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modernComment_100_DBD87F31.xml" ContentType="application/vnd.ms-powerpoint.comments+xml"/>
  <Override PartName="/ppt/notesSlides/notesSlide3.xml" ContentType="application/vnd.openxmlformats-officedocument.presentationml.notesSlide+xml"/>
  <Override PartName="/ppt/comments/modernComment_115_FE5A4493.xml" ContentType="application/vnd.ms-powerpoint.comments+xml"/>
  <Override PartName="/ppt/notesSlides/notesSlide4.xml" ContentType="application/vnd.openxmlformats-officedocument.presentationml.notesSlide+xml"/>
  <Override PartName="/ppt/comments/modernComment_116_A45B3D24.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17_52396F8D.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32_1CDB58.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24_56841006.xml" ContentType="application/vnd.ms-powerpoint.comments+xml"/>
  <Override PartName="/ppt/notesSlides/notesSlide19.xml" ContentType="application/vnd.openxmlformats-officedocument.presentationml.notesSlide+xml"/>
  <Override PartName="/ppt/comments/modernComment_130_FFAD54A0.xml" ContentType="application/vnd.ms-powerpoint.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27_2867F234.xml" ContentType="application/vnd.ms-powerpoint.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modernComment_133_699E2B8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9"/>
  </p:notesMasterIdLst>
  <p:handoutMasterIdLst>
    <p:handoutMasterId r:id="rId30"/>
  </p:handoutMasterIdLst>
  <p:sldIdLst>
    <p:sldId id="300" r:id="rId3"/>
    <p:sldId id="256" r:id="rId4"/>
    <p:sldId id="277" r:id="rId5"/>
    <p:sldId id="278" r:id="rId6"/>
    <p:sldId id="298" r:id="rId7"/>
    <p:sldId id="302" r:id="rId8"/>
    <p:sldId id="279" r:id="rId9"/>
    <p:sldId id="309" r:id="rId10"/>
    <p:sldId id="280" r:id="rId11"/>
    <p:sldId id="281" r:id="rId12"/>
    <p:sldId id="283" r:id="rId13"/>
    <p:sldId id="282" r:id="rId14"/>
    <p:sldId id="285" r:id="rId15"/>
    <p:sldId id="288" r:id="rId16"/>
    <p:sldId id="306" r:id="rId17"/>
    <p:sldId id="286" r:id="rId18"/>
    <p:sldId id="287" r:id="rId19"/>
    <p:sldId id="292" r:id="rId20"/>
    <p:sldId id="304" r:id="rId21"/>
    <p:sldId id="294" r:id="rId22"/>
    <p:sldId id="308" r:id="rId23"/>
    <p:sldId id="295" r:id="rId24"/>
    <p:sldId id="296" r:id="rId25"/>
    <p:sldId id="290" r:id="rId26"/>
    <p:sldId id="307" r:id="rId27"/>
    <p:sldId id="301"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596702-5F3A-64F3-E202-C21A0C9DC7A7}" name="寿美 馬渕" initials="寿馬" userId="2f0c27de54b48447" providerId="Windows Live"/>
  <p188:author id="{D945D557-3516-4437-99B1-8E2BFE0517CA}" name="鈴香 萩原" initials="鈴萩" userId="5801b22d94117cf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FF"/>
    <a:srgbClr val="FFD4FD"/>
    <a:srgbClr val="3CD29D"/>
    <a:srgbClr val="F2B4E9"/>
    <a:srgbClr val="EF7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31" autoAdjust="0"/>
    <p:restoredTop sz="76716"/>
  </p:normalViewPr>
  <p:slideViewPr>
    <p:cSldViewPr snapToGrid="0" showGuides="1">
      <p:cViewPr varScale="1">
        <p:scale>
          <a:sx n="68" d="100"/>
          <a:sy n="68" d="100"/>
        </p:scale>
        <p:origin x="232" y="840"/>
      </p:cViewPr>
      <p:guideLst>
        <p:guide orient="horz" pos="2137"/>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98" d="100"/>
          <a:sy n="98" d="100"/>
        </p:scale>
        <p:origin x="378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microsoft.com/office/2018/10/relationships/authors" Target="authors.xml"/><Relationship Id="rId8" Type="http://schemas.openxmlformats.org/officeDocument/2006/relationships/slide" Target="slides/slide6.xml"/></Relationships>
</file>

<file path=ppt/comments/modernComment_100_DBD87F31.xml><?xml version="1.0" encoding="utf-8"?>
<p188:cmLst xmlns:a="http://schemas.openxmlformats.org/drawingml/2006/main" xmlns:r="http://schemas.openxmlformats.org/officeDocument/2006/relationships" xmlns:p188="http://schemas.microsoft.com/office/powerpoint/2018/8/main">
  <p188:cm id="{53842866-58BF-44DC-9061-9BC3871D334F}" authorId="{D945D557-3516-4437-99B1-8E2BFE0517CA}" created="2026-03-07T13:37:54.584">
    <pc:sldMkLst xmlns:pc="http://schemas.microsoft.com/office/powerpoint/2013/main/command">
      <pc:docMk/>
      <pc:sldMk cId="3688398641" sldId="256"/>
    </pc:sldMkLst>
    <p188:pos x="10645775" y="1844675"/>
    <p188:txBody>
      <a:bodyPr/>
      <a:lstStyle/>
      <a:p>
        <a:r>
          <a:rPr lang="ja-JP" altLang="en-US"/>
          <a:t>読み原稿で研究内容話す必要ないと思います(その内容を発表するので、あえてここでいう必要あるか？)</a:t>
        </a:r>
      </a:p>
    </p188:txBody>
  </p188:cm>
  <p188:cm id="{C541A255-D099-094E-8EB3-5CA7418E4FCD}" authorId="{A8596702-5F3A-64F3-E202-C21A0C9DC7A7}" created="2026-03-08T19:46:13.600">
    <pc:sldMkLst xmlns:pc="http://schemas.microsoft.com/office/powerpoint/2013/main/command">
      <pc:docMk/>
      <pc:sldMk cId="3688398641" sldId="256"/>
    </pc:sldMkLst>
    <p188:txBody>
      <a:bodyPr/>
      <a:lstStyle/>
      <a:p>
        <a:r>
          <a:rPr lang="ja-JP" altLang="en-US"/>
          <a:t>ご指摘ありがとうございます。
タイトルスライドの説明部分は削除いたします。</a:t>
        </a:r>
      </a:p>
    </p188:txBody>
  </p188:cm>
</p188:cmLst>
</file>

<file path=ppt/comments/modernComment_115_FE5A4493.xml><?xml version="1.0" encoding="utf-8"?>
<p188:cmLst xmlns:a="http://schemas.openxmlformats.org/drawingml/2006/main" xmlns:r="http://schemas.openxmlformats.org/officeDocument/2006/relationships" xmlns:p188="http://schemas.microsoft.com/office/powerpoint/2018/8/main">
  <p188:cm id="{CF7F0590-F60C-5C4F-A4BB-418F06E6CC65}" authorId="{A8596702-5F3A-64F3-E202-C21A0C9DC7A7}" created="2026-03-08T19:44:29.014">
    <pc:sldMkLst xmlns:pc="http://schemas.microsoft.com/office/powerpoint/2013/main/command">
      <pc:docMk/>
      <pc:sldMk cId="4267328659" sldId="277"/>
    </pc:sldMkLst>
    <p188:txBody>
      <a:bodyPr/>
      <a:lstStyle/>
      <a:p>
        <a:r>
          <a:rPr lang="ja-JP" altLang="en-US"/>
          <a:t>直線的という表現は削除しました</a:t>
        </a:r>
      </a:p>
    </p188:txBody>
  </p188:cm>
</p188:cmLst>
</file>

<file path=ppt/comments/modernComment_116_A45B3D24.xml><?xml version="1.0" encoding="utf-8"?>
<p188:cmLst xmlns:a="http://schemas.openxmlformats.org/drawingml/2006/main" xmlns:r="http://schemas.openxmlformats.org/officeDocument/2006/relationships" xmlns:p188="http://schemas.microsoft.com/office/powerpoint/2018/8/main">
  <p188:cm id="{BBC47BE8-0B5B-464A-8CFB-BD764C8A8E0D}" authorId="{D945D557-3516-4437-99B1-8E2BFE0517CA}" created="2026-03-07T13:38:55.102">
    <pc:sldMkLst xmlns:pc="http://schemas.microsoft.com/office/powerpoint/2013/main/command">
      <pc:docMk/>
      <pc:sldMk cId="2757442852" sldId="278"/>
    </pc:sldMkLst>
    <p188:pos x="2079625" y="1387475"/>
    <p188:txBody>
      <a:bodyPr/>
      <a:lstStyle/>
      <a:p>
        <a:r>
          <a:rPr lang="ja-JP" altLang="en-US"/>
          <a:t>いわゆるAHAかな
</a:t>
        </a:r>
      </a:p>
    </p188:txBody>
  </p188:cm>
  <p188:cm id="{9B063607-71C9-2549-9730-D657CEF1044D}" authorId="{A8596702-5F3A-64F3-E202-C21A0C9DC7A7}" created="2026-03-08T20:14:33.468">
    <pc:sldMkLst xmlns:pc="http://schemas.microsoft.com/office/powerpoint/2013/main/command">
      <pc:docMk/>
      <pc:sldMk cId="2757442852" sldId="278"/>
    </pc:sldMkLst>
    <p188:txBody>
      <a:bodyPr/>
      <a:lstStyle/>
      <a:p>
        <a:r>
          <a:rPr lang="ja-JP" altLang="en-US"/>
          <a:t>AHA（米国心臓協会）と追記しました。</a:t>
        </a:r>
      </a:p>
    </p188:txBody>
  </p188:cm>
</p188:cmLst>
</file>

<file path=ppt/comments/modernComment_117_52396F8D.xml><?xml version="1.0" encoding="utf-8"?>
<p188:cmLst xmlns:a="http://schemas.openxmlformats.org/drawingml/2006/main" xmlns:r="http://schemas.openxmlformats.org/officeDocument/2006/relationships" xmlns:p188="http://schemas.microsoft.com/office/powerpoint/2018/8/main">
  <p188:cm id="{670BBBDB-01EC-4612-B97C-73A2346A597E}" authorId="{D945D557-3516-4437-99B1-8E2BFE0517CA}" created="2026-03-07T13:41:34.323">
    <ac:deMkLst xmlns:ac="http://schemas.microsoft.com/office/drawing/2013/main/command">
      <pc:docMk xmlns:pc="http://schemas.microsoft.com/office/powerpoint/2013/main/command"/>
      <pc:sldMk xmlns:pc="http://schemas.microsoft.com/office/powerpoint/2013/main/command" cId="1379495821" sldId="279"/>
      <ac:spMk id="4" creationId="{4DA03DB1-B4BF-4C16-0E56-3434A9AFB32D}"/>
    </ac:deMkLst>
    <p188:pos x="6450012" y="3876431"/>
    <p188:txBody>
      <a:bodyPr/>
      <a:lstStyle/>
      <a:p>
        <a:r>
          <a:rPr lang="ja-JP" altLang="en-US"/>
          <a:t>数値幅ありますか？</a:t>
        </a:r>
      </a:p>
    </p188:txBody>
  </p188:cm>
  <p188:cm id="{C349E93E-B5FE-AC44-9AFF-78387C864FFD}" authorId="{A8596702-5F3A-64F3-E202-C21A0C9DC7A7}" created="2026-03-08T20:35:43.594">
    <ac:deMkLst xmlns:ac="http://schemas.microsoft.com/office/drawing/2013/main/command">
      <pc:docMk xmlns:pc="http://schemas.microsoft.com/office/powerpoint/2013/main/command"/>
      <pc:sldMk xmlns:pc="http://schemas.microsoft.com/office/powerpoint/2013/main/command" cId="1379495821" sldId="279"/>
      <ac:spMk id="4" creationId="{4DA03DB1-B4BF-4C16-0E56-3434A9AFB32D}"/>
    </ac:deMkLst>
    <p188:txBody>
      <a:bodyPr/>
      <a:lstStyle/>
      <a:p>
        <a:r>
          <a:rPr lang="ja-JP" altLang="en-US"/>
          <a:t>BMI分類の数値範囲を追記しました。</a:t>
        </a:r>
      </a:p>
    </p188:txBody>
  </p188:cm>
</p188:cmLst>
</file>

<file path=ppt/comments/modernComment_124_56841006.xml><?xml version="1.0" encoding="utf-8"?>
<p188:cmLst xmlns:a="http://schemas.openxmlformats.org/drawingml/2006/main" xmlns:r="http://schemas.openxmlformats.org/officeDocument/2006/relationships" xmlns:p188="http://schemas.microsoft.com/office/powerpoint/2018/8/main">
  <p188:cm id="{2E41BAB4-2007-4C82-A4D2-452C10C7FBF7}" authorId="{D945D557-3516-4437-99B1-8E2BFE0517CA}" created="2026-03-07T13:43:12.334">
    <pc:sldMkLst xmlns:pc="http://schemas.microsoft.com/office/powerpoint/2013/main/command">
      <pc:docMk/>
      <pc:sldMk cId="1451495430" sldId="292"/>
    </pc:sldMkLst>
    <p188:pos x="7962900" y="1482725"/>
    <p188:txBody>
      <a:bodyPr/>
      <a:lstStyle/>
      <a:p>
        <a:r>
          <a:rPr lang="ja-JP" altLang="en-US"/>
          <a:t>結果のまとめ、としてください
考察としてではなく</a:t>
        </a:r>
      </a:p>
    </p188:txBody>
  </p188:cm>
  <p188:cm id="{AF026E53-5B23-764A-9495-ABFA46AD587F}" authorId="{A8596702-5F3A-64F3-E202-C21A0C9DC7A7}" created="2026-03-08T19:41:17.811">
    <pc:sldMkLst xmlns:pc="http://schemas.microsoft.com/office/powerpoint/2013/main/command">
      <pc:docMk/>
      <pc:sldMk cId="1451495430" sldId="292"/>
    </pc:sldMkLst>
    <p188:txBody>
      <a:bodyPr/>
      <a:lstStyle/>
      <a:p>
        <a:r>
          <a:rPr lang="ja-JP" altLang="en-US"/>
          <a:t>考察の文字を削除いたしました</a:t>
        </a:r>
      </a:p>
    </p188:txBody>
  </p188:cm>
</p188:cmLst>
</file>

<file path=ppt/comments/modernComment_127_2867F234.xml><?xml version="1.0" encoding="utf-8"?>
<p188:cmLst xmlns:a="http://schemas.openxmlformats.org/drawingml/2006/main" xmlns:r="http://schemas.openxmlformats.org/officeDocument/2006/relationships" xmlns:p188="http://schemas.microsoft.com/office/powerpoint/2018/8/main">
  <p188:cm id="{18DEA555-4EE4-4C45-B6DD-2FCDA74BD0BE}" authorId="{A8596702-5F3A-64F3-E202-C21A0C9DC7A7}" created="2026-03-08T19:39:30.311">
    <pc:sldMkLst xmlns:pc="http://schemas.microsoft.com/office/powerpoint/2013/main/command">
      <pc:docMk/>
      <pc:sldMk cId="677900852" sldId="295"/>
    </pc:sldMkLst>
    <p188:txBody>
      <a:bodyPr/>
      <a:lstStyle/>
      <a:p>
        <a:r>
          <a:rPr lang="ja-JP" altLang="en-US"/>
          <a:t>少し文章の修正を行いました</a:t>
        </a:r>
      </a:p>
    </p188:txBody>
  </p188:cm>
</p188:cmLst>
</file>

<file path=ppt/comments/modernComment_130_FFAD54A0.xml><?xml version="1.0" encoding="utf-8"?>
<p188:cmLst xmlns:a="http://schemas.openxmlformats.org/drawingml/2006/main" xmlns:r="http://schemas.openxmlformats.org/officeDocument/2006/relationships" xmlns:p188="http://schemas.microsoft.com/office/powerpoint/2018/8/main">
  <p188:cm id="{FD9F9895-CE36-7246-8542-61C15A345EDD}" authorId="{A8596702-5F3A-64F3-E202-C21A0C9DC7A7}" created="2026-03-08T19:12:50.520">
    <pc:sldMkLst xmlns:pc="http://schemas.microsoft.com/office/powerpoint/2013/main/command">
      <pc:docMk/>
      <pc:sldMk cId="4289549472" sldId="304"/>
    </pc:sldMkLst>
    <p188:txBody>
      <a:bodyPr/>
      <a:lstStyle/>
      <a:p>
        <a:r>
          <a:rPr lang="ja-JP" altLang="en-US"/>
          <a:t>自身の私見を削除し、本文を読み直して記載内容を整理し、先行研究との比較を追加しました。</a:t>
        </a:r>
      </a:p>
    </p188:txBody>
  </p188:cm>
</p188:cmLst>
</file>

<file path=ppt/comments/modernComment_132_1CDB58.xml><?xml version="1.0" encoding="utf-8"?>
<p188:cmLst xmlns:a="http://schemas.openxmlformats.org/drawingml/2006/main" xmlns:r="http://schemas.openxmlformats.org/officeDocument/2006/relationships" xmlns:p188="http://schemas.microsoft.com/office/powerpoint/2018/8/main">
  <p188:cm id="{FA7B2287-6544-0F47-B0D5-49C00C9081FD}" authorId="{D945D557-3516-4437-99B1-8E2BFE0517CA}" created="2026-03-07T13:42:33.071">
    <pc:sldMkLst xmlns:pc="http://schemas.microsoft.com/office/powerpoint/2013/main/command">
      <pc:docMk/>
      <pc:sldMk cId="814656752" sldId="284"/>
    </pc:sldMkLst>
    <p188:pos x="4559300" y="1047750"/>
    <p188:txBody>
      <a:bodyPr/>
      <a:lstStyle/>
      <a:p>
        <a:r>
          <a:rPr lang="ja-JP" altLang="en-US"/>
          <a:t>レイアウト変更</a:t>
        </a:r>
      </a:p>
    </p188:txBody>
  </p188:cm>
</p188:cmLst>
</file>

<file path=ppt/comments/modernComment_133_699E2B8F.xml><?xml version="1.0" encoding="utf-8"?>
<p188:cmLst xmlns:a="http://schemas.openxmlformats.org/drawingml/2006/main" xmlns:r="http://schemas.openxmlformats.org/officeDocument/2006/relationships" xmlns:p188="http://schemas.microsoft.com/office/powerpoint/2018/8/main">
  <p188:cm id="{EB657ACE-3B33-5543-9090-4C29FB33C8FB}" authorId="{D945D557-3516-4437-99B1-8E2BFE0517CA}" created="2026-03-07T13:43:47.087">
    <pc:sldMkLst xmlns:pc="http://schemas.microsoft.com/office/powerpoint/2013/main/command">
      <pc:docMk/>
      <pc:sldMk cId="1757446182" sldId="297"/>
    </pc:sldMkLst>
    <p188:pos x="7048500" y="615950"/>
    <p188:txBody>
      <a:bodyPr/>
      <a:lstStyle/>
      <a:p>
        <a:r>
          <a:rPr lang="ja-JP" altLang="en-US"/>
          <a:t>私見と結語は逆</a:t>
        </a:r>
      </a:p>
    </p188:txBody>
  </p188:cm>
  <p188:cm id="{463288C8-22A7-5246-AB34-9E0DBC830094}" authorId="{A8596702-5F3A-64F3-E202-C21A0C9DC7A7}" created="2026-03-08T19:40:20.229">
    <pc:sldMkLst xmlns:pc="http://schemas.microsoft.com/office/powerpoint/2013/main/command">
      <pc:docMk/>
      <pc:sldMk cId="1757446182" sldId="297"/>
    </pc:sldMkLst>
    <p188:txBody>
      <a:bodyPr/>
      <a:lstStyle/>
      <a:p>
        <a:r>
          <a:rPr lang="ja-JP" altLang="en-US"/>
          <a:t>スライドごと入れ替えました</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BC8286-B140-4DB6-910C-7840A7E214A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34154A8-E106-4BAB-A126-B06AE7E7465B}">
      <dgm:prSet/>
      <dgm:spPr/>
      <dgm:t>
        <a:bodyPr/>
        <a:lstStyle/>
        <a:p>
          <a:r>
            <a:rPr kumimoji="1" lang="ja-JP"/>
            <a:t>肥満だと蘇生は難しいのでは？</a:t>
          </a:r>
          <a:endParaRPr lang="en-US"/>
        </a:p>
      </dgm:t>
    </dgm:pt>
    <dgm:pt modelId="{CFAE57C9-D626-431D-8DA8-6425156BB942}" type="parTrans" cxnId="{F3711347-E3BC-44B2-BFBD-1096E0C836FE}">
      <dgm:prSet/>
      <dgm:spPr/>
      <dgm:t>
        <a:bodyPr/>
        <a:lstStyle/>
        <a:p>
          <a:endParaRPr lang="en-US"/>
        </a:p>
      </dgm:t>
    </dgm:pt>
    <dgm:pt modelId="{6162B381-B208-49A2-9D66-24221D394F87}" type="sibTrans" cxnId="{F3711347-E3BC-44B2-BFBD-1096E0C836FE}">
      <dgm:prSet/>
      <dgm:spPr/>
      <dgm:t>
        <a:bodyPr/>
        <a:lstStyle/>
        <a:p>
          <a:endParaRPr lang="en-US"/>
        </a:p>
      </dgm:t>
    </dgm:pt>
    <dgm:pt modelId="{DD8C5E40-EC7D-4AA8-A1B7-475501D511F0}">
      <dgm:prSet/>
      <dgm:spPr/>
      <dgm:t>
        <a:bodyPr/>
        <a:lstStyle/>
        <a:p>
          <a:r>
            <a:rPr kumimoji="1" lang="ja-JP"/>
            <a:t>痩せている患者は回復力が弱い？</a:t>
          </a:r>
          <a:endParaRPr lang="en-US" dirty="0"/>
        </a:p>
      </dgm:t>
    </dgm:pt>
    <dgm:pt modelId="{239CC1B4-39E3-4A25-93A5-8F2E090C95F0}" type="parTrans" cxnId="{23CDDB92-5C75-41B8-BF7D-1426990465A8}">
      <dgm:prSet/>
      <dgm:spPr/>
      <dgm:t>
        <a:bodyPr/>
        <a:lstStyle/>
        <a:p>
          <a:endParaRPr lang="en-US"/>
        </a:p>
      </dgm:t>
    </dgm:pt>
    <dgm:pt modelId="{5A0D3338-C086-454F-BE42-9B7546071B83}" type="sibTrans" cxnId="{23CDDB92-5C75-41B8-BF7D-1426990465A8}">
      <dgm:prSet/>
      <dgm:spPr/>
      <dgm:t>
        <a:bodyPr/>
        <a:lstStyle/>
        <a:p>
          <a:endParaRPr lang="en-US"/>
        </a:p>
      </dgm:t>
    </dgm:pt>
    <dgm:pt modelId="{DAED2941-8D60-458B-B596-F097D239A3DA}">
      <dgm:prSet/>
      <dgm:spPr/>
      <dgm:t>
        <a:bodyPr/>
        <a:lstStyle/>
        <a:p>
          <a:r>
            <a:rPr kumimoji="1" lang="ja-JP"/>
            <a:t>体型は院内心停止</a:t>
          </a:r>
          <a:r>
            <a:rPr kumimoji="1" lang="ja-JP" altLang="en-US"/>
            <a:t>の</a:t>
          </a:r>
          <a:r>
            <a:rPr kumimoji="1" lang="ja-JP"/>
            <a:t>予後に影響するのか？</a:t>
          </a:r>
          <a:endParaRPr lang="en-US" dirty="0"/>
        </a:p>
      </dgm:t>
    </dgm:pt>
    <dgm:pt modelId="{23519890-895A-401C-A25A-6FEF33A5E91A}" type="parTrans" cxnId="{2B0B5B8C-65A3-49C1-BA6C-15D4FDD6A7C9}">
      <dgm:prSet/>
      <dgm:spPr/>
      <dgm:t>
        <a:bodyPr/>
        <a:lstStyle/>
        <a:p>
          <a:endParaRPr lang="en-US"/>
        </a:p>
      </dgm:t>
    </dgm:pt>
    <dgm:pt modelId="{E33ED6C7-BBBD-4DFF-81DF-8A90D4784960}" type="sibTrans" cxnId="{2B0B5B8C-65A3-49C1-BA6C-15D4FDD6A7C9}">
      <dgm:prSet/>
      <dgm:spPr/>
      <dgm:t>
        <a:bodyPr/>
        <a:lstStyle/>
        <a:p>
          <a:endParaRPr lang="en-US"/>
        </a:p>
      </dgm:t>
    </dgm:pt>
    <dgm:pt modelId="{69BC803B-60A5-FF4B-9FEF-897E6B18B70B}" type="pres">
      <dgm:prSet presAssocID="{CBBC8286-B140-4DB6-910C-7840A7E214A1}" presName="vert0" presStyleCnt="0">
        <dgm:presLayoutVars>
          <dgm:dir/>
          <dgm:animOne val="branch"/>
          <dgm:animLvl val="lvl"/>
        </dgm:presLayoutVars>
      </dgm:prSet>
      <dgm:spPr/>
    </dgm:pt>
    <dgm:pt modelId="{D6A5D745-070B-BF46-B540-2B0219DDC09C}" type="pres">
      <dgm:prSet presAssocID="{634154A8-E106-4BAB-A126-B06AE7E7465B}" presName="thickLine" presStyleLbl="alignNode1" presStyleIdx="0" presStyleCnt="3"/>
      <dgm:spPr/>
    </dgm:pt>
    <dgm:pt modelId="{645BFA29-98E8-9B4C-84B8-ED81F9D4B727}" type="pres">
      <dgm:prSet presAssocID="{634154A8-E106-4BAB-A126-B06AE7E7465B}" presName="horz1" presStyleCnt="0"/>
      <dgm:spPr/>
    </dgm:pt>
    <dgm:pt modelId="{27C76845-25EC-6E42-A01D-6B0222F7C919}" type="pres">
      <dgm:prSet presAssocID="{634154A8-E106-4BAB-A126-B06AE7E7465B}" presName="tx1" presStyleLbl="revTx" presStyleIdx="0" presStyleCnt="3"/>
      <dgm:spPr/>
    </dgm:pt>
    <dgm:pt modelId="{7CC10FCE-DDC6-8D4E-8C82-C505BF9E7DB6}" type="pres">
      <dgm:prSet presAssocID="{634154A8-E106-4BAB-A126-B06AE7E7465B}" presName="vert1" presStyleCnt="0"/>
      <dgm:spPr/>
    </dgm:pt>
    <dgm:pt modelId="{EC6B8493-5E67-F14B-9CC2-99959E410245}" type="pres">
      <dgm:prSet presAssocID="{DD8C5E40-EC7D-4AA8-A1B7-475501D511F0}" presName="thickLine" presStyleLbl="alignNode1" presStyleIdx="1" presStyleCnt="3"/>
      <dgm:spPr/>
    </dgm:pt>
    <dgm:pt modelId="{473F44E5-C125-1340-8F15-0FCE25FCD0DD}" type="pres">
      <dgm:prSet presAssocID="{DD8C5E40-EC7D-4AA8-A1B7-475501D511F0}" presName="horz1" presStyleCnt="0"/>
      <dgm:spPr/>
    </dgm:pt>
    <dgm:pt modelId="{7CBCEAD1-824A-BB41-8F33-61E2BFC9ED10}" type="pres">
      <dgm:prSet presAssocID="{DD8C5E40-EC7D-4AA8-A1B7-475501D511F0}" presName="tx1" presStyleLbl="revTx" presStyleIdx="1" presStyleCnt="3"/>
      <dgm:spPr/>
    </dgm:pt>
    <dgm:pt modelId="{B9D50E86-615C-8244-B3AD-7EBE4F8C3002}" type="pres">
      <dgm:prSet presAssocID="{DD8C5E40-EC7D-4AA8-A1B7-475501D511F0}" presName="vert1" presStyleCnt="0"/>
      <dgm:spPr/>
    </dgm:pt>
    <dgm:pt modelId="{2704975D-B6CA-0D41-995A-EC155CD5DE99}" type="pres">
      <dgm:prSet presAssocID="{DAED2941-8D60-458B-B596-F097D239A3DA}" presName="thickLine" presStyleLbl="alignNode1" presStyleIdx="2" presStyleCnt="3"/>
      <dgm:spPr/>
    </dgm:pt>
    <dgm:pt modelId="{10DD4DC3-2564-F041-854F-B9BCE8BC7597}" type="pres">
      <dgm:prSet presAssocID="{DAED2941-8D60-458B-B596-F097D239A3DA}" presName="horz1" presStyleCnt="0"/>
      <dgm:spPr/>
    </dgm:pt>
    <dgm:pt modelId="{6BFAB962-E8C2-B04D-B165-678236969548}" type="pres">
      <dgm:prSet presAssocID="{DAED2941-8D60-458B-B596-F097D239A3DA}" presName="tx1" presStyleLbl="revTx" presStyleIdx="2" presStyleCnt="3"/>
      <dgm:spPr/>
    </dgm:pt>
    <dgm:pt modelId="{97DDBB1B-9AD9-CE45-B6E8-9FDE14555542}" type="pres">
      <dgm:prSet presAssocID="{DAED2941-8D60-458B-B596-F097D239A3DA}" presName="vert1" presStyleCnt="0"/>
      <dgm:spPr/>
    </dgm:pt>
  </dgm:ptLst>
  <dgm:cxnLst>
    <dgm:cxn modelId="{67B10246-A33E-9E49-9A90-A9DC21C24DFE}" type="presOf" srcId="{634154A8-E106-4BAB-A126-B06AE7E7465B}" destId="{27C76845-25EC-6E42-A01D-6B0222F7C919}" srcOrd="0" destOrd="0" presId="urn:microsoft.com/office/officeart/2008/layout/LinedList"/>
    <dgm:cxn modelId="{F3711347-E3BC-44B2-BFBD-1096E0C836FE}" srcId="{CBBC8286-B140-4DB6-910C-7840A7E214A1}" destId="{634154A8-E106-4BAB-A126-B06AE7E7465B}" srcOrd="0" destOrd="0" parTransId="{CFAE57C9-D626-431D-8DA8-6425156BB942}" sibTransId="{6162B381-B208-49A2-9D66-24221D394F87}"/>
    <dgm:cxn modelId="{F286DB4B-670C-104F-A76C-E7C8B7CAAA43}" type="presOf" srcId="{DAED2941-8D60-458B-B596-F097D239A3DA}" destId="{6BFAB962-E8C2-B04D-B165-678236969548}" srcOrd="0" destOrd="0" presId="urn:microsoft.com/office/officeart/2008/layout/LinedList"/>
    <dgm:cxn modelId="{0258EC51-A1D7-1E4D-8D6A-5CB82641D299}" type="presOf" srcId="{DD8C5E40-EC7D-4AA8-A1B7-475501D511F0}" destId="{7CBCEAD1-824A-BB41-8F33-61E2BFC9ED10}" srcOrd="0" destOrd="0" presId="urn:microsoft.com/office/officeart/2008/layout/LinedList"/>
    <dgm:cxn modelId="{2B0B5B8C-65A3-49C1-BA6C-15D4FDD6A7C9}" srcId="{CBBC8286-B140-4DB6-910C-7840A7E214A1}" destId="{DAED2941-8D60-458B-B596-F097D239A3DA}" srcOrd="2" destOrd="0" parTransId="{23519890-895A-401C-A25A-6FEF33A5E91A}" sibTransId="{E33ED6C7-BBBD-4DFF-81DF-8A90D4784960}"/>
    <dgm:cxn modelId="{23CDDB92-5C75-41B8-BF7D-1426990465A8}" srcId="{CBBC8286-B140-4DB6-910C-7840A7E214A1}" destId="{DD8C5E40-EC7D-4AA8-A1B7-475501D511F0}" srcOrd="1" destOrd="0" parTransId="{239CC1B4-39E3-4A25-93A5-8F2E090C95F0}" sibTransId="{5A0D3338-C086-454F-BE42-9B7546071B83}"/>
    <dgm:cxn modelId="{52812AF7-528D-5741-8882-84D6756E0DBE}" type="presOf" srcId="{CBBC8286-B140-4DB6-910C-7840A7E214A1}" destId="{69BC803B-60A5-FF4B-9FEF-897E6B18B70B}" srcOrd="0" destOrd="0" presId="urn:microsoft.com/office/officeart/2008/layout/LinedList"/>
    <dgm:cxn modelId="{17B2FC18-E869-7F4E-ACF5-F7278C665E8B}" type="presParOf" srcId="{69BC803B-60A5-FF4B-9FEF-897E6B18B70B}" destId="{D6A5D745-070B-BF46-B540-2B0219DDC09C}" srcOrd="0" destOrd="0" presId="urn:microsoft.com/office/officeart/2008/layout/LinedList"/>
    <dgm:cxn modelId="{61125EEB-340E-6A4E-B54E-963D552E6CF6}" type="presParOf" srcId="{69BC803B-60A5-FF4B-9FEF-897E6B18B70B}" destId="{645BFA29-98E8-9B4C-84B8-ED81F9D4B727}" srcOrd="1" destOrd="0" presId="urn:microsoft.com/office/officeart/2008/layout/LinedList"/>
    <dgm:cxn modelId="{B45BECE1-4049-0949-A496-3195622096A9}" type="presParOf" srcId="{645BFA29-98E8-9B4C-84B8-ED81F9D4B727}" destId="{27C76845-25EC-6E42-A01D-6B0222F7C919}" srcOrd="0" destOrd="0" presId="urn:microsoft.com/office/officeart/2008/layout/LinedList"/>
    <dgm:cxn modelId="{E86DDEDB-F2D9-474D-A34A-017AB85123F3}" type="presParOf" srcId="{645BFA29-98E8-9B4C-84B8-ED81F9D4B727}" destId="{7CC10FCE-DDC6-8D4E-8C82-C505BF9E7DB6}" srcOrd="1" destOrd="0" presId="urn:microsoft.com/office/officeart/2008/layout/LinedList"/>
    <dgm:cxn modelId="{E0E9C6E1-6365-344B-80BC-2F3F237F028F}" type="presParOf" srcId="{69BC803B-60A5-FF4B-9FEF-897E6B18B70B}" destId="{EC6B8493-5E67-F14B-9CC2-99959E410245}" srcOrd="2" destOrd="0" presId="urn:microsoft.com/office/officeart/2008/layout/LinedList"/>
    <dgm:cxn modelId="{16FD5EE2-0850-6F4D-94D7-7507576CD024}" type="presParOf" srcId="{69BC803B-60A5-FF4B-9FEF-897E6B18B70B}" destId="{473F44E5-C125-1340-8F15-0FCE25FCD0DD}" srcOrd="3" destOrd="0" presId="urn:microsoft.com/office/officeart/2008/layout/LinedList"/>
    <dgm:cxn modelId="{45F566F7-EFE8-BE48-812C-0456FF8F9636}" type="presParOf" srcId="{473F44E5-C125-1340-8F15-0FCE25FCD0DD}" destId="{7CBCEAD1-824A-BB41-8F33-61E2BFC9ED10}" srcOrd="0" destOrd="0" presId="urn:microsoft.com/office/officeart/2008/layout/LinedList"/>
    <dgm:cxn modelId="{1495FE44-8443-8B45-8278-8F27FFDC3405}" type="presParOf" srcId="{473F44E5-C125-1340-8F15-0FCE25FCD0DD}" destId="{B9D50E86-615C-8244-B3AD-7EBE4F8C3002}" srcOrd="1" destOrd="0" presId="urn:microsoft.com/office/officeart/2008/layout/LinedList"/>
    <dgm:cxn modelId="{F40308A9-2C9D-5B4C-BA8E-46152D12B82D}" type="presParOf" srcId="{69BC803B-60A5-FF4B-9FEF-897E6B18B70B}" destId="{2704975D-B6CA-0D41-995A-EC155CD5DE99}" srcOrd="4" destOrd="0" presId="urn:microsoft.com/office/officeart/2008/layout/LinedList"/>
    <dgm:cxn modelId="{67F8C0F0-66BA-EB47-8354-384ED6142545}" type="presParOf" srcId="{69BC803B-60A5-FF4B-9FEF-897E6B18B70B}" destId="{10DD4DC3-2564-F041-854F-B9BCE8BC7597}" srcOrd="5" destOrd="0" presId="urn:microsoft.com/office/officeart/2008/layout/LinedList"/>
    <dgm:cxn modelId="{A708D706-028D-B541-8E6E-06AF85E083AC}" type="presParOf" srcId="{10DD4DC3-2564-F041-854F-B9BCE8BC7597}" destId="{6BFAB962-E8C2-B04D-B165-678236969548}" srcOrd="0" destOrd="0" presId="urn:microsoft.com/office/officeart/2008/layout/LinedList"/>
    <dgm:cxn modelId="{00F481B3-A800-EE48-BBFB-2CA54C0D2DC1}" type="presParOf" srcId="{10DD4DC3-2564-F041-854F-B9BCE8BC7597}" destId="{97DDBB1B-9AD9-CE45-B6E8-9FDE1455554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A5D745-070B-BF46-B540-2B0219DDC09C}">
      <dsp:nvSpPr>
        <dsp:cNvPr id="0" name=""/>
        <dsp:cNvSpPr/>
      </dsp:nvSpPr>
      <dsp:spPr>
        <a:xfrm>
          <a:off x="0" y="2392"/>
          <a:ext cx="1135856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C76845-25EC-6E42-A01D-6B0222F7C919}">
      <dsp:nvSpPr>
        <dsp:cNvPr id="0" name=""/>
        <dsp:cNvSpPr/>
      </dsp:nvSpPr>
      <dsp:spPr>
        <a:xfrm>
          <a:off x="0" y="2392"/>
          <a:ext cx="11358563" cy="163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kumimoji="1" lang="ja-JP" sz="4500" kern="1200"/>
            <a:t>肥満だと蘇生は難しいのでは？</a:t>
          </a:r>
          <a:endParaRPr lang="en-US" sz="4500" kern="1200"/>
        </a:p>
      </dsp:txBody>
      <dsp:txXfrm>
        <a:off x="0" y="2392"/>
        <a:ext cx="11358563" cy="1631942"/>
      </dsp:txXfrm>
    </dsp:sp>
    <dsp:sp modelId="{EC6B8493-5E67-F14B-9CC2-99959E410245}">
      <dsp:nvSpPr>
        <dsp:cNvPr id="0" name=""/>
        <dsp:cNvSpPr/>
      </dsp:nvSpPr>
      <dsp:spPr>
        <a:xfrm>
          <a:off x="0" y="1634335"/>
          <a:ext cx="1135856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BCEAD1-824A-BB41-8F33-61E2BFC9ED10}">
      <dsp:nvSpPr>
        <dsp:cNvPr id="0" name=""/>
        <dsp:cNvSpPr/>
      </dsp:nvSpPr>
      <dsp:spPr>
        <a:xfrm>
          <a:off x="0" y="1634335"/>
          <a:ext cx="11358563" cy="163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kumimoji="1" lang="ja-JP" sz="4500" kern="1200"/>
            <a:t>痩せている患者は回復力が弱い？</a:t>
          </a:r>
          <a:endParaRPr lang="en-US" sz="4500" kern="1200" dirty="0"/>
        </a:p>
      </dsp:txBody>
      <dsp:txXfrm>
        <a:off x="0" y="1634335"/>
        <a:ext cx="11358563" cy="1631942"/>
      </dsp:txXfrm>
    </dsp:sp>
    <dsp:sp modelId="{2704975D-B6CA-0D41-995A-EC155CD5DE99}">
      <dsp:nvSpPr>
        <dsp:cNvPr id="0" name=""/>
        <dsp:cNvSpPr/>
      </dsp:nvSpPr>
      <dsp:spPr>
        <a:xfrm>
          <a:off x="0" y="3266277"/>
          <a:ext cx="1135856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AB962-E8C2-B04D-B165-678236969548}">
      <dsp:nvSpPr>
        <dsp:cNvPr id="0" name=""/>
        <dsp:cNvSpPr/>
      </dsp:nvSpPr>
      <dsp:spPr>
        <a:xfrm>
          <a:off x="0" y="3266277"/>
          <a:ext cx="11358563" cy="163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kumimoji="1" lang="ja-JP" sz="4500" kern="1200"/>
            <a:t>体型は院内心停止</a:t>
          </a:r>
          <a:r>
            <a:rPr kumimoji="1" lang="ja-JP" altLang="en-US" sz="4500" kern="1200"/>
            <a:t>の</a:t>
          </a:r>
          <a:r>
            <a:rPr kumimoji="1" lang="ja-JP" sz="4500" kern="1200"/>
            <a:t>予後に影響するのか？</a:t>
          </a:r>
          <a:endParaRPr lang="en-US" sz="4500" kern="1200" dirty="0"/>
        </a:p>
      </dsp:txBody>
      <dsp:txXfrm>
        <a:off x="0" y="3266277"/>
        <a:ext cx="11358563" cy="16319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DF85D94-4E63-795F-9501-874072EF1F1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18A63EA1-263B-C5B8-650C-64044E726FE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8ED712-8C84-6D4B-BA35-8B47D9B0D89F}" type="datetimeFigureOut">
              <a:rPr kumimoji="1" lang="ja-JP" altLang="en-US" smtClean="0"/>
              <a:t>2026/3/10</a:t>
            </a:fld>
            <a:endParaRPr kumimoji="1" lang="ja-JP" altLang="en-US"/>
          </a:p>
        </p:txBody>
      </p:sp>
      <p:sp>
        <p:nvSpPr>
          <p:cNvPr id="4" name="フッター プレースホルダー 3">
            <a:extLst>
              <a:ext uri="{FF2B5EF4-FFF2-40B4-BE49-F238E27FC236}">
                <a16:creationId xmlns:a16="http://schemas.microsoft.com/office/drawing/2014/main" id="{ACEACF1C-0CC8-1344-9A76-3061B3627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DF8EC1B2-838D-DBE0-C307-1790BE6B1BE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468667-849E-2B4F-8E28-7A5536102AD9}" type="slidenum">
              <a:rPr kumimoji="1" lang="ja-JP" altLang="en-US" smtClean="0"/>
              <a:t>‹#›</a:t>
            </a:fld>
            <a:endParaRPr kumimoji="1" lang="ja-JP" altLang="en-US"/>
          </a:p>
        </p:txBody>
      </p:sp>
    </p:spTree>
    <p:extLst>
      <p:ext uri="{BB962C8B-B14F-4D97-AF65-F5344CB8AC3E}">
        <p14:creationId xmlns:p14="http://schemas.microsoft.com/office/powerpoint/2010/main" val="407265820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2E1F1-BBD5-E24F-ACE4-6936E5B545D3}" type="datetimeFigureOut">
              <a:rPr kumimoji="1" lang="ja-JP" altLang="en-US" smtClean="0"/>
              <a:t>2026/3/10</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F7F1FD-F400-BF4F-B4FE-7624C84D8AB1}" type="slidenum">
              <a:rPr kumimoji="1" lang="ja-JP" altLang="en-US" smtClean="0"/>
              <a:t>‹#›</a:t>
            </a:fld>
            <a:endParaRPr kumimoji="1" lang="ja-JP" altLang="en-US"/>
          </a:p>
        </p:txBody>
      </p:sp>
    </p:spTree>
    <p:extLst>
      <p:ext uri="{BB962C8B-B14F-4D97-AF65-F5344CB8AC3E}">
        <p14:creationId xmlns:p14="http://schemas.microsoft.com/office/powerpoint/2010/main" val="1610541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日常の臨床では、肥満だと蘇生は難しいのではないか、痩せている患者は回復力が弱いのではないかといった印象を持つことがあります。</a:t>
            </a:r>
          </a:p>
          <a:p>
            <a:r>
              <a:rPr kumimoji="1" lang="ja-JP" altLang="en-US"/>
              <a:t>では、実際のデータでは体型は院内心停止の予後にどのように関係しているのでしょうか。</a:t>
            </a:r>
          </a:p>
        </p:txBody>
      </p:sp>
      <p:sp>
        <p:nvSpPr>
          <p:cNvPr id="4" name="スライド番号プレースホルダー 3"/>
          <p:cNvSpPr>
            <a:spLocks noGrp="1"/>
          </p:cNvSpPr>
          <p:nvPr>
            <p:ph type="sldNum" sz="quarter" idx="5"/>
          </p:nvPr>
        </p:nvSpPr>
        <p:spPr/>
        <p:txBody>
          <a:bodyPr/>
          <a:lstStyle/>
          <a:p>
            <a:fld id="{2FF7F1FD-F400-BF4F-B4FE-7624C84D8AB1}" type="slidenum">
              <a:rPr kumimoji="1" lang="ja-JP" altLang="en-US" smtClean="0"/>
              <a:t>1</a:t>
            </a:fld>
            <a:endParaRPr kumimoji="1" lang="ja-JP" altLang="en-US"/>
          </a:p>
        </p:txBody>
      </p:sp>
    </p:spTree>
    <p:extLst>
      <p:ext uri="{BB962C8B-B14F-4D97-AF65-F5344CB8AC3E}">
        <p14:creationId xmlns:p14="http://schemas.microsoft.com/office/powerpoint/2010/main" val="325897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DECD2-5D31-0150-A1AA-D322E2BBCD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B37F3B-4C82-6AA4-BB99-24228C8A49F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83AAFF-53C2-F656-4D40-E74AB1793178}"/>
              </a:ext>
            </a:extLst>
          </p:cNvPr>
          <p:cNvSpPr>
            <a:spLocks noGrp="1"/>
          </p:cNvSpPr>
          <p:nvPr>
            <p:ph type="body" idx="1"/>
          </p:nvPr>
        </p:nvSpPr>
        <p:spPr/>
        <p:txBody>
          <a:bodyPr/>
          <a:lstStyle/>
          <a:p>
            <a:r>
              <a:rPr kumimoji="1" lang="ja-JP" altLang="en-US"/>
              <a:t>結果です。</a:t>
            </a:r>
            <a:endParaRPr kumimoji="1" lang="en-US" altLang="ja-JP" dirty="0"/>
          </a:p>
          <a:p>
            <a:r>
              <a:rPr kumimoji="1" lang="ja-JP" altLang="en-US"/>
              <a:t>本研究は、</a:t>
            </a:r>
            <a:r>
              <a:rPr kumimoji="1" lang="en-US" altLang="ja-JP" dirty="0"/>
              <a:t>GWTG-Resuscitation(GWTG</a:t>
            </a:r>
            <a:r>
              <a:rPr kumimoji="1" lang="ja-JP" altLang="en-US"/>
              <a:t>リサシテーション</a:t>
            </a:r>
            <a:r>
              <a:rPr kumimoji="1" lang="en-US" altLang="ja-JP" dirty="0"/>
              <a:t>)</a:t>
            </a:r>
            <a:r>
              <a:rPr kumimoji="1" lang="ja-JP" altLang="en-US"/>
              <a:t>レジストリに登録された</a:t>
            </a:r>
            <a:r>
              <a:rPr kumimoji="1" lang="en-US" altLang="ja-JP" dirty="0"/>
              <a:t>2006</a:t>
            </a:r>
            <a:r>
              <a:rPr kumimoji="1" lang="ja-JP" altLang="en-US"/>
              <a:t>年から</a:t>
            </a:r>
            <a:r>
              <a:rPr kumimoji="1" lang="en-US" altLang="ja-JP" dirty="0"/>
              <a:t>2012</a:t>
            </a:r>
            <a:r>
              <a:rPr kumimoji="1" lang="ja-JP" altLang="en-US"/>
              <a:t>年の</a:t>
            </a:r>
            <a:r>
              <a:rPr kumimoji="1" lang="en-US" altLang="ja-JP" dirty="0"/>
              <a:t>IHCA</a:t>
            </a:r>
            <a:r>
              <a:rPr kumimoji="1" lang="ja-JP" altLang="en-US"/>
              <a:t>成人患者</a:t>
            </a:r>
            <a:r>
              <a:rPr kumimoji="1" lang="en-US" altLang="ja-JP" dirty="0"/>
              <a:t>98,564</a:t>
            </a:r>
            <a:r>
              <a:rPr kumimoji="1" lang="ja-JP" altLang="en-US"/>
              <a:t>例を対象としています。</a:t>
            </a:r>
          </a:p>
          <a:p>
            <a:r>
              <a:rPr kumimoji="1" lang="ja-JP" altLang="en-US"/>
              <a:t>そのうち、身長・体重データが欠損している症例</a:t>
            </a:r>
            <a:r>
              <a:rPr kumimoji="1" lang="en-US" altLang="ja-JP" dirty="0"/>
              <a:t>22,203</a:t>
            </a:r>
            <a:r>
              <a:rPr kumimoji="1" lang="ja-JP" altLang="en-US"/>
              <a:t>例、外れ値</a:t>
            </a:r>
            <a:r>
              <a:rPr kumimoji="1" lang="en-US" altLang="ja-JP" dirty="0"/>
              <a:t>262</a:t>
            </a:r>
            <a:r>
              <a:rPr kumimoji="1" lang="ja-JP" altLang="en-US"/>
              <a:t>例、一般病棟・心電図モニター管理病棟・</a:t>
            </a:r>
            <a:r>
              <a:rPr kumimoji="1" lang="en-US" altLang="ja-JP" dirty="0"/>
              <a:t>ICU</a:t>
            </a:r>
            <a:r>
              <a:rPr kumimoji="1" lang="ja-JP" altLang="en-US"/>
              <a:t>以外で発生した症例</a:t>
            </a:r>
            <a:r>
              <a:rPr kumimoji="1" lang="en-US" altLang="ja-JP" dirty="0"/>
              <a:t>19,688</a:t>
            </a:r>
            <a:r>
              <a:rPr kumimoji="1" lang="ja-JP" altLang="en-US"/>
              <a:t>例を除外しました。</a:t>
            </a:r>
          </a:p>
          <a:p>
            <a:r>
              <a:rPr kumimoji="1" lang="ja-JP" altLang="en-US"/>
              <a:t>最終的に、</a:t>
            </a:r>
            <a:r>
              <a:rPr kumimoji="1" lang="en-US" altLang="ja-JP" dirty="0"/>
              <a:t>448</a:t>
            </a:r>
            <a:r>
              <a:rPr kumimoji="1" lang="ja-JP" altLang="en-US"/>
              <a:t>施設、</a:t>
            </a:r>
            <a:r>
              <a:rPr kumimoji="1" lang="en-US" altLang="ja-JP" dirty="0"/>
              <a:t>56,411</a:t>
            </a:r>
            <a:r>
              <a:rPr kumimoji="1" lang="ja-JP" altLang="en-US"/>
              <a:t>例が解析対象となっています。</a:t>
            </a:r>
            <a:endParaRPr kumimoji="1" lang="en-US" altLang="ja-JP" dirty="0"/>
          </a:p>
        </p:txBody>
      </p:sp>
      <p:sp>
        <p:nvSpPr>
          <p:cNvPr id="4" name="スライド番号プレースホルダー 3">
            <a:extLst>
              <a:ext uri="{FF2B5EF4-FFF2-40B4-BE49-F238E27FC236}">
                <a16:creationId xmlns:a16="http://schemas.microsoft.com/office/drawing/2014/main" id="{C3F133D4-FF75-AA22-DC8C-410B0DB8C3A7}"/>
              </a:ext>
            </a:extLst>
          </p:cNvPr>
          <p:cNvSpPr>
            <a:spLocks noGrp="1"/>
          </p:cNvSpPr>
          <p:nvPr>
            <p:ph type="sldNum" sz="quarter" idx="5"/>
          </p:nvPr>
        </p:nvSpPr>
        <p:spPr/>
        <p:txBody>
          <a:bodyPr/>
          <a:lstStyle/>
          <a:p>
            <a:fld id="{2FF7F1FD-F400-BF4F-B4FE-7624C84D8AB1}" type="slidenum">
              <a:rPr kumimoji="1" lang="ja-JP" altLang="en-US" smtClean="0"/>
              <a:t>10</a:t>
            </a:fld>
            <a:endParaRPr kumimoji="1" lang="ja-JP" altLang="en-US"/>
          </a:p>
        </p:txBody>
      </p:sp>
    </p:spTree>
    <p:extLst>
      <p:ext uri="{BB962C8B-B14F-4D97-AF65-F5344CB8AC3E}">
        <p14:creationId xmlns:p14="http://schemas.microsoft.com/office/powerpoint/2010/main" val="2724551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00DBA-812B-5A0C-7639-25CA345771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B7F1AC-3D61-A2C7-57B5-D56686B2245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F888138-7AED-4825-C053-6A825C852BFE}"/>
              </a:ext>
            </a:extLst>
          </p:cNvPr>
          <p:cNvSpPr>
            <a:spLocks noGrp="1"/>
          </p:cNvSpPr>
          <p:nvPr>
            <p:ph type="body" idx="1"/>
          </p:nvPr>
        </p:nvSpPr>
        <p:spPr/>
        <p:txBody>
          <a:bodyPr/>
          <a:lstStyle/>
          <a:p>
            <a:r>
              <a:rPr kumimoji="1" lang="ja-JP" altLang="en-US"/>
              <a:t>これは解析対象となった患者の身長と体重の分布を示した散布図です</a:t>
            </a:r>
            <a:endParaRPr kumimoji="1" lang="en-US" altLang="ja-JP" dirty="0"/>
          </a:p>
          <a:p>
            <a:r>
              <a:rPr kumimoji="1" lang="ja-JP" altLang="en-US"/>
              <a:t>各点が１人の患者を表しています。多くの症例は身長</a:t>
            </a:r>
            <a:r>
              <a:rPr kumimoji="1" lang="en-US" altLang="ja-JP" dirty="0"/>
              <a:t>150−180cm</a:t>
            </a:r>
            <a:r>
              <a:rPr kumimoji="1" lang="ja-JP" altLang="en-US"/>
              <a:t>、体重</a:t>
            </a:r>
            <a:r>
              <a:rPr kumimoji="1" lang="en-US" altLang="ja-JP" dirty="0"/>
              <a:t>50</a:t>
            </a:r>
            <a:r>
              <a:rPr kumimoji="1" lang="ja-JP" altLang="en-US"/>
              <a:t>ー</a:t>
            </a:r>
            <a:r>
              <a:rPr kumimoji="1" lang="en-US" altLang="ja-JP" dirty="0"/>
              <a:t>120kg</a:t>
            </a:r>
            <a:r>
              <a:rPr kumimoji="1" lang="ja-JP" altLang="en-US"/>
              <a:t>に集中しており、極端に外れた値は除外されています。</a:t>
            </a:r>
            <a:endParaRPr kumimoji="1" lang="en-US" altLang="ja-JP" dirty="0"/>
          </a:p>
          <a:p>
            <a:r>
              <a:rPr kumimoji="1" lang="ja-JP" altLang="en-US"/>
              <a:t>この図は、解析に用いたデータが現実的な範囲に分布していること、つまりデータの健全性を確認する目的の図になります。</a:t>
            </a:r>
            <a:endParaRPr kumimoji="1" lang="en-US" altLang="ja-JP" dirty="0"/>
          </a:p>
        </p:txBody>
      </p:sp>
      <p:sp>
        <p:nvSpPr>
          <p:cNvPr id="4" name="スライド番号プレースホルダー 3">
            <a:extLst>
              <a:ext uri="{FF2B5EF4-FFF2-40B4-BE49-F238E27FC236}">
                <a16:creationId xmlns:a16="http://schemas.microsoft.com/office/drawing/2014/main" id="{F2BAF0E6-14B6-9756-F53D-F824AAA8BAC1}"/>
              </a:ext>
            </a:extLst>
          </p:cNvPr>
          <p:cNvSpPr>
            <a:spLocks noGrp="1"/>
          </p:cNvSpPr>
          <p:nvPr>
            <p:ph type="sldNum" sz="quarter" idx="5"/>
          </p:nvPr>
        </p:nvSpPr>
        <p:spPr/>
        <p:txBody>
          <a:bodyPr/>
          <a:lstStyle/>
          <a:p>
            <a:fld id="{2FF7F1FD-F400-BF4F-B4FE-7624C84D8AB1}" type="slidenum">
              <a:rPr kumimoji="1" lang="ja-JP" altLang="en-US" smtClean="0"/>
              <a:t>11</a:t>
            </a:fld>
            <a:endParaRPr kumimoji="1" lang="ja-JP" altLang="en-US"/>
          </a:p>
        </p:txBody>
      </p:sp>
    </p:spTree>
    <p:extLst>
      <p:ext uri="{BB962C8B-B14F-4D97-AF65-F5344CB8AC3E}">
        <p14:creationId xmlns:p14="http://schemas.microsoft.com/office/powerpoint/2010/main" val="72856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76ADE-BFAF-A514-3A72-7F0C324DBB2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0FB25C6-5D31-C25B-3060-4094B5D92C0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9890826-B279-58A6-208D-84B605172E87}"/>
              </a:ext>
            </a:extLst>
          </p:cNvPr>
          <p:cNvSpPr>
            <a:spLocks noGrp="1"/>
          </p:cNvSpPr>
          <p:nvPr>
            <p:ph type="body" idx="1"/>
          </p:nvPr>
        </p:nvSpPr>
        <p:spPr/>
        <p:txBody>
          <a:bodyPr/>
          <a:lstStyle/>
          <a:p>
            <a:r>
              <a:rPr kumimoji="1" lang="ja-JP" altLang="en-US"/>
              <a:t>テーブル１です、３スライドに分けて説明いたします。</a:t>
            </a:r>
            <a:endParaRPr kumimoji="1" lang="en-US" altLang="ja-JP" dirty="0"/>
          </a:p>
          <a:p>
            <a:r>
              <a:rPr kumimoji="1" lang="ja-JP" altLang="en-US"/>
              <a:t>本研究の対象は、</a:t>
            </a:r>
            <a:r>
              <a:rPr kumimoji="1" lang="en-US" altLang="ja-JP" dirty="0"/>
              <a:t>IHCA</a:t>
            </a:r>
            <a:r>
              <a:rPr kumimoji="1" lang="ja-JP" altLang="en-US"/>
              <a:t>患者</a:t>
            </a:r>
            <a:r>
              <a:rPr kumimoji="1" lang="en-US" altLang="ja-JP" dirty="0"/>
              <a:t>56.411</a:t>
            </a:r>
            <a:r>
              <a:rPr kumimoji="1" lang="ja-JP" altLang="en-US"/>
              <a:t>例で</a:t>
            </a:r>
            <a:r>
              <a:rPr kumimoji="1" lang="en-US" altLang="ja-JP" dirty="0"/>
              <a:t>BMI</a:t>
            </a:r>
            <a:r>
              <a:rPr kumimoji="1" lang="ja-JP" altLang="en-US"/>
              <a:t>ごとに低体重、標準、過体重、肥満、高度肥満の</a:t>
            </a:r>
            <a:r>
              <a:rPr kumimoji="1" lang="en-US" altLang="ja-JP" dirty="0"/>
              <a:t>5</a:t>
            </a:r>
            <a:r>
              <a:rPr kumimoji="1" lang="ja-JP" altLang="en-US"/>
              <a:t>群に分類されています。</a:t>
            </a:r>
            <a:br>
              <a:rPr kumimoji="1" lang="en-US" altLang="ja-JP" dirty="0"/>
            </a:br>
            <a:r>
              <a:rPr kumimoji="1" lang="ja-JP" altLang="en-US"/>
              <a:t>この表は、対象患者の基本的な背景を示しており、</a:t>
            </a:r>
            <a:r>
              <a:rPr kumimoji="1" lang="ja-JP" altLang="en-US" sz="1200" kern="1200">
                <a:solidFill>
                  <a:schemeClr val="tx1"/>
                </a:solidFill>
                <a:effectLst/>
                <a:latin typeface="+mn-lt"/>
                <a:ea typeface="+mn-ea"/>
                <a:cs typeface="+mn-cs"/>
              </a:rPr>
              <a:t>年齢は全体で平均</a:t>
            </a:r>
            <a:r>
              <a:rPr kumimoji="1" lang="en-US" altLang="ja-JP" sz="1200" kern="1200" dirty="0">
                <a:solidFill>
                  <a:schemeClr val="tx1"/>
                </a:solidFill>
                <a:effectLst/>
                <a:latin typeface="+mn-lt"/>
                <a:ea typeface="+mn-ea"/>
                <a:cs typeface="+mn-cs"/>
              </a:rPr>
              <a:t>66</a:t>
            </a:r>
            <a:r>
              <a:rPr kumimoji="1" lang="ja-JP" altLang="en-US" sz="1200" kern="1200">
                <a:solidFill>
                  <a:schemeClr val="tx1"/>
                </a:solidFill>
                <a:effectLst/>
                <a:latin typeface="+mn-lt"/>
                <a:ea typeface="+mn-ea"/>
                <a:cs typeface="+mn-cs"/>
              </a:rPr>
              <a:t>歳前後で、</a:t>
            </a:r>
            <a:r>
              <a:rPr kumimoji="1" lang="en-US" altLang="ja-JP" sz="1200" kern="1200" dirty="0">
                <a:solidFill>
                  <a:schemeClr val="tx1"/>
                </a:solidFill>
                <a:effectLst/>
                <a:latin typeface="+mn-lt"/>
                <a:ea typeface="+mn-ea"/>
                <a:cs typeface="+mn-cs"/>
              </a:rPr>
              <a:t>BMI</a:t>
            </a:r>
            <a:r>
              <a:rPr kumimoji="1" lang="ja-JP" altLang="en-US" sz="1200" kern="1200">
                <a:solidFill>
                  <a:schemeClr val="tx1"/>
                </a:solidFill>
                <a:effectLst/>
                <a:latin typeface="+mn-lt"/>
                <a:ea typeface="+mn-ea"/>
                <a:cs typeface="+mn-cs"/>
              </a:rPr>
              <a:t>群間で大きな差は認めません。</a:t>
            </a:r>
          </a:p>
          <a:p>
            <a:r>
              <a:rPr kumimoji="1" lang="ja-JP" altLang="en-US" sz="1200" kern="1200">
                <a:solidFill>
                  <a:schemeClr val="tx1"/>
                </a:solidFill>
                <a:effectLst/>
                <a:latin typeface="+mn-lt"/>
                <a:ea typeface="+mn-ea"/>
                <a:cs typeface="+mn-cs"/>
              </a:rPr>
              <a:t>性別では、いずれの群でも男性が約</a:t>
            </a:r>
            <a:r>
              <a:rPr kumimoji="1" lang="en-US" altLang="ja-JP" sz="1200" kern="1200" dirty="0">
                <a:solidFill>
                  <a:schemeClr val="tx1"/>
                </a:solidFill>
                <a:effectLst/>
                <a:latin typeface="+mn-lt"/>
                <a:ea typeface="+mn-ea"/>
                <a:cs typeface="+mn-cs"/>
              </a:rPr>
              <a:t>5〜6</a:t>
            </a:r>
            <a:r>
              <a:rPr kumimoji="1" lang="ja-JP" altLang="en-US" sz="1200" kern="1200">
                <a:solidFill>
                  <a:schemeClr val="tx1"/>
                </a:solidFill>
                <a:effectLst/>
                <a:latin typeface="+mn-lt"/>
                <a:ea typeface="+mn-ea"/>
                <a:cs typeface="+mn-cs"/>
              </a:rPr>
              <a:t>割を占めています。人種については、白人が最も多く、次いで黒人が多い構成となっており、</a:t>
            </a:r>
            <a:r>
              <a:rPr kumimoji="1" lang="en" altLang="ja-JP" sz="1200" kern="1200" dirty="0">
                <a:solidFill>
                  <a:schemeClr val="tx1"/>
                </a:solidFill>
                <a:effectLst/>
                <a:latin typeface="+mn-lt"/>
                <a:ea typeface="+mn-ea"/>
                <a:cs typeface="+mn-cs"/>
              </a:rPr>
              <a:t>BMI</a:t>
            </a:r>
            <a:r>
              <a:rPr kumimoji="1" lang="ja-JP" altLang="en-US" sz="1200" kern="1200">
                <a:solidFill>
                  <a:schemeClr val="tx1"/>
                </a:solidFill>
                <a:effectLst/>
                <a:latin typeface="+mn-lt"/>
                <a:ea typeface="+mn-ea"/>
                <a:cs typeface="+mn-cs"/>
              </a:rPr>
              <a:t>群間で大きな偏りは認められませんでした。</a:t>
            </a:r>
          </a:p>
          <a:p>
            <a:r>
              <a:rPr kumimoji="1" lang="ja-JP" altLang="en-US" sz="1200" kern="1200">
                <a:solidFill>
                  <a:schemeClr val="tx1"/>
                </a:solidFill>
                <a:effectLst/>
                <a:latin typeface="+mn-lt"/>
                <a:ea typeface="+mn-ea"/>
                <a:cs typeface="+mn-cs"/>
              </a:rPr>
              <a:t>まずは、対象集団の背景として、各</a:t>
            </a:r>
            <a:r>
              <a:rPr kumimoji="1" lang="en" altLang="ja-JP" sz="1200" kern="1200" dirty="0">
                <a:solidFill>
                  <a:schemeClr val="tx1"/>
                </a:solidFill>
                <a:effectLst/>
                <a:latin typeface="+mn-lt"/>
                <a:ea typeface="+mn-ea"/>
                <a:cs typeface="+mn-cs"/>
              </a:rPr>
              <a:t>BMI</a:t>
            </a:r>
            <a:r>
              <a:rPr kumimoji="1" lang="ja-JP" altLang="en-US" sz="1200" kern="1200">
                <a:solidFill>
                  <a:schemeClr val="tx1"/>
                </a:solidFill>
                <a:effectLst/>
                <a:latin typeface="+mn-lt"/>
                <a:ea typeface="+mn-ea"/>
                <a:cs typeface="+mn-cs"/>
              </a:rPr>
              <a:t>群で大きな人口構成の差がないことを確認できます。</a:t>
            </a:r>
          </a:p>
          <a:p>
            <a:r>
              <a:rPr kumimoji="1" lang="ja-JP" altLang="en-US"/>
              <a:t>次に、依存疾患について示します。</a:t>
            </a:r>
          </a:p>
        </p:txBody>
      </p:sp>
      <p:sp>
        <p:nvSpPr>
          <p:cNvPr id="4" name="スライド番号プレースホルダー 3">
            <a:extLst>
              <a:ext uri="{FF2B5EF4-FFF2-40B4-BE49-F238E27FC236}">
                <a16:creationId xmlns:a16="http://schemas.microsoft.com/office/drawing/2014/main" id="{0C7CCE7D-D7E4-0F76-B0D8-D5F1D829E178}"/>
              </a:ext>
            </a:extLst>
          </p:cNvPr>
          <p:cNvSpPr>
            <a:spLocks noGrp="1"/>
          </p:cNvSpPr>
          <p:nvPr>
            <p:ph type="sldNum" sz="quarter" idx="5"/>
          </p:nvPr>
        </p:nvSpPr>
        <p:spPr/>
        <p:txBody>
          <a:bodyPr/>
          <a:lstStyle/>
          <a:p>
            <a:fld id="{2FF7F1FD-F400-BF4F-B4FE-7624C84D8AB1}" type="slidenum">
              <a:rPr kumimoji="1" lang="ja-JP" altLang="en-US" smtClean="0"/>
              <a:t>12</a:t>
            </a:fld>
            <a:endParaRPr kumimoji="1" lang="ja-JP" altLang="en-US"/>
          </a:p>
        </p:txBody>
      </p:sp>
    </p:spTree>
    <p:extLst>
      <p:ext uri="{BB962C8B-B14F-4D97-AF65-F5344CB8AC3E}">
        <p14:creationId xmlns:p14="http://schemas.microsoft.com/office/powerpoint/2010/main" val="3931241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AA550A-3A80-5787-961C-C2532EBA29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10B6AFB-F060-C843-0E9F-6ACDE83CC77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C957389-3DB4-E79F-009D-4BF2ACBE7D36}"/>
              </a:ext>
            </a:extLst>
          </p:cNvPr>
          <p:cNvSpPr>
            <a:spLocks noGrp="1"/>
          </p:cNvSpPr>
          <p:nvPr>
            <p:ph type="body" idx="1"/>
          </p:nvPr>
        </p:nvSpPr>
        <p:spPr/>
        <p:txBody>
          <a:bodyPr/>
          <a:lstStyle/>
          <a:p>
            <a:r>
              <a:rPr kumimoji="1" lang="en" altLang="ja-JP" dirty="0"/>
              <a:t>BMI</a:t>
            </a:r>
            <a:r>
              <a:rPr kumimoji="1" lang="ja-JP" altLang="en-US"/>
              <a:t>群間では、基礎疾患の分布にも違いがみられました。</a:t>
            </a:r>
          </a:p>
          <a:p>
            <a:r>
              <a:rPr kumimoji="1" lang="ja-JP" altLang="en-US"/>
              <a:t>特に、糖尿病、心不全、腎不全は</a:t>
            </a:r>
            <a:r>
              <a:rPr kumimoji="1" lang="en" altLang="ja-JP" dirty="0"/>
              <a:t>BMI</a:t>
            </a:r>
            <a:r>
              <a:rPr kumimoji="1" lang="ja-JP" altLang="en-US"/>
              <a:t>が高い群で多い傾向があります。</a:t>
            </a:r>
          </a:p>
          <a:p>
            <a:r>
              <a:rPr kumimoji="1" lang="ja-JP" altLang="en-US"/>
              <a:t>一方で、肺炎は</a:t>
            </a:r>
            <a:r>
              <a:rPr kumimoji="1" lang="en" altLang="ja-JP" dirty="0"/>
              <a:t>BMI</a:t>
            </a:r>
            <a:r>
              <a:rPr kumimoji="1" lang="ja-JP" altLang="en-US"/>
              <a:t>が低い群で多い傾向が認められます。</a:t>
            </a:r>
          </a:p>
          <a:p>
            <a:r>
              <a:rPr kumimoji="1" lang="ja-JP" altLang="en-US"/>
              <a:t>このように背景疾患の構成が異なっているため、単純な群間比較では患者背景の影響を受ける可能性があります。</a:t>
            </a:r>
          </a:p>
        </p:txBody>
      </p:sp>
      <p:sp>
        <p:nvSpPr>
          <p:cNvPr id="4" name="スライド番号プレースホルダー 3">
            <a:extLst>
              <a:ext uri="{FF2B5EF4-FFF2-40B4-BE49-F238E27FC236}">
                <a16:creationId xmlns:a16="http://schemas.microsoft.com/office/drawing/2014/main" id="{362C54E7-5CD7-EB51-F43C-5DF09073BD2B}"/>
              </a:ext>
            </a:extLst>
          </p:cNvPr>
          <p:cNvSpPr>
            <a:spLocks noGrp="1"/>
          </p:cNvSpPr>
          <p:nvPr>
            <p:ph type="sldNum" sz="quarter" idx="5"/>
          </p:nvPr>
        </p:nvSpPr>
        <p:spPr/>
        <p:txBody>
          <a:bodyPr/>
          <a:lstStyle/>
          <a:p>
            <a:fld id="{2FF7F1FD-F400-BF4F-B4FE-7624C84D8AB1}" type="slidenum">
              <a:rPr kumimoji="1" lang="ja-JP" altLang="en-US" smtClean="0"/>
              <a:t>13</a:t>
            </a:fld>
            <a:endParaRPr kumimoji="1" lang="ja-JP" altLang="en-US"/>
          </a:p>
        </p:txBody>
      </p:sp>
    </p:spTree>
    <p:extLst>
      <p:ext uri="{BB962C8B-B14F-4D97-AF65-F5344CB8AC3E}">
        <p14:creationId xmlns:p14="http://schemas.microsoft.com/office/powerpoint/2010/main" val="1155413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69E46-DE3E-E50B-F3FE-A4B7BA6462D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587D01-9171-1281-497B-72877E05EF0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1811A7B-443C-F4F1-8C31-A6B340D97A49}"/>
              </a:ext>
            </a:extLst>
          </p:cNvPr>
          <p:cNvSpPr>
            <a:spLocks noGrp="1"/>
          </p:cNvSpPr>
          <p:nvPr>
            <p:ph type="body" idx="1"/>
          </p:nvPr>
        </p:nvSpPr>
        <p:spPr/>
        <p:txBody>
          <a:bodyPr/>
          <a:lstStyle/>
          <a:p>
            <a:r>
              <a:rPr kumimoji="1" lang="ja-JP" altLang="en-US"/>
              <a:t>次に</a:t>
            </a:r>
            <a:r>
              <a:rPr kumimoji="1" lang="en" altLang="ja-JP" dirty="0"/>
              <a:t>BMI</a:t>
            </a:r>
            <a:r>
              <a:rPr kumimoji="1" lang="ja-JP" altLang="en-US"/>
              <a:t>群別の心停止時の状況および対応を示します。</a:t>
            </a:r>
          </a:p>
          <a:p>
            <a:r>
              <a:rPr kumimoji="1" lang="ja-JP" altLang="en-US"/>
              <a:t>初期リズムの分布にはわずかな群間差が認められますが、大きな偏りはみられませんでした。</a:t>
            </a:r>
          </a:p>
          <a:p>
            <a:r>
              <a:rPr kumimoji="1" lang="ja-JP" altLang="en-US"/>
              <a:t>また、発生時間帯、発生場所、目撃の有無、人工呼吸管理などについても、</a:t>
            </a:r>
            <a:r>
              <a:rPr kumimoji="1" lang="en" altLang="ja-JP" dirty="0"/>
              <a:t>BMI</a:t>
            </a:r>
            <a:r>
              <a:rPr kumimoji="1" lang="ja-JP" altLang="en-US"/>
              <a:t>による明らかな差は認められませんでした。</a:t>
            </a:r>
          </a:p>
          <a:p>
            <a:r>
              <a:rPr kumimoji="1" lang="ja-JP" altLang="en-US"/>
              <a:t>全体として、心停止時の状況には大きな群間差はないと考えられます。</a:t>
            </a:r>
          </a:p>
        </p:txBody>
      </p:sp>
      <p:sp>
        <p:nvSpPr>
          <p:cNvPr id="4" name="スライド番号プレースホルダー 3">
            <a:extLst>
              <a:ext uri="{FF2B5EF4-FFF2-40B4-BE49-F238E27FC236}">
                <a16:creationId xmlns:a16="http://schemas.microsoft.com/office/drawing/2014/main" id="{407655FC-EFD8-C55E-52F2-60B71507E81D}"/>
              </a:ext>
            </a:extLst>
          </p:cNvPr>
          <p:cNvSpPr>
            <a:spLocks noGrp="1"/>
          </p:cNvSpPr>
          <p:nvPr>
            <p:ph type="sldNum" sz="quarter" idx="5"/>
          </p:nvPr>
        </p:nvSpPr>
        <p:spPr/>
        <p:txBody>
          <a:bodyPr/>
          <a:lstStyle/>
          <a:p>
            <a:fld id="{2FF7F1FD-F400-BF4F-B4FE-7624C84D8AB1}" type="slidenum">
              <a:rPr kumimoji="1" lang="ja-JP" altLang="en-US" smtClean="0"/>
              <a:t>14</a:t>
            </a:fld>
            <a:endParaRPr kumimoji="1" lang="ja-JP" altLang="en-US"/>
          </a:p>
        </p:txBody>
      </p:sp>
    </p:spTree>
    <p:extLst>
      <p:ext uri="{BB962C8B-B14F-4D97-AF65-F5344CB8AC3E}">
        <p14:creationId xmlns:p14="http://schemas.microsoft.com/office/powerpoint/2010/main" val="3599698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6EBBA-0756-621F-CADB-24BF28A11AE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209D64B-115A-1363-00C1-BFB3DF6B8A8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9C23756-FDD8-1ADC-D043-0B8C07E80112}"/>
              </a:ext>
            </a:extLst>
          </p:cNvPr>
          <p:cNvSpPr>
            <a:spLocks noGrp="1"/>
          </p:cNvSpPr>
          <p:nvPr>
            <p:ph type="body" idx="1"/>
          </p:nvPr>
        </p:nvSpPr>
        <p:spPr/>
        <p:txBody>
          <a:bodyPr/>
          <a:lstStyle/>
          <a:p>
            <a:r>
              <a:rPr kumimoji="1" lang="ja-JP" altLang="en-US"/>
              <a:t>この図は</a:t>
            </a:r>
            <a:r>
              <a:rPr kumimoji="1" lang="en-US" altLang="ja-JP" dirty="0"/>
              <a:t>BMI</a:t>
            </a:r>
            <a:r>
              <a:rPr kumimoji="1" lang="ja-JP" altLang="en-US"/>
              <a:t>と転帰の関連を、多変量調整後のオッズ比で示した図です。</a:t>
            </a:r>
            <a:endParaRPr kumimoji="1" lang="en-US" altLang="ja-JP" dirty="0"/>
          </a:p>
          <a:p>
            <a:r>
              <a:rPr kumimoji="1" lang="ja-JP" altLang="en-US"/>
              <a:t>年齢、性別、人種、民族、基礎疾患、心停止時の介入状況、さらに病院差を考慮したモデルを用いており、</a:t>
            </a:r>
            <a:br>
              <a:rPr kumimoji="1" lang="en-US" altLang="ja-JP" dirty="0"/>
            </a:br>
            <a:r>
              <a:rPr kumimoji="1" lang="en-US" altLang="ja-JP" dirty="0"/>
              <a:t>BMI</a:t>
            </a:r>
            <a:r>
              <a:rPr kumimoji="1" lang="ja-JP" altLang="en-US"/>
              <a:t>以外に転帰へ影響し得る因子を統計学的に調整した上での結果になります。</a:t>
            </a:r>
            <a:endParaRPr kumimoji="1" lang="en-US" altLang="ja-JP" dirty="0"/>
          </a:p>
          <a:p>
            <a:r>
              <a:rPr kumimoji="1" lang="en-US" altLang="ja-JP" dirty="0"/>
              <a:t>OR</a:t>
            </a:r>
            <a:r>
              <a:rPr kumimoji="1" lang="ja-JP" altLang="en-US"/>
              <a:t>＝</a:t>
            </a:r>
            <a:r>
              <a:rPr kumimoji="1" lang="en-US" altLang="ja-JP" dirty="0"/>
              <a:t>1</a:t>
            </a:r>
            <a:r>
              <a:rPr kumimoji="1" lang="ja-JP" altLang="en-US"/>
              <a:t>が正常体重を基準としており、右に行くほど予後良好、左に行くほど予後不良を表している。上段がショック可能リズム、下段が非ショック可能リズムの結果です。</a:t>
            </a:r>
            <a:endParaRPr kumimoji="1" lang="en-US" altLang="ja-JP" dirty="0"/>
          </a:p>
          <a:p>
            <a:r>
              <a:rPr kumimoji="1" lang="ja-JP" altLang="en-US"/>
              <a:t>まず神経学的に良好な生存および生存退院を見ると、ショック可能リズムでは、低体重でオッズ比が１を下回り、正常体重と比較して不良な転帰を示しています。</a:t>
            </a:r>
            <a:endParaRPr kumimoji="1" lang="en-US" altLang="ja-JP" dirty="0"/>
          </a:p>
          <a:p>
            <a:r>
              <a:rPr kumimoji="1" lang="ja-JP" altLang="en-US"/>
              <a:t>一方で、過体重および肥満ではいずれもオッズ比が１を上回り、正常体重と比較して有効な転帰と関連していました。</a:t>
            </a:r>
            <a:endParaRPr kumimoji="1" lang="en-US" altLang="ja-JP" dirty="0"/>
          </a:p>
          <a:p>
            <a:r>
              <a:rPr kumimoji="1" lang="ja-JP" altLang="en-US"/>
              <a:t>これに対し、非ショックリズムでは低体重のみが一貫して予後不良であり、過体重・肥満に関しては有意な予後改善は認められませんでした。</a:t>
            </a:r>
            <a:endParaRPr kumimoji="1" lang="en-US" altLang="ja-JP" dirty="0"/>
          </a:p>
          <a:p>
            <a:r>
              <a:rPr kumimoji="1" lang="en-US" altLang="ja-JP" dirty="0"/>
              <a:t>RCSC</a:t>
            </a:r>
            <a:r>
              <a:rPr kumimoji="1" lang="ja-JP" altLang="en-US"/>
              <a:t>に関しては、</a:t>
            </a:r>
            <a:r>
              <a:rPr kumimoji="1" lang="en-US" altLang="ja-JP" dirty="0"/>
              <a:t>BMI</a:t>
            </a:r>
            <a:r>
              <a:rPr kumimoji="1" lang="ja-JP" altLang="en-US"/>
              <a:t>による差は全体として小さく、転帰への影響は主に神経学的予後および生存退院に表れていると考えられます。</a:t>
            </a:r>
            <a:endParaRPr kumimoji="1" lang="en-US" altLang="ja-JP" dirty="0"/>
          </a:p>
          <a:p>
            <a:r>
              <a:rPr kumimoji="1" lang="ja-JP" altLang="en-US"/>
              <a:t>以上より、低体重は初期リズムに関わらず予後不良であり、肥満の有利さがショック可能リズムに限局して認められました。</a:t>
            </a:r>
            <a:endParaRPr kumimoji="1" lang="en-US" altLang="ja-JP" dirty="0"/>
          </a:p>
        </p:txBody>
      </p:sp>
      <p:sp>
        <p:nvSpPr>
          <p:cNvPr id="4" name="スライド番号プレースホルダー 3">
            <a:extLst>
              <a:ext uri="{FF2B5EF4-FFF2-40B4-BE49-F238E27FC236}">
                <a16:creationId xmlns:a16="http://schemas.microsoft.com/office/drawing/2014/main" id="{40868092-B822-933C-E6A7-385ABA3032A7}"/>
              </a:ext>
            </a:extLst>
          </p:cNvPr>
          <p:cNvSpPr>
            <a:spLocks noGrp="1"/>
          </p:cNvSpPr>
          <p:nvPr>
            <p:ph type="sldNum" sz="quarter" idx="5"/>
          </p:nvPr>
        </p:nvSpPr>
        <p:spPr/>
        <p:txBody>
          <a:bodyPr/>
          <a:lstStyle/>
          <a:p>
            <a:fld id="{2FF7F1FD-F400-BF4F-B4FE-7624C84D8AB1}" type="slidenum">
              <a:rPr kumimoji="1" lang="ja-JP" altLang="en-US" smtClean="0"/>
              <a:t>15</a:t>
            </a:fld>
            <a:endParaRPr kumimoji="1" lang="ja-JP" altLang="en-US"/>
          </a:p>
        </p:txBody>
      </p:sp>
    </p:spTree>
    <p:extLst>
      <p:ext uri="{BB962C8B-B14F-4D97-AF65-F5344CB8AC3E}">
        <p14:creationId xmlns:p14="http://schemas.microsoft.com/office/powerpoint/2010/main" val="753129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2CF64-78F1-E17F-33CC-401788B3CA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C4EA1C-D2FE-C92A-7227-F647BBDFBA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D041A96-FD41-890B-E050-88E8F214266C}"/>
              </a:ext>
            </a:extLst>
          </p:cNvPr>
          <p:cNvSpPr>
            <a:spLocks noGrp="1"/>
          </p:cNvSpPr>
          <p:nvPr>
            <p:ph type="body" idx="1"/>
          </p:nvPr>
        </p:nvSpPr>
        <p:spPr/>
        <p:txBody>
          <a:bodyPr/>
          <a:lstStyle/>
          <a:p>
            <a:r>
              <a:rPr kumimoji="1" lang="ja-JP" altLang="en-US"/>
              <a:t>テーブル２です。まず未調整での転帰を示します。</a:t>
            </a:r>
          </a:p>
          <a:p>
            <a:r>
              <a:rPr kumimoji="1" lang="ja-JP" altLang="en-US"/>
              <a:t>低体重群では、ショック可能波形・非ショック可能波形いずれにおいても、神経学的に良好な生存、生存退院、</a:t>
            </a:r>
            <a:r>
              <a:rPr kumimoji="1" lang="en" altLang="ja-JP" dirty="0"/>
              <a:t>ROSC</a:t>
            </a:r>
            <a:r>
              <a:rPr kumimoji="1" lang="ja-JP" altLang="en-US"/>
              <a:t>のいずれも割合が低い傾向を認めました。</a:t>
            </a:r>
          </a:p>
          <a:p>
            <a:r>
              <a:rPr kumimoji="1" lang="ja-JP" altLang="en-US"/>
              <a:t>一方で、過体重および肥満群では、標準体重群と比較して、良好転帰の割合がやや高い傾向を示しています。</a:t>
            </a:r>
          </a:p>
          <a:p>
            <a:r>
              <a:rPr kumimoji="1" lang="ja-JP" altLang="en-US"/>
              <a:t>ただし、これは背景因子を調整していない単純比較であり、患者背景の影響を受けている可能性があります。</a:t>
            </a:r>
          </a:p>
        </p:txBody>
      </p:sp>
      <p:sp>
        <p:nvSpPr>
          <p:cNvPr id="4" name="スライド番号プレースホルダー 3">
            <a:extLst>
              <a:ext uri="{FF2B5EF4-FFF2-40B4-BE49-F238E27FC236}">
                <a16:creationId xmlns:a16="http://schemas.microsoft.com/office/drawing/2014/main" id="{20859DC0-886F-F9D7-621E-4CBD1473D932}"/>
              </a:ext>
            </a:extLst>
          </p:cNvPr>
          <p:cNvSpPr>
            <a:spLocks noGrp="1"/>
          </p:cNvSpPr>
          <p:nvPr>
            <p:ph type="sldNum" sz="quarter" idx="5"/>
          </p:nvPr>
        </p:nvSpPr>
        <p:spPr/>
        <p:txBody>
          <a:bodyPr/>
          <a:lstStyle/>
          <a:p>
            <a:fld id="{2FF7F1FD-F400-BF4F-B4FE-7624C84D8AB1}" type="slidenum">
              <a:rPr kumimoji="1" lang="ja-JP" altLang="en-US" smtClean="0"/>
              <a:t>16</a:t>
            </a:fld>
            <a:endParaRPr kumimoji="1" lang="ja-JP" altLang="en-US"/>
          </a:p>
        </p:txBody>
      </p:sp>
    </p:spTree>
    <p:extLst>
      <p:ext uri="{BB962C8B-B14F-4D97-AF65-F5344CB8AC3E}">
        <p14:creationId xmlns:p14="http://schemas.microsoft.com/office/powerpoint/2010/main" val="291595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96680-6FD4-7322-DD7A-6B7ACD17EF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7E1A3C-3A74-24FA-66E8-EECB05792B2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39E5D02-AE04-2141-6650-BEDE7F3E505A}"/>
              </a:ext>
            </a:extLst>
          </p:cNvPr>
          <p:cNvSpPr>
            <a:spLocks noGrp="1"/>
          </p:cNvSpPr>
          <p:nvPr>
            <p:ph type="body" idx="1"/>
          </p:nvPr>
        </p:nvSpPr>
        <p:spPr/>
        <p:txBody>
          <a:bodyPr/>
          <a:lstStyle/>
          <a:p>
            <a:r>
              <a:rPr kumimoji="1" lang="ja-JP" altLang="en-US"/>
              <a:t>テーブル３です。処置までの時間を</a:t>
            </a:r>
            <a:r>
              <a:rPr kumimoji="1" lang="en" altLang="ja-JP" dirty="0"/>
              <a:t>BMI</a:t>
            </a:r>
            <a:r>
              <a:rPr kumimoji="1" lang="ja-JP" altLang="en-US"/>
              <a:t>群ごとに比較します。</a:t>
            </a:r>
          </a:p>
          <a:p>
            <a:r>
              <a:rPr kumimoji="1" lang="ja-JP" altLang="en-US"/>
              <a:t>ショック可能波形における</a:t>
            </a:r>
            <a:r>
              <a:rPr kumimoji="1" lang="en-US" altLang="ja-JP" dirty="0"/>
              <a:t>2</a:t>
            </a:r>
            <a:r>
              <a:rPr kumimoji="1" lang="ja-JP" altLang="en-US"/>
              <a:t>分以内の除細動については、低体重群でやや遅延が多い傾向を認めました。</a:t>
            </a:r>
          </a:p>
          <a:p>
            <a:r>
              <a:rPr kumimoji="1" lang="ja-JP" altLang="en-US"/>
              <a:t>一方で、エピネフリン投与までの時間やショック回数、初回エネルギー量については、群間で大きな差は認めませんでした。</a:t>
            </a:r>
          </a:p>
          <a:p>
            <a:r>
              <a:rPr kumimoji="1" lang="ja-JP" altLang="en-US"/>
              <a:t>全体として、</a:t>
            </a:r>
            <a:r>
              <a:rPr kumimoji="1" lang="en" altLang="ja-JP" dirty="0"/>
              <a:t>BMI</a:t>
            </a:r>
            <a:r>
              <a:rPr kumimoji="1" lang="ja-JP" altLang="en-US"/>
              <a:t>による明らかな蘇生処置の差は大きくないと考えられます。</a:t>
            </a:r>
          </a:p>
        </p:txBody>
      </p:sp>
      <p:sp>
        <p:nvSpPr>
          <p:cNvPr id="4" name="スライド番号プレースホルダー 3">
            <a:extLst>
              <a:ext uri="{FF2B5EF4-FFF2-40B4-BE49-F238E27FC236}">
                <a16:creationId xmlns:a16="http://schemas.microsoft.com/office/drawing/2014/main" id="{C71EDBC8-259D-60A6-274A-D1E7EA56B6CF}"/>
              </a:ext>
            </a:extLst>
          </p:cNvPr>
          <p:cNvSpPr>
            <a:spLocks noGrp="1"/>
          </p:cNvSpPr>
          <p:nvPr>
            <p:ph type="sldNum" sz="quarter" idx="5"/>
          </p:nvPr>
        </p:nvSpPr>
        <p:spPr/>
        <p:txBody>
          <a:bodyPr/>
          <a:lstStyle/>
          <a:p>
            <a:fld id="{2FF7F1FD-F400-BF4F-B4FE-7624C84D8AB1}" type="slidenum">
              <a:rPr kumimoji="1" lang="ja-JP" altLang="en-US" smtClean="0"/>
              <a:t>17</a:t>
            </a:fld>
            <a:endParaRPr kumimoji="1" lang="ja-JP" altLang="en-US"/>
          </a:p>
        </p:txBody>
      </p:sp>
    </p:spTree>
    <p:extLst>
      <p:ext uri="{BB962C8B-B14F-4D97-AF65-F5344CB8AC3E}">
        <p14:creationId xmlns:p14="http://schemas.microsoft.com/office/powerpoint/2010/main" val="1840887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2934C-0C5A-730D-4E2B-5C01B26AF5F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A3F670-8FD5-658F-D98E-8B8FC5563A6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976F08-8350-75F7-F258-04CAD92BB3D9}"/>
              </a:ext>
            </a:extLst>
          </p:cNvPr>
          <p:cNvSpPr>
            <a:spLocks noGrp="1"/>
          </p:cNvSpPr>
          <p:nvPr>
            <p:ph type="body" idx="1"/>
          </p:nvPr>
        </p:nvSpPr>
        <p:spPr/>
        <p:txBody>
          <a:bodyPr/>
          <a:lstStyle/>
          <a:p>
            <a:r>
              <a:rPr lang="ja-JP" altLang="en-US"/>
              <a:t>本研究の結果をまとめますと</a:t>
            </a:r>
            <a:endParaRPr lang="en-US" altLang="ja-JP" dirty="0"/>
          </a:p>
          <a:p>
            <a:r>
              <a:rPr lang="ja-JP" altLang="en-US"/>
              <a:t>肥満群では、ショック可能リズムにおいて予後改善が認められました。</a:t>
            </a:r>
          </a:p>
          <a:p>
            <a:r>
              <a:rPr lang="ja-JP" altLang="en-US"/>
              <a:t>一方、低体重群では初期リズムに関わらず、神経学的良好転帰は </a:t>
            </a:r>
            <a:r>
              <a:rPr lang="en" altLang="ja-JP" dirty="0"/>
              <a:t>OR0.64</a:t>
            </a:r>
            <a:r>
              <a:rPr lang="ja-JP" altLang="en"/>
              <a:t>、</a:t>
            </a:r>
            <a:r>
              <a:rPr lang="ja-JP" altLang="en-US"/>
              <a:t>生存退院は </a:t>
            </a:r>
            <a:r>
              <a:rPr lang="en" altLang="ja-JP" dirty="0"/>
              <a:t>OR0.63 </a:t>
            </a:r>
            <a:r>
              <a:rPr lang="ja-JP" altLang="en-US"/>
              <a:t>と、いずれも有意に低く、予後不良でした。</a:t>
            </a:r>
          </a:p>
          <a:p>
            <a:r>
              <a:rPr lang="ja-JP" altLang="en-US"/>
              <a:t>また、この結果は調整後の解析でも同様でした。</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さらに、</a:t>
            </a:r>
            <a:r>
              <a:rPr lang="en" altLang="ja-JP" dirty="0"/>
              <a:t>BMI</a:t>
            </a:r>
            <a:r>
              <a:rPr lang="ja-JP" altLang="en-US"/>
              <a:t>別による蘇生処置の差は蘇生予後の転帰に影響しませんでした。</a:t>
            </a:r>
            <a:endParaRPr lang="en-US" altLang="ja-JP" dirty="0"/>
          </a:p>
          <a:p>
            <a:endParaRPr lang="ja-JP" altLang="en-US"/>
          </a:p>
          <a:p>
            <a:endParaRPr lang="ja-JP" altLang="en-US"/>
          </a:p>
        </p:txBody>
      </p:sp>
      <p:sp>
        <p:nvSpPr>
          <p:cNvPr id="4" name="スライド番号プレースホルダー 3">
            <a:extLst>
              <a:ext uri="{FF2B5EF4-FFF2-40B4-BE49-F238E27FC236}">
                <a16:creationId xmlns:a16="http://schemas.microsoft.com/office/drawing/2014/main" id="{3F092825-BAA7-4F1E-187D-0735C2403275}"/>
              </a:ext>
            </a:extLst>
          </p:cNvPr>
          <p:cNvSpPr>
            <a:spLocks noGrp="1"/>
          </p:cNvSpPr>
          <p:nvPr>
            <p:ph type="sldNum" sz="quarter" idx="5"/>
          </p:nvPr>
        </p:nvSpPr>
        <p:spPr/>
        <p:txBody>
          <a:bodyPr/>
          <a:lstStyle/>
          <a:p>
            <a:fld id="{2FF7F1FD-F400-BF4F-B4FE-7624C84D8AB1}" type="slidenum">
              <a:rPr kumimoji="1" lang="ja-JP" altLang="en-US" smtClean="0"/>
              <a:t>18</a:t>
            </a:fld>
            <a:endParaRPr kumimoji="1" lang="ja-JP" altLang="en-US"/>
          </a:p>
        </p:txBody>
      </p:sp>
    </p:spTree>
    <p:extLst>
      <p:ext uri="{BB962C8B-B14F-4D97-AF65-F5344CB8AC3E}">
        <p14:creationId xmlns:p14="http://schemas.microsoft.com/office/powerpoint/2010/main" val="2553594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E1618-D1DA-2DA9-DFE3-8DB92C2CECA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1A7E71B-7ADE-F02F-900D-C53CABE6D59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702EC1-5FC8-7D1E-A38C-80EDE18F9ABF}"/>
              </a:ext>
            </a:extLst>
          </p:cNvPr>
          <p:cNvSpPr>
            <a:spLocks noGrp="1"/>
          </p:cNvSpPr>
          <p:nvPr>
            <p:ph type="body" idx="1"/>
          </p:nvPr>
        </p:nvSpPr>
        <p:spPr/>
        <p:txBody>
          <a:bodyPr/>
          <a:lstStyle/>
          <a:p>
            <a:r>
              <a:rPr lang="ja-JP" altLang="en-US"/>
              <a:t>次に、低体重と予後不良について考察です。</a:t>
            </a:r>
          </a:p>
          <a:p>
            <a:r>
              <a:rPr lang="ja-JP" altLang="en-US"/>
              <a:t>本研究では、低体重患者において神経学的良好転帰は </a:t>
            </a:r>
            <a:r>
              <a:rPr lang="en" altLang="ja-JP" dirty="0"/>
              <a:t>OR0.64</a:t>
            </a:r>
            <a:r>
              <a:rPr lang="ja-JP" altLang="en"/>
              <a:t>、</a:t>
            </a:r>
            <a:r>
              <a:rPr lang="ja-JP" altLang="en-US"/>
              <a:t>生存退院は </a:t>
            </a:r>
            <a:r>
              <a:rPr lang="en" altLang="ja-JP" dirty="0"/>
              <a:t>OR0.63 </a:t>
            </a:r>
            <a:r>
              <a:rPr lang="ja-JP" altLang="en-US"/>
              <a:t>と、いずれも有意に低い結果でした。</a:t>
            </a:r>
          </a:p>
          <a:p>
            <a:r>
              <a:rPr lang="ja-JP" altLang="en-US"/>
              <a:t>低</a:t>
            </a:r>
            <a:r>
              <a:rPr lang="ja-JP" altLang="en-US" sz="1200"/>
              <a:t>体重群</a:t>
            </a:r>
            <a:r>
              <a:rPr lang="ja-JP" altLang="en-US"/>
              <a:t>では、悪性腫瘍や敗血症、低栄養など重篤な基礎疾患を有する患者が多い可能性があり、</a:t>
            </a:r>
            <a:r>
              <a:rPr lang="en" altLang="ja-JP" dirty="0"/>
              <a:t>IHCA</a:t>
            </a:r>
            <a:r>
              <a:rPr lang="ja-JP" altLang="en-US"/>
              <a:t>において低</a:t>
            </a:r>
            <a:r>
              <a:rPr lang="en" altLang="ja-JP" dirty="0"/>
              <a:t>BMI</a:t>
            </a:r>
            <a:r>
              <a:rPr lang="ja-JP" altLang="en-US"/>
              <a:t>が生存率低下と関連することがこれまでにも報告されています。</a:t>
            </a:r>
          </a:p>
          <a:p>
            <a:r>
              <a:rPr lang="ja-JP" altLang="en-US"/>
              <a:t>実際に先行研究でも、低</a:t>
            </a:r>
            <a:r>
              <a:rPr lang="en" altLang="ja-JP" dirty="0"/>
              <a:t>BMI</a:t>
            </a:r>
            <a:r>
              <a:rPr lang="ja-JP" altLang="en-US"/>
              <a:t>は生存率低下と関連しており、</a:t>
            </a:r>
            <a:r>
              <a:rPr lang="en" altLang="ja-JP" dirty="0"/>
              <a:t>OR0.72</a:t>
            </a:r>
            <a:r>
              <a:rPr lang="ja-JP" altLang="en-US"/>
              <a:t>と報告されています。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低体重群は調整後も予後不良であり、先行研究と同様の結果でした。</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一方で、蘇生処置内容の違いだけでは、転帰の差を説明できませんでした</a:t>
            </a:r>
            <a:endParaRPr kumimoji="1" lang="en-US" altLang="ja-JP" dirty="0"/>
          </a:p>
          <a:p>
            <a:endParaRPr lang="ja-JP" altLang="en-US"/>
          </a:p>
        </p:txBody>
      </p:sp>
      <p:sp>
        <p:nvSpPr>
          <p:cNvPr id="4" name="スライド番号プレースホルダー 3">
            <a:extLst>
              <a:ext uri="{FF2B5EF4-FFF2-40B4-BE49-F238E27FC236}">
                <a16:creationId xmlns:a16="http://schemas.microsoft.com/office/drawing/2014/main" id="{3D98A34B-EDF2-30E0-BFDB-D6559A20B161}"/>
              </a:ext>
            </a:extLst>
          </p:cNvPr>
          <p:cNvSpPr>
            <a:spLocks noGrp="1"/>
          </p:cNvSpPr>
          <p:nvPr>
            <p:ph type="sldNum" sz="quarter" idx="5"/>
          </p:nvPr>
        </p:nvSpPr>
        <p:spPr/>
        <p:txBody>
          <a:bodyPr/>
          <a:lstStyle/>
          <a:p>
            <a:fld id="{2FF7F1FD-F400-BF4F-B4FE-7624C84D8AB1}" type="slidenum">
              <a:rPr kumimoji="1" lang="ja-JP" altLang="en-US" smtClean="0"/>
              <a:t>19</a:t>
            </a:fld>
            <a:endParaRPr kumimoji="1" lang="ja-JP" altLang="en-US"/>
          </a:p>
        </p:txBody>
      </p:sp>
    </p:spTree>
    <p:extLst>
      <p:ext uri="{BB962C8B-B14F-4D97-AF65-F5344CB8AC3E}">
        <p14:creationId xmlns:p14="http://schemas.microsoft.com/office/powerpoint/2010/main" val="3613746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t>本日は院内心停止患者における</a:t>
            </a:r>
            <a:r>
              <a:rPr lang="en" altLang="ja-JP" dirty="0"/>
              <a:t>BMI</a:t>
            </a:r>
            <a:r>
              <a:rPr lang="ja-JP" altLang="en-US"/>
              <a:t>と生存転帰の関連を検討した論文を紹介します</a:t>
            </a:r>
          </a:p>
          <a:p>
            <a:endParaRPr kumimoji="1" lang="ja-JP" altLang="en-US"/>
          </a:p>
        </p:txBody>
      </p:sp>
      <p:sp>
        <p:nvSpPr>
          <p:cNvPr id="4" name="スライド番号プレースホルダー 3"/>
          <p:cNvSpPr>
            <a:spLocks noGrp="1"/>
          </p:cNvSpPr>
          <p:nvPr>
            <p:ph type="sldNum" sz="quarter" idx="5"/>
          </p:nvPr>
        </p:nvSpPr>
        <p:spPr/>
        <p:txBody>
          <a:bodyPr/>
          <a:lstStyle/>
          <a:p>
            <a:fld id="{2FF7F1FD-F400-BF4F-B4FE-7624C84D8AB1}" type="slidenum">
              <a:rPr kumimoji="1" lang="ja-JP" altLang="en-US" smtClean="0"/>
              <a:t>2</a:t>
            </a:fld>
            <a:endParaRPr kumimoji="1" lang="ja-JP" altLang="en-US"/>
          </a:p>
        </p:txBody>
      </p:sp>
    </p:spTree>
    <p:extLst>
      <p:ext uri="{BB962C8B-B14F-4D97-AF65-F5344CB8AC3E}">
        <p14:creationId xmlns:p14="http://schemas.microsoft.com/office/powerpoint/2010/main" val="1817954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DC4C4-28E9-D691-1851-D0C7E9A1B8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008160C-CD05-B603-0C82-40DE2700E64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5F4589B-4EC4-7C8D-8285-AA2B1B4F8AD0}"/>
              </a:ext>
            </a:extLst>
          </p:cNvPr>
          <p:cNvSpPr>
            <a:spLocks noGrp="1"/>
          </p:cNvSpPr>
          <p:nvPr>
            <p:ph type="body" idx="1"/>
          </p:nvPr>
        </p:nvSpPr>
        <p:spPr/>
        <p:txBody>
          <a:bodyPr/>
          <a:lstStyle/>
          <a:p>
            <a:r>
              <a:rPr lang="ja-JP" altLang="en-US"/>
              <a:t>次に、肥満と転帰についての考察です。</a:t>
            </a:r>
          </a:p>
          <a:p>
            <a:r>
              <a:rPr lang="ja-JP" altLang="en-US"/>
              <a:t>本研究では、過体重群（</a:t>
            </a:r>
            <a:r>
              <a:rPr lang="en" altLang="ja-JP" dirty="0"/>
              <a:t>OR1.17</a:t>
            </a:r>
            <a:r>
              <a:rPr lang="ja-JP" altLang="en"/>
              <a:t>）</a:t>
            </a:r>
            <a:r>
              <a:rPr lang="ja-JP" altLang="en-US"/>
              <a:t>および肥満群（</a:t>
            </a:r>
            <a:r>
              <a:rPr lang="en" altLang="ja-JP" dirty="0"/>
              <a:t>OR1.16</a:t>
            </a:r>
            <a:r>
              <a:rPr lang="ja-JP" altLang="en"/>
              <a:t>）</a:t>
            </a:r>
            <a:r>
              <a:rPr lang="ja-JP" altLang="en-US"/>
              <a:t>で神経学的良好転帰が高い傾向を認めました。</a:t>
            </a:r>
          </a:p>
          <a:p>
            <a:r>
              <a:rPr lang="ja-JP" altLang="en-US"/>
              <a:t>生存退院についても同様の傾向がみられました。</a:t>
            </a:r>
          </a:p>
          <a:p>
            <a:r>
              <a:rPr lang="ja-JP" altLang="en-US"/>
              <a:t>このような傾向は、</a:t>
            </a:r>
            <a:r>
              <a:rPr lang="en-US" altLang="ja-JP" dirty="0"/>
              <a:t>IHCA</a:t>
            </a:r>
            <a:r>
              <a:rPr lang="ja-JP" altLang="en-US"/>
              <a:t>を対象とした先行研究でも報告されており、過体重および肥満群で生存率が高い傾向が示されています。</a:t>
            </a:r>
          </a:p>
          <a:p>
            <a:r>
              <a:rPr lang="ja-JP" altLang="en-US"/>
              <a:t>一方で本研究では、この傾向はショック可能リズムでのみ認められました。</a:t>
            </a:r>
          </a:p>
          <a:p>
            <a:endParaRPr lang="ja-JP" altLang="en-US"/>
          </a:p>
          <a:p>
            <a:endParaRPr kumimoji="1" lang="ja-JP" altLang="en-US"/>
          </a:p>
        </p:txBody>
      </p:sp>
      <p:sp>
        <p:nvSpPr>
          <p:cNvPr id="4" name="スライド番号プレースホルダー 3">
            <a:extLst>
              <a:ext uri="{FF2B5EF4-FFF2-40B4-BE49-F238E27FC236}">
                <a16:creationId xmlns:a16="http://schemas.microsoft.com/office/drawing/2014/main" id="{16AB9F6A-C0F9-E932-2A12-5B3D77284C35}"/>
              </a:ext>
            </a:extLst>
          </p:cNvPr>
          <p:cNvSpPr>
            <a:spLocks noGrp="1"/>
          </p:cNvSpPr>
          <p:nvPr>
            <p:ph type="sldNum" sz="quarter" idx="5"/>
          </p:nvPr>
        </p:nvSpPr>
        <p:spPr/>
        <p:txBody>
          <a:bodyPr/>
          <a:lstStyle/>
          <a:p>
            <a:fld id="{2FF7F1FD-F400-BF4F-B4FE-7624C84D8AB1}" type="slidenum">
              <a:rPr kumimoji="1" lang="ja-JP" altLang="en-US" smtClean="0"/>
              <a:t>20</a:t>
            </a:fld>
            <a:endParaRPr kumimoji="1" lang="ja-JP" altLang="en-US"/>
          </a:p>
        </p:txBody>
      </p:sp>
    </p:spTree>
    <p:extLst>
      <p:ext uri="{BB962C8B-B14F-4D97-AF65-F5344CB8AC3E}">
        <p14:creationId xmlns:p14="http://schemas.microsoft.com/office/powerpoint/2010/main" val="3032086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0DD8F-9909-2FF0-C94D-2469991F54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EC1F7CE-AB0C-086B-3C82-5BF9BCAD302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82B5CA0-C6DE-12AF-FB2C-09BD5BB48007}"/>
              </a:ext>
            </a:extLst>
          </p:cNvPr>
          <p:cNvSpPr>
            <a:spLocks noGrp="1"/>
          </p:cNvSpPr>
          <p:nvPr>
            <p:ph type="body" idx="1"/>
          </p:nvPr>
        </p:nvSpPr>
        <p:spPr/>
        <p:txBody>
          <a:bodyPr/>
          <a:lstStyle/>
          <a:p>
            <a:r>
              <a:rPr lang="ja-JP" altLang="en-US"/>
              <a:t>また、除細動やエピネフリン投与のタイミングなどの蘇生処置の差では、この転帰の違いを十分説明することはできませんでした。</a:t>
            </a:r>
          </a:p>
          <a:p>
            <a:r>
              <a:rPr lang="ja-JP" altLang="en-US"/>
              <a:t>これらの結果から、</a:t>
            </a:r>
            <a:r>
              <a:rPr lang="en" altLang="ja-JP" dirty="0"/>
              <a:t>IHCA</a:t>
            </a:r>
            <a:r>
              <a:rPr lang="ja-JP" altLang="en-US"/>
              <a:t>において肥満は必ずしも予後不良因子ではない可能性が考えられます。</a:t>
            </a:r>
          </a:p>
          <a:p>
            <a:r>
              <a:rPr lang="ja-JP" altLang="en-US"/>
              <a:t>心血管疾患領域では、肥満患者の方が予後が良好となる肥満パラドックスが報告されており、今回の結果もそのような現象を反映している可能性があります。</a:t>
            </a:r>
            <a:endParaRPr lang="en-US" altLang="ja-JP" dirty="0"/>
          </a:p>
          <a:p>
            <a:r>
              <a:rPr lang="ja-JP" altLang="en-US"/>
              <a:t>一方で、</a:t>
            </a:r>
            <a:r>
              <a:rPr lang="en" altLang="ja-JP" dirty="0"/>
              <a:t>BMI</a:t>
            </a:r>
            <a:r>
              <a:rPr lang="ja-JP" altLang="en-US"/>
              <a:t>による転帰の差は明確ではなく、本研究の結果から蘇生ガイドラインを変更する必要性は示されませんでした。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a:p>
        </p:txBody>
      </p:sp>
      <p:sp>
        <p:nvSpPr>
          <p:cNvPr id="4" name="スライド番号プレースホルダー 3">
            <a:extLst>
              <a:ext uri="{FF2B5EF4-FFF2-40B4-BE49-F238E27FC236}">
                <a16:creationId xmlns:a16="http://schemas.microsoft.com/office/drawing/2014/main" id="{8AB90470-DAFE-FD46-EB3C-7E829F754DDA}"/>
              </a:ext>
            </a:extLst>
          </p:cNvPr>
          <p:cNvSpPr>
            <a:spLocks noGrp="1"/>
          </p:cNvSpPr>
          <p:nvPr>
            <p:ph type="sldNum" sz="quarter" idx="5"/>
          </p:nvPr>
        </p:nvSpPr>
        <p:spPr/>
        <p:txBody>
          <a:bodyPr/>
          <a:lstStyle/>
          <a:p>
            <a:fld id="{2FF7F1FD-F400-BF4F-B4FE-7624C84D8AB1}" type="slidenum">
              <a:rPr kumimoji="1" lang="ja-JP" altLang="en-US" smtClean="0"/>
              <a:t>21</a:t>
            </a:fld>
            <a:endParaRPr kumimoji="1" lang="ja-JP" altLang="en-US"/>
          </a:p>
        </p:txBody>
      </p:sp>
    </p:spTree>
    <p:extLst>
      <p:ext uri="{BB962C8B-B14F-4D97-AF65-F5344CB8AC3E}">
        <p14:creationId xmlns:p14="http://schemas.microsoft.com/office/powerpoint/2010/main" val="2896611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1982D-C7E0-5CA7-7BE8-878FE320BDE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0B828BB-7766-E2E6-1D78-077AE685018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5D0179E-4651-7D59-A48C-807ABEA1191B}"/>
              </a:ext>
            </a:extLst>
          </p:cNvPr>
          <p:cNvSpPr>
            <a:spLocks noGrp="1"/>
          </p:cNvSpPr>
          <p:nvPr>
            <p:ph type="body" idx="1"/>
          </p:nvPr>
        </p:nvSpPr>
        <p:spPr/>
        <p:txBody>
          <a:bodyPr/>
          <a:lstStyle/>
          <a:p>
            <a:r>
              <a:rPr lang="ja-JP" altLang="en-US"/>
              <a:t>本研究にはいくつかの限界があります。</a:t>
            </a:r>
          </a:p>
          <a:p>
            <a:r>
              <a:rPr lang="ja-JP" altLang="en-US"/>
              <a:t>まず、本研究は観察研究であるため、</a:t>
            </a:r>
            <a:r>
              <a:rPr lang="en" altLang="ja-JP" dirty="0"/>
              <a:t>BMI</a:t>
            </a:r>
            <a:r>
              <a:rPr lang="ja-JP" altLang="en-US"/>
              <a:t>と予後の因果関係を断定することはできません。</a:t>
            </a:r>
          </a:p>
          <a:p>
            <a:r>
              <a:rPr lang="ja-JP" altLang="en-US"/>
              <a:t>また、</a:t>
            </a:r>
            <a:r>
              <a:rPr lang="en" altLang="ja-JP" dirty="0"/>
              <a:t>BMI</a:t>
            </a:r>
            <a:r>
              <a:rPr lang="ja-JP" altLang="en-US"/>
              <a:t>は栄養状態や重症疾患の影響を受ける可能性があり、これらの要因が結果に影響している可能性があります。。</a:t>
            </a:r>
          </a:p>
          <a:p>
            <a:r>
              <a:rPr lang="ja-JP" altLang="en-US"/>
              <a:t>加えて、本研究は</a:t>
            </a:r>
            <a:r>
              <a:rPr lang="en" altLang="ja-JP" dirty="0"/>
              <a:t>IHCA</a:t>
            </a:r>
            <a:r>
              <a:rPr lang="ja-JP" altLang="en-US"/>
              <a:t>に限定された解析であり、</a:t>
            </a:r>
            <a:r>
              <a:rPr lang="en" altLang="ja-JP" dirty="0"/>
              <a:t>CPR</a:t>
            </a:r>
            <a:r>
              <a:rPr lang="ja-JP" altLang="en-US"/>
              <a:t>の質に関するデータは含まれていません。</a:t>
            </a:r>
          </a:p>
          <a:p>
            <a:endParaRPr kumimoji="1" lang="ja-JP" altLang="en-US"/>
          </a:p>
        </p:txBody>
      </p:sp>
      <p:sp>
        <p:nvSpPr>
          <p:cNvPr id="4" name="スライド番号プレースホルダー 3">
            <a:extLst>
              <a:ext uri="{FF2B5EF4-FFF2-40B4-BE49-F238E27FC236}">
                <a16:creationId xmlns:a16="http://schemas.microsoft.com/office/drawing/2014/main" id="{C2E29BC7-D599-41DD-7D16-DC23A7C2EA23}"/>
              </a:ext>
            </a:extLst>
          </p:cNvPr>
          <p:cNvSpPr>
            <a:spLocks noGrp="1"/>
          </p:cNvSpPr>
          <p:nvPr>
            <p:ph type="sldNum" sz="quarter" idx="5"/>
          </p:nvPr>
        </p:nvSpPr>
        <p:spPr/>
        <p:txBody>
          <a:bodyPr/>
          <a:lstStyle/>
          <a:p>
            <a:fld id="{2FF7F1FD-F400-BF4F-B4FE-7624C84D8AB1}" type="slidenum">
              <a:rPr kumimoji="1" lang="ja-JP" altLang="en-US" smtClean="0"/>
              <a:t>22</a:t>
            </a:fld>
            <a:endParaRPr kumimoji="1" lang="ja-JP" altLang="en-US"/>
          </a:p>
        </p:txBody>
      </p:sp>
    </p:spTree>
    <p:extLst>
      <p:ext uri="{BB962C8B-B14F-4D97-AF65-F5344CB8AC3E}">
        <p14:creationId xmlns:p14="http://schemas.microsoft.com/office/powerpoint/2010/main" val="2813256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F35DC-A0DE-60D0-4E7B-93730658CD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1B60A2-7F7F-A710-2D6B-40878036F6C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904541C-B40F-E7E5-860C-820A3FFF84AD}"/>
              </a:ext>
            </a:extLst>
          </p:cNvPr>
          <p:cNvSpPr>
            <a:spLocks noGrp="1"/>
          </p:cNvSpPr>
          <p:nvPr>
            <p:ph type="body" idx="1"/>
          </p:nvPr>
        </p:nvSpPr>
        <p:spPr/>
        <p:txBody>
          <a:bodyPr/>
          <a:lstStyle/>
          <a:p>
            <a:r>
              <a:rPr kumimoji="1" lang="ja-JP" altLang="en-US"/>
              <a:t>本研究の臨床的意義として、まず低体重は</a:t>
            </a:r>
            <a:r>
              <a:rPr kumimoji="1" lang="en" altLang="ja-JP" dirty="0"/>
              <a:t>IHCA</a:t>
            </a:r>
            <a:r>
              <a:rPr kumimoji="1" lang="ja-JP" altLang="en-US"/>
              <a:t>における重要なリスクサインである可能性が示されました。</a:t>
            </a:r>
          </a:p>
          <a:p>
            <a:r>
              <a:rPr kumimoji="1" lang="ja-JP" altLang="en-US"/>
              <a:t>一方で、</a:t>
            </a:r>
            <a:r>
              <a:rPr kumimoji="1" lang="en" altLang="ja-JP" dirty="0"/>
              <a:t>BMI</a:t>
            </a:r>
            <a:r>
              <a:rPr kumimoji="1" lang="ja-JP" altLang="en-US"/>
              <a:t>のみで予後を判断することはできません。</a:t>
            </a:r>
            <a:endParaRPr kumimoji="1" lang="en-US" altLang="ja-JP" dirty="0"/>
          </a:p>
          <a:p>
            <a:r>
              <a:rPr kumimoji="1" lang="ja-JP" altLang="en-US"/>
              <a:t>肥満が有利であると単純に解釈するのではなく、全身状態や基礎疾患を含めた包括的な評価が重要です。</a:t>
            </a:r>
          </a:p>
        </p:txBody>
      </p:sp>
      <p:sp>
        <p:nvSpPr>
          <p:cNvPr id="4" name="スライド番号プレースホルダー 3">
            <a:extLst>
              <a:ext uri="{FF2B5EF4-FFF2-40B4-BE49-F238E27FC236}">
                <a16:creationId xmlns:a16="http://schemas.microsoft.com/office/drawing/2014/main" id="{0A56D96D-77E5-172C-5929-8146D3A91A21}"/>
              </a:ext>
            </a:extLst>
          </p:cNvPr>
          <p:cNvSpPr>
            <a:spLocks noGrp="1"/>
          </p:cNvSpPr>
          <p:nvPr>
            <p:ph type="sldNum" sz="quarter" idx="5"/>
          </p:nvPr>
        </p:nvSpPr>
        <p:spPr/>
        <p:txBody>
          <a:bodyPr/>
          <a:lstStyle/>
          <a:p>
            <a:fld id="{2FF7F1FD-F400-BF4F-B4FE-7624C84D8AB1}" type="slidenum">
              <a:rPr kumimoji="1" lang="ja-JP" altLang="en-US" smtClean="0"/>
              <a:t>23</a:t>
            </a:fld>
            <a:endParaRPr kumimoji="1" lang="ja-JP" altLang="en-US"/>
          </a:p>
        </p:txBody>
      </p:sp>
    </p:spTree>
    <p:extLst>
      <p:ext uri="{BB962C8B-B14F-4D97-AF65-F5344CB8AC3E}">
        <p14:creationId xmlns:p14="http://schemas.microsoft.com/office/powerpoint/2010/main" val="1209926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47520-BB80-EBC9-B789-FA3FBC8CA7D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6EE363-9146-0091-AE5F-83D98FE491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6D7FE9-5CE8-E9C6-2CC2-2B516B3FCCCC}"/>
              </a:ext>
            </a:extLst>
          </p:cNvPr>
          <p:cNvSpPr>
            <a:spLocks noGrp="1"/>
          </p:cNvSpPr>
          <p:nvPr>
            <p:ph type="body" idx="1"/>
          </p:nvPr>
        </p:nvSpPr>
        <p:spPr/>
        <p:txBody>
          <a:bodyPr/>
          <a:lstStyle/>
          <a:p>
            <a:r>
              <a:rPr kumimoji="1" lang="ja-JP" altLang="en-US" sz="1200" kern="1200">
                <a:solidFill>
                  <a:schemeClr val="tx1"/>
                </a:solidFill>
                <a:effectLst/>
                <a:latin typeface="+mn-lt"/>
                <a:ea typeface="+mn-ea"/>
                <a:cs typeface="+mn-cs"/>
              </a:rPr>
              <a:t>結語です。</a:t>
            </a:r>
            <a:endParaRPr kumimoji="1" lang="en-US" altLang="ja-JP" sz="1200" kern="1200" dirty="0">
              <a:solidFill>
                <a:schemeClr val="tx1"/>
              </a:solidFill>
              <a:effectLst/>
              <a:latin typeface="+mn-lt"/>
              <a:ea typeface="+mn-ea"/>
              <a:cs typeface="+mn-cs"/>
            </a:endParaRPr>
          </a:p>
          <a:p>
            <a:r>
              <a:rPr kumimoji="1" lang="ja-JP" altLang="en-US" sz="1200" kern="1200">
                <a:solidFill>
                  <a:schemeClr val="tx1"/>
                </a:solidFill>
                <a:effectLst/>
                <a:latin typeface="+mn-lt"/>
                <a:ea typeface="+mn-ea"/>
                <a:cs typeface="+mn-cs"/>
              </a:rPr>
              <a:t>本研究では、</a:t>
            </a:r>
            <a:r>
              <a:rPr kumimoji="1" lang="en-US" altLang="ja-JP" sz="1200" kern="1200" dirty="0">
                <a:solidFill>
                  <a:schemeClr val="tx1"/>
                </a:solidFill>
                <a:effectLst/>
                <a:latin typeface="+mn-lt"/>
                <a:ea typeface="+mn-ea"/>
                <a:cs typeface="+mn-cs"/>
              </a:rPr>
              <a:t>IHCA</a:t>
            </a:r>
            <a:r>
              <a:rPr kumimoji="1" lang="ja-JP" altLang="en-US" sz="1200" kern="1200">
                <a:solidFill>
                  <a:schemeClr val="tx1"/>
                </a:solidFill>
                <a:effectLst/>
                <a:latin typeface="+mn-lt"/>
                <a:ea typeface="+mn-ea"/>
                <a:cs typeface="+mn-cs"/>
              </a:rPr>
              <a:t>において、低体重群は初期リズムに関わらず予後不良と関連していました。</a:t>
            </a:r>
          </a:p>
          <a:p>
            <a:r>
              <a:rPr kumimoji="1" lang="ja-JP" altLang="en-US" sz="1200" kern="1200">
                <a:solidFill>
                  <a:schemeClr val="tx1"/>
                </a:solidFill>
                <a:effectLst/>
                <a:latin typeface="+mn-lt"/>
                <a:ea typeface="+mn-ea"/>
                <a:cs typeface="+mn-cs"/>
              </a:rPr>
              <a:t>一方で、過体重および肥満群の有利な傾向は、主にショック可能リズムで認められました。</a:t>
            </a:r>
          </a:p>
          <a:p>
            <a:endParaRPr kumimoji="1" lang="ja-JP" altLang="en-US" sz="1200" kern="1200">
              <a:solidFill>
                <a:schemeClr val="tx1"/>
              </a:solidFill>
              <a:effectLst/>
              <a:latin typeface="+mn-lt"/>
              <a:ea typeface="+mn-ea"/>
              <a:cs typeface="+mn-cs"/>
            </a:endParaRPr>
          </a:p>
        </p:txBody>
      </p:sp>
      <p:sp>
        <p:nvSpPr>
          <p:cNvPr id="4" name="スライド番号プレースホルダー 3">
            <a:extLst>
              <a:ext uri="{FF2B5EF4-FFF2-40B4-BE49-F238E27FC236}">
                <a16:creationId xmlns:a16="http://schemas.microsoft.com/office/drawing/2014/main" id="{47124E02-73FA-6084-FBD7-53CB8EBAA358}"/>
              </a:ext>
            </a:extLst>
          </p:cNvPr>
          <p:cNvSpPr>
            <a:spLocks noGrp="1"/>
          </p:cNvSpPr>
          <p:nvPr>
            <p:ph type="sldNum" sz="quarter" idx="5"/>
          </p:nvPr>
        </p:nvSpPr>
        <p:spPr/>
        <p:txBody>
          <a:bodyPr/>
          <a:lstStyle/>
          <a:p>
            <a:fld id="{2FF7F1FD-F400-BF4F-B4FE-7624C84D8AB1}" type="slidenum">
              <a:rPr kumimoji="1" lang="ja-JP" altLang="en-US" smtClean="0"/>
              <a:t>24</a:t>
            </a:fld>
            <a:endParaRPr kumimoji="1" lang="ja-JP" altLang="en-US"/>
          </a:p>
        </p:txBody>
      </p:sp>
    </p:spTree>
    <p:extLst>
      <p:ext uri="{BB962C8B-B14F-4D97-AF65-F5344CB8AC3E}">
        <p14:creationId xmlns:p14="http://schemas.microsoft.com/office/powerpoint/2010/main" val="2240055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380F1-D71E-F877-B495-EF2BA93346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C00116A-C85B-29C8-95AC-CB9A4376145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AAE1854-FEEE-3D90-8E07-4F45E04E9665}"/>
              </a:ext>
            </a:extLst>
          </p:cNvPr>
          <p:cNvSpPr>
            <a:spLocks noGrp="1"/>
          </p:cNvSpPr>
          <p:nvPr>
            <p:ph type="body" idx="1"/>
          </p:nvPr>
        </p:nvSpPr>
        <p:spPr/>
        <p:txBody>
          <a:bodyPr/>
          <a:lstStyle/>
          <a:p>
            <a:r>
              <a:rPr lang="ja-JP" altLang="en-US"/>
              <a:t>私見です。</a:t>
            </a:r>
          </a:p>
          <a:p>
            <a:r>
              <a:rPr lang="ja-JP" altLang="en-US"/>
              <a:t>本研究は</a:t>
            </a:r>
            <a:r>
              <a:rPr lang="en" altLang="ja-JP" dirty="0"/>
              <a:t>IHCA</a:t>
            </a:r>
            <a:r>
              <a:rPr lang="ja-JP" altLang="en-US"/>
              <a:t>に限定された解析であり、この点が結果に影響している可能性があると考えました。</a:t>
            </a:r>
          </a:p>
          <a:p>
            <a:r>
              <a:rPr lang="en" altLang="ja-JP" dirty="0"/>
              <a:t>IHCA</a:t>
            </a:r>
            <a:r>
              <a:rPr lang="ja-JP" altLang="en-US"/>
              <a:t>では搬送が不要であり、医療スタッフが常駐する管理された院内環境で蘇生が行われます。</a:t>
            </a:r>
          </a:p>
          <a:p>
            <a:r>
              <a:rPr lang="ja-JP" altLang="en-US"/>
              <a:t>そのため肥満による搬送困難や処置遅延といった影響を受けにくい可能性があります。</a:t>
            </a:r>
          </a:p>
          <a:p>
            <a:r>
              <a:rPr lang="ja-JP" altLang="en-US"/>
              <a:t>このような発生環境の違いが</a:t>
            </a:r>
            <a:r>
              <a:rPr lang="en" altLang="ja-JP" dirty="0"/>
              <a:t>BMI</a:t>
            </a:r>
            <a:r>
              <a:rPr lang="ja-JP" altLang="en-US"/>
              <a:t>と転帰の関連に影響している可能性があり、今後は</a:t>
            </a:r>
            <a:r>
              <a:rPr lang="en" altLang="ja-JP" dirty="0"/>
              <a:t>OHCA</a:t>
            </a:r>
            <a:r>
              <a:rPr lang="ja-JP" altLang="en-US"/>
              <a:t>を含めた検討が必要と考えました。</a:t>
            </a:r>
          </a:p>
        </p:txBody>
      </p:sp>
      <p:sp>
        <p:nvSpPr>
          <p:cNvPr id="4" name="スライド番号プレースホルダー 3">
            <a:extLst>
              <a:ext uri="{FF2B5EF4-FFF2-40B4-BE49-F238E27FC236}">
                <a16:creationId xmlns:a16="http://schemas.microsoft.com/office/drawing/2014/main" id="{9C008821-C4BC-9D28-2FE6-A905F209F33E}"/>
              </a:ext>
            </a:extLst>
          </p:cNvPr>
          <p:cNvSpPr>
            <a:spLocks noGrp="1"/>
          </p:cNvSpPr>
          <p:nvPr>
            <p:ph type="sldNum" sz="quarter" idx="5"/>
          </p:nvPr>
        </p:nvSpPr>
        <p:spPr/>
        <p:txBody>
          <a:bodyPr/>
          <a:lstStyle/>
          <a:p>
            <a:fld id="{2FF7F1FD-F400-BF4F-B4FE-7624C84D8AB1}" type="slidenum">
              <a:rPr kumimoji="1" lang="ja-JP" altLang="en-US" smtClean="0"/>
              <a:t>25</a:t>
            </a:fld>
            <a:endParaRPr kumimoji="1" lang="ja-JP" altLang="en-US"/>
          </a:p>
        </p:txBody>
      </p:sp>
    </p:spTree>
    <p:extLst>
      <p:ext uri="{BB962C8B-B14F-4D97-AF65-F5344CB8AC3E}">
        <p14:creationId xmlns:p14="http://schemas.microsoft.com/office/powerpoint/2010/main" val="200750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9089A-D9CE-8F5B-3028-394DE0DD3BB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54E8452-D9BE-8296-7255-C898B0F5B0D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8E4A8A-97B7-AD3F-7895-B370094F7AA2}"/>
              </a:ext>
            </a:extLst>
          </p:cNvPr>
          <p:cNvSpPr>
            <a:spLocks noGrp="1"/>
          </p:cNvSpPr>
          <p:nvPr>
            <p:ph type="body" idx="1"/>
          </p:nvPr>
        </p:nvSpPr>
        <p:spPr/>
        <p:txBody>
          <a:bodyPr/>
          <a:lstStyle/>
          <a:p>
            <a:r>
              <a:rPr lang="ja-JP" altLang="en-US"/>
              <a:t>院内心停止の予後評価では、神経学的転帰が重要なアウトカムとされています。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これまでの研究では、</a:t>
            </a:r>
            <a:r>
              <a:rPr lang="en" altLang="ja-JP" dirty="0"/>
              <a:t>IHCA</a:t>
            </a:r>
            <a:r>
              <a:rPr lang="ja-JP" altLang="en-US"/>
              <a:t>における</a:t>
            </a:r>
            <a:r>
              <a:rPr lang="en" altLang="ja-JP" dirty="0"/>
              <a:t>BMI</a:t>
            </a:r>
            <a:r>
              <a:rPr lang="ja-JP" altLang="en-US"/>
              <a:t>と生存退院との関係は、低体重および高度肥満で転帰不良となる報告がされています。</a:t>
            </a:r>
            <a:br>
              <a:rPr lang="en-US" altLang="ja-JP" dirty="0"/>
            </a:br>
            <a:r>
              <a:rPr kumimoji="1" lang="ja-JP" altLang="en-US" sz="1200" kern="1200">
                <a:solidFill>
                  <a:schemeClr val="tx1"/>
                </a:solidFill>
                <a:effectLst/>
                <a:latin typeface="+mn-lt"/>
                <a:ea typeface="+mn-ea"/>
                <a:cs typeface="+mn-cs"/>
              </a:rPr>
              <a:t>また、肥満患者の方が予後が良好となる現象は、肥満パラドックスと呼ばれています。</a:t>
            </a:r>
          </a:p>
          <a:p>
            <a:endParaRPr lang="ja-JP" altLang="en-US"/>
          </a:p>
        </p:txBody>
      </p:sp>
      <p:sp>
        <p:nvSpPr>
          <p:cNvPr id="4" name="スライド番号プレースホルダー 3">
            <a:extLst>
              <a:ext uri="{FF2B5EF4-FFF2-40B4-BE49-F238E27FC236}">
                <a16:creationId xmlns:a16="http://schemas.microsoft.com/office/drawing/2014/main" id="{86E89338-5840-43B9-3FD1-84C80D24CFB0}"/>
              </a:ext>
            </a:extLst>
          </p:cNvPr>
          <p:cNvSpPr>
            <a:spLocks noGrp="1"/>
          </p:cNvSpPr>
          <p:nvPr>
            <p:ph type="sldNum" sz="quarter" idx="5"/>
          </p:nvPr>
        </p:nvSpPr>
        <p:spPr/>
        <p:txBody>
          <a:bodyPr/>
          <a:lstStyle/>
          <a:p>
            <a:fld id="{2FF7F1FD-F400-BF4F-B4FE-7624C84D8AB1}" type="slidenum">
              <a:rPr kumimoji="1" lang="ja-JP" altLang="en-US" smtClean="0"/>
              <a:t>3</a:t>
            </a:fld>
            <a:endParaRPr kumimoji="1" lang="ja-JP" altLang="en-US"/>
          </a:p>
        </p:txBody>
      </p:sp>
    </p:spTree>
    <p:extLst>
      <p:ext uri="{BB962C8B-B14F-4D97-AF65-F5344CB8AC3E}">
        <p14:creationId xmlns:p14="http://schemas.microsoft.com/office/powerpoint/2010/main" val="230990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FF718-5EBC-9F89-F2FD-F62B2C0F769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FEAF2C4-BD47-EF2D-22DB-327A4C4492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91AC879-76A6-562B-F6FE-7A7D71964DE7}"/>
              </a:ext>
            </a:extLst>
          </p:cNvPr>
          <p:cNvSpPr>
            <a:spLocks noGrp="1"/>
          </p:cNvSpPr>
          <p:nvPr>
            <p:ph type="body" idx="1"/>
          </p:nvPr>
        </p:nvSpPr>
        <p:spPr/>
        <p:txBody>
          <a:bodyPr/>
          <a:lstStyle/>
          <a:p>
            <a:r>
              <a:rPr kumimoji="1" lang="en-US" altLang="ja-JP" dirty="0"/>
              <a:t>AHA</a:t>
            </a:r>
            <a:r>
              <a:rPr kumimoji="1" lang="ja-JP" altLang="en-US"/>
              <a:t>は、</a:t>
            </a:r>
            <a:r>
              <a:rPr lang="en-US" altLang="ja-JP" dirty="0"/>
              <a:t>IHCA</a:t>
            </a:r>
            <a:r>
              <a:rPr kumimoji="1" lang="ja-JP" altLang="en-US"/>
              <a:t>に対する蘇生対応の質を高めるため、</a:t>
            </a:r>
          </a:p>
          <a:p>
            <a:r>
              <a:rPr kumimoji="1" lang="ja-JP" altLang="en-US"/>
              <a:t>ショック可能波形では</a:t>
            </a:r>
            <a:r>
              <a:rPr kumimoji="1" lang="en-US" altLang="ja-JP" dirty="0"/>
              <a:t>2</a:t>
            </a:r>
            <a:r>
              <a:rPr kumimoji="1" lang="ja-JP" altLang="en-US"/>
              <a:t>分以内の除細動、非ショック波形では</a:t>
            </a:r>
            <a:r>
              <a:rPr kumimoji="1" lang="en-US" altLang="ja-JP" dirty="0"/>
              <a:t>5</a:t>
            </a:r>
            <a:r>
              <a:rPr kumimoji="1" lang="ja-JP" altLang="en-US"/>
              <a:t>分以内のエピネフリン投与を重要な目安としました。</a:t>
            </a:r>
          </a:p>
          <a:p>
            <a:r>
              <a:rPr kumimoji="1" lang="ja-JP" altLang="en-US"/>
              <a:t>しかし、これらの処置までの時間は、施設体制や患者背景によってばらつきがあることが知られています。</a:t>
            </a:r>
          </a:p>
          <a:p>
            <a:r>
              <a:rPr kumimoji="1" lang="ja-JP" altLang="en-US"/>
              <a:t>一方で、</a:t>
            </a:r>
            <a:r>
              <a:rPr kumimoji="1" lang="en" altLang="ja-JP" dirty="0"/>
              <a:t>IHCA</a:t>
            </a:r>
            <a:r>
              <a:rPr kumimoji="1" lang="ja-JP" altLang="en-US"/>
              <a:t>患者において</a:t>
            </a:r>
            <a:r>
              <a:rPr kumimoji="1" lang="en" altLang="ja-JP" dirty="0"/>
              <a:t>BMI</a:t>
            </a:r>
            <a:r>
              <a:rPr kumimoji="1" lang="ja-JP" altLang="en-US"/>
              <a:t>の違いが、除細動やエピネフリン投与までの時間、</a:t>
            </a:r>
          </a:p>
          <a:p>
            <a:r>
              <a:rPr kumimoji="1" lang="ja-JP" altLang="en-US"/>
              <a:t>さらには神経学的転帰にどの程度影響するのかについては、十分に検討されていません。</a:t>
            </a:r>
          </a:p>
          <a:p>
            <a:r>
              <a:rPr kumimoji="1" lang="ja-JP" altLang="en-US"/>
              <a:t>そこで本研究では、</a:t>
            </a:r>
            <a:r>
              <a:rPr kumimoji="1" lang="en" altLang="ja-JP" dirty="0"/>
              <a:t>IHCA</a:t>
            </a:r>
            <a:r>
              <a:rPr kumimoji="1" lang="ja-JP" altLang="en-US"/>
              <a:t>における</a:t>
            </a:r>
            <a:r>
              <a:rPr kumimoji="1" lang="en" altLang="ja-JP" dirty="0"/>
              <a:t>BMI</a:t>
            </a:r>
            <a:r>
              <a:rPr kumimoji="1" lang="ja-JP" altLang="en-US"/>
              <a:t>と生存転帰との関連を検討し、特に神経学的に良好な生存に着目しました。</a:t>
            </a:r>
          </a:p>
        </p:txBody>
      </p:sp>
      <p:sp>
        <p:nvSpPr>
          <p:cNvPr id="4" name="スライド番号プレースホルダー 3">
            <a:extLst>
              <a:ext uri="{FF2B5EF4-FFF2-40B4-BE49-F238E27FC236}">
                <a16:creationId xmlns:a16="http://schemas.microsoft.com/office/drawing/2014/main" id="{624180DC-6BEC-82C4-6564-7D8A3E8EEAD9}"/>
              </a:ext>
            </a:extLst>
          </p:cNvPr>
          <p:cNvSpPr>
            <a:spLocks noGrp="1"/>
          </p:cNvSpPr>
          <p:nvPr>
            <p:ph type="sldNum" sz="quarter" idx="5"/>
          </p:nvPr>
        </p:nvSpPr>
        <p:spPr/>
        <p:txBody>
          <a:bodyPr/>
          <a:lstStyle/>
          <a:p>
            <a:fld id="{2FF7F1FD-F400-BF4F-B4FE-7624C84D8AB1}" type="slidenum">
              <a:rPr kumimoji="1" lang="ja-JP" altLang="en-US" smtClean="0"/>
              <a:t>4</a:t>
            </a:fld>
            <a:endParaRPr kumimoji="1" lang="ja-JP" altLang="en-US"/>
          </a:p>
        </p:txBody>
      </p:sp>
    </p:spTree>
    <p:extLst>
      <p:ext uri="{BB962C8B-B14F-4D97-AF65-F5344CB8AC3E}">
        <p14:creationId xmlns:p14="http://schemas.microsoft.com/office/powerpoint/2010/main" val="2296532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64F03-AEF6-97D5-4C57-9816A702B4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3047C10-0B4B-EEBA-BD27-91454719BD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00BA665-A3D4-1420-5BD2-14499943DD1B}"/>
              </a:ext>
            </a:extLst>
          </p:cNvPr>
          <p:cNvSpPr>
            <a:spLocks noGrp="1"/>
          </p:cNvSpPr>
          <p:nvPr>
            <p:ph type="body" idx="1"/>
          </p:nvPr>
        </p:nvSpPr>
        <p:spPr/>
        <p:txBody>
          <a:bodyPr/>
          <a:lstStyle/>
          <a:p>
            <a:r>
              <a:rPr kumimoji="1" lang="ja-JP" altLang="en-US"/>
              <a:t>本研究のデザインを</a:t>
            </a:r>
            <a:r>
              <a:rPr kumimoji="1" lang="en" altLang="ja-JP" dirty="0"/>
              <a:t>PICO</a:t>
            </a:r>
            <a:r>
              <a:rPr kumimoji="1" lang="ja-JP" altLang="en-US"/>
              <a:t>で示します。対象は、院内心停止患者です。</a:t>
            </a:r>
          </a:p>
          <a:p>
            <a:r>
              <a:rPr kumimoji="1" lang="en" altLang="ja-JP" dirty="0"/>
              <a:t>BMI</a:t>
            </a:r>
            <a:r>
              <a:rPr kumimoji="1" lang="ja-JP" altLang="en-US"/>
              <a:t>ごとに、低体重、標準体重、過体重、肥満、高度肥満に分類し、標準体重群を基準として比較しています。</a:t>
            </a:r>
            <a:endParaRPr kumimoji="1" lang="en-US" altLang="ja-JP" dirty="0"/>
          </a:p>
          <a:p>
            <a:r>
              <a:rPr kumimoji="1" lang="ja-JP" altLang="en-US"/>
              <a:t>主要評価項目は神経学的に良好な生存退院です。</a:t>
            </a:r>
          </a:p>
          <a:p>
            <a:r>
              <a:rPr kumimoji="1" lang="ja-JP" altLang="en-US"/>
              <a:t>副次評価項目として、生存退院および</a:t>
            </a:r>
            <a:r>
              <a:rPr kumimoji="1" lang="en-US" altLang="ja-JP" dirty="0"/>
              <a:t>20</a:t>
            </a:r>
            <a:r>
              <a:rPr kumimoji="1" lang="ja-JP" altLang="en-US"/>
              <a:t>分以上循環が維持された</a:t>
            </a:r>
            <a:r>
              <a:rPr kumimoji="1" lang="en" altLang="ja-JP" dirty="0"/>
              <a:t>ROSC</a:t>
            </a:r>
            <a:r>
              <a:rPr kumimoji="1" lang="ja-JP" altLang="en-US"/>
              <a:t>を評価しています。</a:t>
            </a:r>
            <a:endParaRPr kumimoji="1" lang="en-US" altLang="ja-JP" dirty="0"/>
          </a:p>
          <a:p>
            <a:endParaRPr kumimoji="1" lang="en-US" altLang="ja-JP" dirty="0"/>
          </a:p>
          <a:p>
            <a:r>
              <a:rPr kumimoji="1" lang="ja-JP" altLang="en-US"/>
              <a:t>（</a:t>
            </a:r>
            <a:r>
              <a:rPr kumimoji="1" lang="en-US" altLang="ja-JP" dirty="0"/>
              <a:t>CPC1</a:t>
            </a:r>
            <a:r>
              <a:rPr kumimoji="1" lang="ja-JP" altLang="en-US"/>
              <a:t>：軽度または障害なしで社会復帰可能な状態）</a:t>
            </a:r>
            <a:endParaRPr kumimoji="1" lang="en-US" altLang="ja-JP" dirty="0"/>
          </a:p>
        </p:txBody>
      </p:sp>
      <p:sp>
        <p:nvSpPr>
          <p:cNvPr id="4" name="スライド番号プレースホルダー 3">
            <a:extLst>
              <a:ext uri="{FF2B5EF4-FFF2-40B4-BE49-F238E27FC236}">
                <a16:creationId xmlns:a16="http://schemas.microsoft.com/office/drawing/2014/main" id="{2E78745A-80EE-C545-068E-03384EF61EA4}"/>
              </a:ext>
            </a:extLst>
          </p:cNvPr>
          <p:cNvSpPr>
            <a:spLocks noGrp="1"/>
          </p:cNvSpPr>
          <p:nvPr>
            <p:ph type="sldNum" sz="quarter" idx="5"/>
          </p:nvPr>
        </p:nvSpPr>
        <p:spPr/>
        <p:txBody>
          <a:bodyPr/>
          <a:lstStyle/>
          <a:p>
            <a:fld id="{2FF7F1FD-F400-BF4F-B4FE-7624C84D8AB1}" type="slidenum">
              <a:rPr kumimoji="1" lang="ja-JP" altLang="en-US" smtClean="0"/>
              <a:t>5</a:t>
            </a:fld>
            <a:endParaRPr kumimoji="1" lang="ja-JP" altLang="en-US"/>
          </a:p>
        </p:txBody>
      </p:sp>
    </p:spTree>
    <p:extLst>
      <p:ext uri="{BB962C8B-B14F-4D97-AF65-F5344CB8AC3E}">
        <p14:creationId xmlns:p14="http://schemas.microsoft.com/office/powerpoint/2010/main" val="4101985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532EF-4B00-ACCE-9059-4CAAC3686D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C9FBC1-58C9-726B-2E5C-64C2449070E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5E8DDE3-E1C3-D3AA-79C2-4B4775971D13}"/>
              </a:ext>
            </a:extLst>
          </p:cNvPr>
          <p:cNvSpPr>
            <a:spLocks noGrp="1"/>
          </p:cNvSpPr>
          <p:nvPr>
            <p:ph type="body" idx="1"/>
          </p:nvPr>
        </p:nvSpPr>
        <p:spPr/>
        <p:txBody>
          <a:bodyPr/>
          <a:lstStyle/>
          <a:p>
            <a:r>
              <a:rPr lang="ja-JP" altLang="en-US"/>
              <a:t>本研究の目的は、</a:t>
            </a:r>
            <a:r>
              <a:rPr lang="en" altLang="ja-JP" dirty="0"/>
              <a:t>IHCA</a:t>
            </a:r>
            <a:r>
              <a:rPr lang="ja-JP" altLang="en-US"/>
              <a:t>患者における</a:t>
            </a:r>
            <a:r>
              <a:rPr lang="en" altLang="ja-JP" dirty="0"/>
              <a:t>BMI</a:t>
            </a:r>
            <a:r>
              <a:rPr lang="ja-JP" altLang="en-US"/>
              <a:t>と生存転帰および神経学的良好転帰との関連を評価することです。</a:t>
            </a:r>
          </a:p>
          <a:p>
            <a:r>
              <a:rPr lang="ja-JP" altLang="en-US"/>
              <a:t>また、その関連が初期リズムによって異なるかを検討することです。</a:t>
            </a:r>
          </a:p>
        </p:txBody>
      </p:sp>
      <p:sp>
        <p:nvSpPr>
          <p:cNvPr id="4" name="スライド番号プレースホルダー 3">
            <a:extLst>
              <a:ext uri="{FF2B5EF4-FFF2-40B4-BE49-F238E27FC236}">
                <a16:creationId xmlns:a16="http://schemas.microsoft.com/office/drawing/2014/main" id="{41D3E044-9F92-AF67-54C0-64D1B630F942}"/>
              </a:ext>
            </a:extLst>
          </p:cNvPr>
          <p:cNvSpPr>
            <a:spLocks noGrp="1"/>
          </p:cNvSpPr>
          <p:nvPr>
            <p:ph type="sldNum" sz="quarter" idx="5"/>
          </p:nvPr>
        </p:nvSpPr>
        <p:spPr/>
        <p:txBody>
          <a:bodyPr/>
          <a:lstStyle/>
          <a:p>
            <a:fld id="{2FF7F1FD-F400-BF4F-B4FE-7624C84D8AB1}" type="slidenum">
              <a:rPr kumimoji="1" lang="ja-JP" altLang="en-US" smtClean="0"/>
              <a:t>6</a:t>
            </a:fld>
            <a:endParaRPr kumimoji="1" lang="ja-JP" altLang="en-US"/>
          </a:p>
        </p:txBody>
      </p:sp>
    </p:spTree>
    <p:extLst>
      <p:ext uri="{BB962C8B-B14F-4D97-AF65-F5344CB8AC3E}">
        <p14:creationId xmlns:p14="http://schemas.microsoft.com/office/powerpoint/2010/main" val="1159765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AF79F-7344-5AE5-D156-5F678DA6DF7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748E1E4-EE69-12EA-E406-55D7D012026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A9FD4C-6C59-B04E-7294-24D42912A261}"/>
              </a:ext>
            </a:extLst>
          </p:cNvPr>
          <p:cNvSpPr>
            <a:spLocks noGrp="1"/>
          </p:cNvSpPr>
          <p:nvPr>
            <p:ph type="body" idx="1"/>
          </p:nvPr>
        </p:nvSpPr>
        <p:spPr/>
        <p:txBody>
          <a:bodyPr/>
          <a:lstStyle/>
          <a:p>
            <a:r>
              <a:rPr kumimoji="1" lang="ja-JP" altLang="en-US"/>
              <a:t>方法です。</a:t>
            </a:r>
            <a:endParaRPr kumimoji="1" lang="en-US" altLang="ja-JP" dirty="0"/>
          </a:p>
          <a:p>
            <a:r>
              <a:rPr kumimoji="1" lang="ja-JP" altLang="en-US"/>
              <a:t>データソースは米国心臓協会のゲット</a:t>
            </a:r>
            <a:r>
              <a:rPr kumimoji="1" lang="en-US" altLang="ja-JP" dirty="0"/>
              <a:t> </a:t>
            </a:r>
            <a:r>
              <a:rPr kumimoji="1" lang="ja-JP" altLang="en-US"/>
              <a:t>ヴイズ</a:t>
            </a:r>
            <a:r>
              <a:rPr kumimoji="1" lang="en-US" altLang="ja-JP" dirty="0"/>
              <a:t> </a:t>
            </a:r>
            <a:r>
              <a:rPr kumimoji="1" lang="ja-JP" altLang="en-US"/>
              <a:t>ガイドライインズ</a:t>
            </a:r>
            <a:r>
              <a:rPr kumimoji="1" lang="en-US" altLang="ja-JP" dirty="0"/>
              <a:t> </a:t>
            </a:r>
            <a:r>
              <a:rPr kumimoji="1" lang="ja-JP" altLang="en-US"/>
              <a:t>リサシテーション</a:t>
            </a:r>
            <a:r>
              <a:rPr kumimoji="1" lang="en-US" altLang="ja-JP" dirty="0"/>
              <a:t> </a:t>
            </a:r>
            <a:r>
              <a:rPr kumimoji="1" lang="ja-JP" altLang="en-US"/>
              <a:t>レジストリです。</a:t>
            </a:r>
          </a:p>
          <a:p>
            <a:r>
              <a:rPr kumimoji="1" lang="en" altLang="ja-JP" dirty="0" err="1"/>
              <a:t>Utstein</a:t>
            </a:r>
            <a:r>
              <a:rPr kumimoji="1" lang="ja-JP" altLang="en-US"/>
              <a:t>様式に基づいて標準化された院内心停止データが登録されています。</a:t>
            </a:r>
          </a:p>
          <a:p>
            <a:r>
              <a:rPr kumimoji="1" lang="en-US" altLang="ja-JP" dirty="0"/>
              <a:t>2006</a:t>
            </a:r>
            <a:r>
              <a:rPr kumimoji="1" lang="ja-JP" altLang="en-US"/>
              <a:t>年から</a:t>
            </a:r>
            <a:r>
              <a:rPr kumimoji="1" lang="en-US" altLang="ja-JP" dirty="0"/>
              <a:t>2012</a:t>
            </a:r>
            <a:r>
              <a:rPr kumimoji="1" lang="ja-JP" altLang="en-US"/>
              <a:t>年間の</a:t>
            </a:r>
            <a:r>
              <a:rPr kumimoji="1" lang="en-US" altLang="ja-JP" dirty="0"/>
              <a:t>18</a:t>
            </a:r>
            <a:r>
              <a:rPr kumimoji="1" lang="ja-JP" altLang="en-US"/>
              <a:t>歳以上の成人患者初回</a:t>
            </a:r>
            <a:r>
              <a:rPr kumimoji="1" lang="en" altLang="ja-JP" dirty="0"/>
              <a:t>IHCA</a:t>
            </a:r>
            <a:r>
              <a:rPr kumimoji="1" lang="ja-JP" altLang="en-US"/>
              <a:t>を対象としました。</a:t>
            </a:r>
          </a:p>
          <a:p>
            <a:r>
              <a:rPr kumimoji="1" lang="ja-JP" altLang="en-US"/>
              <a:t>蘇生拒否患者や</a:t>
            </a:r>
            <a:r>
              <a:rPr kumimoji="1" lang="en" altLang="ja-JP" dirty="0"/>
              <a:t>ER</a:t>
            </a:r>
            <a:r>
              <a:rPr kumimoji="1" lang="ja-JP" altLang="en-US"/>
              <a:t>や手術室、処置室で発生した症例、身長体重欠測例、外れ値は除外しています。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さらに、明らかな外れ値として体重</a:t>
            </a:r>
            <a:r>
              <a:rPr lang="en-US" altLang="ja-JP" dirty="0"/>
              <a:t>20</a:t>
            </a:r>
            <a:r>
              <a:rPr lang="en" altLang="ja-JP" dirty="0"/>
              <a:t>kg</a:t>
            </a:r>
            <a:r>
              <a:rPr lang="ja-JP" altLang="en-US"/>
              <a:t>未満または</a:t>
            </a:r>
            <a:r>
              <a:rPr lang="en-US" altLang="ja-JP" dirty="0"/>
              <a:t>350</a:t>
            </a:r>
            <a:r>
              <a:rPr lang="en" altLang="ja-JP" dirty="0"/>
              <a:t>kg</a:t>
            </a:r>
            <a:r>
              <a:rPr lang="ja-JP" altLang="en-US"/>
              <a:t>超、身長</a:t>
            </a:r>
            <a:r>
              <a:rPr lang="en-US" altLang="ja-JP" dirty="0"/>
              <a:t>110</a:t>
            </a:r>
            <a:r>
              <a:rPr lang="en" altLang="ja-JP" dirty="0"/>
              <a:t>cm</a:t>
            </a:r>
            <a:r>
              <a:rPr lang="ja-JP" altLang="en-US"/>
              <a:t>未満または</a:t>
            </a:r>
            <a:r>
              <a:rPr lang="en-US" altLang="ja-JP" dirty="0"/>
              <a:t>225</a:t>
            </a:r>
            <a:r>
              <a:rPr lang="en" altLang="ja-JP" dirty="0"/>
              <a:t>cm</a:t>
            </a:r>
            <a:r>
              <a:rPr lang="ja-JP" altLang="en-US"/>
              <a:t>超、</a:t>
            </a:r>
            <a:r>
              <a:rPr lang="en" altLang="ja-JP" dirty="0"/>
              <a:t>BMI10</a:t>
            </a:r>
            <a:r>
              <a:rPr lang="ja-JP" altLang="en-US"/>
              <a:t>未満の症例も除外されています</a:t>
            </a:r>
            <a:r>
              <a:rPr kumimoji="1" lang="ja-JP" altLang="en-US"/>
              <a:t>。</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a:t>
            </a:r>
            <a:r>
              <a:rPr lang="en" altLang="ja-JP" dirty="0" err="1"/>
              <a:t>Utstein</a:t>
            </a:r>
            <a:r>
              <a:rPr lang="ja-JP" altLang="en-US"/>
              <a:t>様式は、心停止研究における国際的な標準データ報告形式で、患者背景や蘇生処置、転帰などを統一された項目で記録することで研究間の比較を可能にするもの。</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心停止研究は施設ごとにデータの取り方が異なると比較が難しいため、</a:t>
            </a:r>
            <a:r>
              <a:rPr lang="en" altLang="ja-JP" dirty="0" err="1"/>
              <a:t>Utstein</a:t>
            </a:r>
            <a:r>
              <a:rPr lang="ja-JP" altLang="en-US"/>
              <a:t>様式という共通のフォーマットでデータを標準化している</a:t>
            </a:r>
          </a:p>
        </p:txBody>
      </p:sp>
      <p:sp>
        <p:nvSpPr>
          <p:cNvPr id="4" name="スライド番号プレースホルダー 3">
            <a:extLst>
              <a:ext uri="{FF2B5EF4-FFF2-40B4-BE49-F238E27FC236}">
                <a16:creationId xmlns:a16="http://schemas.microsoft.com/office/drawing/2014/main" id="{09FDAFBD-158C-C2C3-BE6E-F64C78B45D67}"/>
              </a:ext>
            </a:extLst>
          </p:cNvPr>
          <p:cNvSpPr>
            <a:spLocks noGrp="1"/>
          </p:cNvSpPr>
          <p:nvPr>
            <p:ph type="sldNum" sz="quarter" idx="5"/>
          </p:nvPr>
        </p:nvSpPr>
        <p:spPr/>
        <p:txBody>
          <a:bodyPr/>
          <a:lstStyle/>
          <a:p>
            <a:fld id="{2FF7F1FD-F400-BF4F-B4FE-7624C84D8AB1}" type="slidenum">
              <a:rPr kumimoji="1" lang="ja-JP" altLang="en-US" smtClean="0"/>
              <a:t>7</a:t>
            </a:fld>
            <a:endParaRPr kumimoji="1" lang="ja-JP" altLang="en-US"/>
          </a:p>
        </p:txBody>
      </p:sp>
    </p:spTree>
    <p:extLst>
      <p:ext uri="{BB962C8B-B14F-4D97-AF65-F5344CB8AC3E}">
        <p14:creationId xmlns:p14="http://schemas.microsoft.com/office/powerpoint/2010/main" val="2667100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0E18A-C6AE-9B14-914B-1BD925BD67A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D60E91C-D7C9-FF37-8195-1E520148D4B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429A9D9-4CD2-9851-A5A9-7B97CE9277A0}"/>
              </a:ext>
            </a:extLst>
          </p:cNvPr>
          <p:cNvSpPr>
            <a:spLocks noGrp="1"/>
          </p:cNvSpPr>
          <p:nvPr>
            <p:ph type="body" idx="1"/>
          </p:nvPr>
        </p:nvSpPr>
        <p:spPr/>
        <p:txBody>
          <a:bodyPr/>
          <a:lstStyle/>
          <a:p>
            <a:r>
              <a:rPr lang="en" altLang="ja-JP" dirty="0"/>
              <a:t>BMI</a:t>
            </a:r>
            <a:r>
              <a:rPr lang="ja-JP" altLang="en-US"/>
              <a:t>は</a:t>
            </a:r>
            <a:r>
              <a:rPr lang="en" altLang="ja-JP" dirty="0"/>
              <a:t>WHO</a:t>
            </a:r>
            <a:r>
              <a:rPr lang="ja-JP" altLang="en-US"/>
              <a:t>分類に基づき</a:t>
            </a:r>
            <a:r>
              <a:rPr lang="en-US" altLang="ja-JP" dirty="0"/>
              <a:t>5</a:t>
            </a:r>
            <a:r>
              <a:rPr lang="ja-JP" altLang="en-US"/>
              <a:t>群に分類しています。</a:t>
            </a:r>
            <a:br>
              <a:rPr lang="ja-JP" altLang="en-US"/>
            </a:br>
            <a:r>
              <a:rPr lang="en" altLang="ja-JP" dirty="0"/>
              <a:t>BMI18.5</a:t>
            </a:r>
            <a:r>
              <a:rPr lang="ja-JP" altLang="en-US"/>
              <a:t>未満を低体重、</a:t>
            </a:r>
          </a:p>
          <a:p>
            <a:r>
              <a:rPr lang="en-US" altLang="ja-JP" dirty="0"/>
              <a:t>18.5</a:t>
            </a:r>
            <a:r>
              <a:rPr lang="ja-JP" altLang="en-US"/>
              <a:t>から</a:t>
            </a:r>
            <a:r>
              <a:rPr lang="en-US" altLang="ja-JP" dirty="0"/>
              <a:t>24.9</a:t>
            </a:r>
            <a:r>
              <a:rPr lang="ja-JP" altLang="en-US"/>
              <a:t>を標準体重、</a:t>
            </a:r>
          </a:p>
          <a:p>
            <a:r>
              <a:rPr lang="en-US" altLang="ja-JP" dirty="0"/>
              <a:t>25</a:t>
            </a:r>
            <a:r>
              <a:rPr lang="ja-JP" altLang="en-US"/>
              <a:t>から</a:t>
            </a:r>
            <a:r>
              <a:rPr lang="en-US" altLang="ja-JP" dirty="0"/>
              <a:t>29.9</a:t>
            </a:r>
            <a:r>
              <a:rPr lang="ja-JP" altLang="en-US"/>
              <a:t>を過体重、</a:t>
            </a:r>
          </a:p>
          <a:p>
            <a:r>
              <a:rPr lang="en-US" altLang="ja-JP" dirty="0"/>
              <a:t>30</a:t>
            </a:r>
            <a:r>
              <a:rPr lang="ja-JP" altLang="en-US"/>
              <a:t>から</a:t>
            </a:r>
            <a:r>
              <a:rPr lang="en-US" altLang="ja-JP" dirty="0"/>
              <a:t>34.9</a:t>
            </a:r>
            <a:r>
              <a:rPr lang="ja-JP" altLang="en-US"/>
              <a:t>を肥満、</a:t>
            </a:r>
          </a:p>
          <a:p>
            <a:r>
              <a:rPr lang="en-US" altLang="ja-JP" dirty="0"/>
              <a:t>35</a:t>
            </a:r>
            <a:r>
              <a:rPr lang="ja-JP" altLang="en-US"/>
              <a:t>以上を高度肥満と定義しています。</a:t>
            </a:r>
          </a:p>
          <a:p>
            <a:endParaRPr kumimoji="1" lang="ja-JP" altLang="en-US"/>
          </a:p>
        </p:txBody>
      </p:sp>
      <p:sp>
        <p:nvSpPr>
          <p:cNvPr id="4" name="スライド番号プレースホルダー 3">
            <a:extLst>
              <a:ext uri="{FF2B5EF4-FFF2-40B4-BE49-F238E27FC236}">
                <a16:creationId xmlns:a16="http://schemas.microsoft.com/office/drawing/2014/main" id="{6F695AE2-0AC5-D798-5ABC-381512961C07}"/>
              </a:ext>
            </a:extLst>
          </p:cNvPr>
          <p:cNvSpPr>
            <a:spLocks noGrp="1"/>
          </p:cNvSpPr>
          <p:nvPr>
            <p:ph type="sldNum" sz="quarter" idx="5"/>
          </p:nvPr>
        </p:nvSpPr>
        <p:spPr/>
        <p:txBody>
          <a:bodyPr/>
          <a:lstStyle/>
          <a:p>
            <a:fld id="{2FF7F1FD-F400-BF4F-B4FE-7624C84D8AB1}" type="slidenum">
              <a:rPr kumimoji="1" lang="ja-JP" altLang="en-US" smtClean="0"/>
              <a:t>8</a:t>
            </a:fld>
            <a:endParaRPr kumimoji="1" lang="ja-JP" altLang="en-US"/>
          </a:p>
        </p:txBody>
      </p:sp>
    </p:spTree>
    <p:extLst>
      <p:ext uri="{BB962C8B-B14F-4D97-AF65-F5344CB8AC3E}">
        <p14:creationId xmlns:p14="http://schemas.microsoft.com/office/powerpoint/2010/main" val="703368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A88A2-14F6-FB5A-0DCA-EB0F6FB20EA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6EDB44-E94A-525E-C9B4-D55583FAF95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F16F002-6425-CC7C-28E0-6CDF6567BBA7}"/>
              </a:ext>
            </a:extLst>
          </p:cNvPr>
          <p:cNvSpPr>
            <a:spLocks noGrp="1"/>
          </p:cNvSpPr>
          <p:nvPr>
            <p:ph type="body" idx="1"/>
          </p:nvPr>
        </p:nvSpPr>
        <p:spPr/>
        <p:txBody>
          <a:bodyPr/>
          <a:lstStyle/>
          <a:p>
            <a:r>
              <a:rPr kumimoji="1" lang="ja-JP" altLang="en-US" sz="1200" kern="1200">
                <a:solidFill>
                  <a:schemeClr val="tx1"/>
                </a:solidFill>
                <a:effectLst/>
                <a:latin typeface="+mn-lt"/>
                <a:ea typeface="+mn-ea"/>
                <a:cs typeface="+mn-cs"/>
              </a:rPr>
              <a:t>この研究の評価項目です。主要評価項目は、退院時の神経学的に良好な転帰、すなわち</a:t>
            </a:r>
            <a:r>
              <a:rPr kumimoji="1" lang="en" altLang="ja-JP" sz="1200" kern="1200" dirty="0">
                <a:solidFill>
                  <a:schemeClr val="tx1"/>
                </a:solidFill>
                <a:effectLst/>
                <a:latin typeface="+mn-lt"/>
                <a:ea typeface="+mn-ea"/>
                <a:cs typeface="+mn-cs"/>
              </a:rPr>
              <a:t>CPC1</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ワン</a:t>
            </a:r>
            <a:r>
              <a:rPr kumimoji="1" lang="en-US" altLang="ja-JP" sz="1200" kern="1200" dirty="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です。</a:t>
            </a:r>
          </a:p>
          <a:p>
            <a:r>
              <a:rPr kumimoji="1" lang="ja-JP" altLang="en-US" sz="1200" kern="1200">
                <a:solidFill>
                  <a:schemeClr val="tx1"/>
                </a:solidFill>
                <a:effectLst/>
                <a:latin typeface="+mn-lt"/>
                <a:ea typeface="+mn-ea"/>
                <a:cs typeface="+mn-cs"/>
              </a:rPr>
              <a:t>副次評価項目として、退院時生存および</a:t>
            </a:r>
            <a:r>
              <a:rPr kumimoji="1" lang="en-US" altLang="ja-JP" dirty="0"/>
              <a:t>20</a:t>
            </a:r>
            <a:r>
              <a:rPr kumimoji="1" lang="ja-JP" altLang="en-US"/>
              <a:t>分以上循環が維持された</a:t>
            </a:r>
            <a:r>
              <a:rPr kumimoji="1" lang="en" altLang="ja-JP" sz="1200" kern="1200" dirty="0">
                <a:solidFill>
                  <a:schemeClr val="tx1"/>
                </a:solidFill>
                <a:effectLst/>
                <a:latin typeface="+mn-lt"/>
                <a:ea typeface="+mn-ea"/>
                <a:cs typeface="+mn-cs"/>
              </a:rPr>
              <a:t>ROSC</a:t>
            </a:r>
            <a:r>
              <a:rPr kumimoji="1" lang="ja-JP" altLang="en-US" sz="1200" kern="1200">
                <a:solidFill>
                  <a:schemeClr val="tx1"/>
                </a:solidFill>
                <a:effectLst/>
                <a:latin typeface="+mn-lt"/>
                <a:ea typeface="+mn-ea"/>
                <a:cs typeface="+mn-cs"/>
              </a:rPr>
              <a:t>を評価しています。</a:t>
            </a:r>
          </a:p>
          <a:p>
            <a:r>
              <a:rPr lang="ja-JP" altLang="en-US"/>
              <a:t>解析には、年齢・性別・基礎疾患などを調整した多変量解析が用いられ、</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また初回リズム別に、ショック可能リズムと非ショック可能リズムに分けて解析されています。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a:t>さらに、年齢、性別、人種、基礎疾患、心停止時の状況などの既知の予後因子を調整しています。</a:t>
            </a:r>
            <a:endParaRPr kumimoji="1" lang="ja-JP" altLang="en-US" sz="1200" kern="1200">
              <a:solidFill>
                <a:schemeClr val="tx1"/>
              </a:solidFill>
              <a:effectLst/>
              <a:latin typeface="+mn-lt"/>
              <a:ea typeface="+mn-ea"/>
              <a:cs typeface="+mn-cs"/>
            </a:endParaRPr>
          </a:p>
          <a:p>
            <a:r>
              <a:rPr kumimoji="1" lang="en" altLang="ja-JP" sz="1200" kern="1200" dirty="0">
                <a:solidFill>
                  <a:schemeClr val="tx1"/>
                </a:solidFill>
                <a:effectLst/>
                <a:latin typeface="+mn-lt"/>
                <a:ea typeface="+mn-ea"/>
                <a:cs typeface="+mn-cs"/>
              </a:rPr>
              <a:t>CPC</a:t>
            </a:r>
            <a:r>
              <a:rPr kumimoji="1" lang="ja-JP" altLang="en-US" sz="1200" kern="1200">
                <a:solidFill>
                  <a:schemeClr val="tx1"/>
                </a:solidFill>
                <a:effectLst/>
                <a:latin typeface="+mn-lt"/>
                <a:ea typeface="+mn-ea"/>
                <a:cs typeface="+mn-cs"/>
              </a:rPr>
              <a:t>欠損については、多重代入法を用いて推定しています。</a:t>
            </a:r>
          </a:p>
          <a:p>
            <a:endParaRPr kumimoji="1" lang="ja-JP" altLang="en-US"/>
          </a:p>
        </p:txBody>
      </p:sp>
      <p:sp>
        <p:nvSpPr>
          <p:cNvPr id="4" name="スライド番号プレースホルダー 3">
            <a:extLst>
              <a:ext uri="{FF2B5EF4-FFF2-40B4-BE49-F238E27FC236}">
                <a16:creationId xmlns:a16="http://schemas.microsoft.com/office/drawing/2014/main" id="{77D44482-2045-F22F-B6AE-747D824EDCE7}"/>
              </a:ext>
            </a:extLst>
          </p:cNvPr>
          <p:cNvSpPr>
            <a:spLocks noGrp="1"/>
          </p:cNvSpPr>
          <p:nvPr>
            <p:ph type="sldNum" sz="quarter" idx="5"/>
          </p:nvPr>
        </p:nvSpPr>
        <p:spPr/>
        <p:txBody>
          <a:bodyPr/>
          <a:lstStyle/>
          <a:p>
            <a:fld id="{2FF7F1FD-F400-BF4F-B4FE-7624C84D8AB1}" type="slidenum">
              <a:rPr kumimoji="1" lang="ja-JP" altLang="en-US" smtClean="0"/>
              <a:t>9</a:t>
            </a:fld>
            <a:endParaRPr kumimoji="1" lang="ja-JP" altLang="en-US"/>
          </a:p>
        </p:txBody>
      </p:sp>
    </p:spTree>
    <p:extLst>
      <p:ext uri="{BB962C8B-B14F-4D97-AF65-F5344CB8AC3E}">
        <p14:creationId xmlns:p14="http://schemas.microsoft.com/office/powerpoint/2010/main" val="175055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7C8A7B-19E1-7C69-1728-14EBE7FDEB2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8FA9B7C-D752-AC7B-AB4D-CC80BD5E9F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4A5CA21-B22F-4801-649D-976C7A95436B}"/>
              </a:ext>
            </a:extLst>
          </p:cNvPr>
          <p:cNvSpPr>
            <a:spLocks noGrp="1"/>
          </p:cNvSpPr>
          <p:nvPr>
            <p:ph type="dt" sz="half" idx="10"/>
          </p:nvPr>
        </p:nvSpPr>
        <p:spPr/>
        <p:txBody>
          <a:bodyPr/>
          <a:lstStyle/>
          <a:p>
            <a:fld id="{9A5A4EA9-4331-9A44-84B3-F3D33DA9EA50}" type="datetimeFigureOut">
              <a:rPr kumimoji="1" lang="ja-JP" altLang="en-US" smtClean="0"/>
              <a:t>2026/3/10</a:t>
            </a:fld>
            <a:endParaRPr kumimoji="1" lang="ja-JP" altLang="en-US"/>
          </a:p>
        </p:txBody>
      </p:sp>
      <p:sp>
        <p:nvSpPr>
          <p:cNvPr id="5" name="フッター プレースホルダー 4">
            <a:extLst>
              <a:ext uri="{FF2B5EF4-FFF2-40B4-BE49-F238E27FC236}">
                <a16:creationId xmlns:a16="http://schemas.microsoft.com/office/drawing/2014/main" id="{1FCBC5E2-2CBF-0D12-618C-8A1134B980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01F9A3C-278C-0C8A-D61A-A06B8CA35B37}"/>
              </a:ext>
            </a:extLst>
          </p:cNvPr>
          <p:cNvSpPr>
            <a:spLocks noGrp="1"/>
          </p:cNvSpPr>
          <p:nvPr>
            <p:ph type="sldNum" sz="quarter" idx="12"/>
          </p:nvPr>
        </p:nvSpPr>
        <p:spPr/>
        <p:txBody>
          <a:body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388675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370421-92BC-BD70-0112-DBDDC5C5137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FA6B248-2BEE-7EDC-6428-1ACC66EF2D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3998C12-2E7E-2509-B3B0-C022604B58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5128738-488C-021F-52D1-0309521D6A91}"/>
              </a:ext>
            </a:extLst>
          </p:cNvPr>
          <p:cNvSpPr>
            <a:spLocks noGrp="1"/>
          </p:cNvSpPr>
          <p:nvPr>
            <p:ph type="dt" sz="half" idx="10"/>
          </p:nvPr>
        </p:nvSpPr>
        <p:spPr/>
        <p:txBody>
          <a:bodyPr/>
          <a:lstStyle/>
          <a:p>
            <a:fld id="{9A5A4EA9-4331-9A44-84B3-F3D33DA9EA50}" type="datetimeFigureOut">
              <a:rPr kumimoji="1" lang="ja-JP" altLang="en-US" smtClean="0"/>
              <a:t>2026/3/10</a:t>
            </a:fld>
            <a:endParaRPr kumimoji="1" lang="ja-JP" altLang="en-US"/>
          </a:p>
        </p:txBody>
      </p:sp>
      <p:sp>
        <p:nvSpPr>
          <p:cNvPr id="6" name="フッター プレースホルダー 5">
            <a:extLst>
              <a:ext uri="{FF2B5EF4-FFF2-40B4-BE49-F238E27FC236}">
                <a16:creationId xmlns:a16="http://schemas.microsoft.com/office/drawing/2014/main" id="{74026EDE-6F67-7715-95E7-3BD13948DD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18AE141-4F37-CC55-4FA2-76252DA26B9F}"/>
              </a:ext>
            </a:extLst>
          </p:cNvPr>
          <p:cNvSpPr>
            <a:spLocks noGrp="1"/>
          </p:cNvSpPr>
          <p:nvPr>
            <p:ph type="sldNum" sz="quarter" idx="12"/>
          </p:nvPr>
        </p:nvSpPr>
        <p:spPr/>
        <p:txBody>
          <a:body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286352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976D52-2D16-C6CF-D305-06EC33124A4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CA0A0C4-4FA2-6680-B5E4-B63D1A184C1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4ECF5B-6D06-DACA-AFFC-649399359F20}"/>
              </a:ext>
            </a:extLst>
          </p:cNvPr>
          <p:cNvSpPr>
            <a:spLocks noGrp="1"/>
          </p:cNvSpPr>
          <p:nvPr>
            <p:ph type="dt" sz="half" idx="10"/>
          </p:nvPr>
        </p:nvSpPr>
        <p:spPr/>
        <p:txBody>
          <a:bodyPr/>
          <a:lstStyle/>
          <a:p>
            <a:fld id="{9A5A4EA9-4331-9A44-84B3-F3D33DA9EA50}" type="datetimeFigureOut">
              <a:rPr kumimoji="1" lang="ja-JP" altLang="en-US" smtClean="0"/>
              <a:t>2026/3/10</a:t>
            </a:fld>
            <a:endParaRPr kumimoji="1" lang="ja-JP" altLang="en-US"/>
          </a:p>
        </p:txBody>
      </p:sp>
      <p:sp>
        <p:nvSpPr>
          <p:cNvPr id="5" name="フッター プレースホルダー 4">
            <a:extLst>
              <a:ext uri="{FF2B5EF4-FFF2-40B4-BE49-F238E27FC236}">
                <a16:creationId xmlns:a16="http://schemas.microsoft.com/office/drawing/2014/main" id="{96A86A97-AC84-C395-F05A-8041ECF365D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8B8EF6A-9402-A1E0-2691-0ED0B3C8FC56}"/>
              </a:ext>
            </a:extLst>
          </p:cNvPr>
          <p:cNvSpPr>
            <a:spLocks noGrp="1"/>
          </p:cNvSpPr>
          <p:nvPr>
            <p:ph type="sldNum" sz="quarter" idx="12"/>
          </p:nvPr>
        </p:nvSpPr>
        <p:spPr/>
        <p:txBody>
          <a:body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17170492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45A4418-9B5F-BE6E-A8DF-0141903AECE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D80184-44C0-9410-3B0A-048C920E31E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0E90FEF-F9FF-ADBC-BA65-C782886E628D}"/>
              </a:ext>
            </a:extLst>
          </p:cNvPr>
          <p:cNvSpPr>
            <a:spLocks noGrp="1"/>
          </p:cNvSpPr>
          <p:nvPr>
            <p:ph type="dt" sz="half" idx="10"/>
          </p:nvPr>
        </p:nvSpPr>
        <p:spPr/>
        <p:txBody>
          <a:bodyPr/>
          <a:lstStyle/>
          <a:p>
            <a:fld id="{9A5A4EA9-4331-9A44-84B3-F3D33DA9EA50}" type="datetimeFigureOut">
              <a:rPr kumimoji="1" lang="ja-JP" altLang="en-US" smtClean="0"/>
              <a:t>2026/3/10</a:t>
            </a:fld>
            <a:endParaRPr kumimoji="1" lang="ja-JP" altLang="en-US"/>
          </a:p>
        </p:txBody>
      </p:sp>
      <p:sp>
        <p:nvSpPr>
          <p:cNvPr id="5" name="フッター プレースホルダー 4">
            <a:extLst>
              <a:ext uri="{FF2B5EF4-FFF2-40B4-BE49-F238E27FC236}">
                <a16:creationId xmlns:a16="http://schemas.microsoft.com/office/drawing/2014/main" id="{1CE162DB-112C-20EF-BEE3-8CF13DA5F0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191520-CCD4-3841-8798-36D8CB4D1BEF}"/>
              </a:ext>
            </a:extLst>
          </p:cNvPr>
          <p:cNvSpPr>
            <a:spLocks noGrp="1"/>
          </p:cNvSpPr>
          <p:nvPr>
            <p:ph type="sldNum" sz="quarter" idx="12"/>
          </p:nvPr>
        </p:nvSpPr>
        <p:spPr/>
        <p:txBody>
          <a:body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600723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F8A938-95BC-8254-B8B6-8E61C14480C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A5CD11D-1A41-4740-2E9A-70ADCB66E1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3441E4C-BC43-E700-BFDA-08AE0750584B}"/>
              </a:ext>
            </a:extLst>
          </p:cNvPr>
          <p:cNvSpPr>
            <a:spLocks noGrp="1"/>
          </p:cNvSpPr>
          <p:nvPr>
            <p:ph type="dt" sz="half" idx="10"/>
          </p:nvPr>
        </p:nvSpPr>
        <p:spPr/>
        <p:txBody>
          <a:bodyPr/>
          <a:lstStyle/>
          <a:p>
            <a:fld id="{215F5B8A-D54F-504A-A2E2-BF79A3CA3ED7}" type="datetimeFigureOut">
              <a:rPr kumimoji="1" lang="ja-JP" altLang="en-US" smtClean="0"/>
              <a:t>2026/3/10</a:t>
            </a:fld>
            <a:endParaRPr kumimoji="1" lang="ja-JP" altLang="en-US"/>
          </a:p>
        </p:txBody>
      </p:sp>
      <p:sp>
        <p:nvSpPr>
          <p:cNvPr id="5" name="フッター プレースホルダー 4">
            <a:extLst>
              <a:ext uri="{FF2B5EF4-FFF2-40B4-BE49-F238E27FC236}">
                <a16:creationId xmlns:a16="http://schemas.microsoft.com/office/drawing/2014/main" id="{E0B16A33-4F89-51C2-59D9-57DF73745D3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3C802AC-2F5A-158D-4B04-9444834F04D9}"/>
              </a:ext>
            </a:extLst>
          </p:cNvPr>
          <p:cNvSpPr>
            <a:spLocks noGrp="1"/>
          </p:cNvSpPr>
          <p:nvPr>
            <p:ph type="sldNum" sz="quarter" idx="12"/>
          </p:nvPr>
        </p:nvSpPr>
        <p:spPr/>
        <p:txBody>
          <a:bodyPr/>
          <a:lstStyle/>
          <a:p>
            <a:fld id="{DC24CF86-9803-7040-A5E6-BE133399D1D6}" type="slidenum">
              <a:rPr kumimoji="1" lang="ja-JP" altLang="en-US" smtClean="0"/>
              <a:t>‹#›</a:t>
            </a:fld>
            <a:endParaRPr kumimoji="1" lang="ja-JP" altLang="en-US"/>
          </a:p>
        </p:txBody>
      </p:sp>
    </p:spTree>
    <p:extLst>
      <p:ext uri="{BB962C8B-B14F-4D97-AF65-F5344CB8AC3E}">
        <p14:creationId xmlns:p14="http://schemas.microsoft.com/office/powerpoint/2010/main" val="25427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6C5511-4A08-EB14-037E-03E410239D9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EB12F6-432C-E00B-7EE4-EC59E3C9319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7CDFC10-2369-165F-07EA-2AF44FA024D7}"/>
              </a:ext>
            </a:extLst>
          </p:cNvPr>
          <p:cNvSpPr>
            <a:spLocks noGrp="1"/>
          </p:cNvSpPr>
          <p:nvPr>
            <p:ph type="dt" sz="half" idx="10"/>
          </p:nvPr>
        </p:nvSpPr>
        <p:spPr/>
        <p:txBody>
          <a:bodyPr/>
          <a:lstStyle/>
          <a:p>
            <a:fld id="{215F5B8A-D54F-504A-A2E2-BF79A3CA3ED7}" type="datetimeFigureOut">
              <a:rPr kumimoji="1" lang="ja-JP" altLang="en-US" smtClean="0"/>
              <a:t>2026/3/10</a:t>
            </a:fld>
            <a:endParaRPr kumimoji="1" lang="ja-JP" altLang="en-US"/>
          </a:p>
        </p:txBody>
      </p:sp>
      <p:sp>
        <p:nvSpPr>
          <p:cNvPr id="5" name="フッター プレースホルダー 4">
            <a:extLst>
              <a:ext uri="{FF2B5EF4-FFF2-40B4-BE49-F238E27FC236}">
                <a16:creationId xmlns:a16="http://schemas.microsoft.com/office/drawing/2014/main" id="{DB8F9980-0BA8-983A-6100-AE01A2A773E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766960-57FB-8FF2-9709-40C6FFB4C38D}"/>
              </a:ext>
            </a:extLst>
          </p:cNvPr>
          <p:cNvSpPr>
            <a:spLocks noGrp="1"/>
          </p:cNvSpPr>
          <p:nvPr>
            <p:ph type="sldNum" sz="quarter" idx="12"/>
          </p:nvPr>
        </p:nvSpPr>
        <p:spPr/>
        <p:txBody>
          <a:bodyPr/>
          <a:lstStyle/>
          <a:p>
            <a:fld id="{DC24CF86-9803-7040-A5E6-BE133399D1D6}" type="slidenum">
              <a:rPr kumimoji="1" lang="ja-JP" altLang="en-US" smtClean="0"/>
              <a:t>‹#›</a:t>
            </a:fld>
            <a:endParaRPr kumimoji="1" lang="ja-JP" altLang="en-US"/>
          </a:p>
        </p:txBody>
      </p:sp>
    </p:spTree>
    <p:extLst>
      <p:ext uri="{BB962C8B-B14F-4D97-AF65-F5344CB8AC3E}">
        <p14:creationId xmlns:p14="http://schemas.microsoft.com/office/powerpoint/2010/main" val="7746470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301974-4CFE-832A-20F7-DE21E87D88F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7A33F6-2436-B156-B041-B99E7802A2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963059D-19CF-A2B9-917A-228D9CA86F15}"/>
              </a:ext>
            </a:extLst>
          </p:cNvPr>
          <p:cNvSpPr>
            <a:spLocks noGrp="1"/>
          </p:cNvSpPr>
          <p:nvPr>
            <p:ph type="dt" sz="half" idx="10"/>
          </p:nvPr>
        </p:nvSpPr>
        <p:spPr/>
        <p:txBody>
          <a:bodyPr/>
          <a:lstStyle/>
          <a:p>
            <a:fld id="{215F5B8A-D54F-504A-A2E2-BF79A3CA3ED7}" type="datetimeFigureOut">
              <a:rPr kumimoji="1" lang="ja-JP" altLang="en-US" smtClean="0"/>
              <a:t>2026/3/10</a:t>
            </a:fld>
            <a:endParaRPr kumimoji="1" lang="ja-JP" altLang="en-US"/>
          </a:p>
        </p:txBody>
      </p:sp>
      <p:sp>
        <p:nvSpPr>
          <p:cNvPr id="5" name="フッター プレースホルダー 4">
            <a:extLst>
              <a:ext uri="{FF2B5EF4-FFF2-40B4-BE49-F238E27FC236}">
                <a16:creationId xmlns:a16="http://schemas.microsoft.com/office/drawing/2014/main" id="{D2CC38F1-964D-894D-87D6-42B1EF65780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21E887A-336B-27DC-5145-282DCCEEC39C}"/>
              </a:ext>
            </a:extLst>
          </p:cNvPr>
          <p:cNvSpPr>
            <a:spLocks noGrp="1"/>
          </p:cNvSpPr>
          <p:nvPr>
            <p:ph type="sldNum" sz="quarter" idx="12"/>
          </p:nvPr>
        </p:nvSpPr>
        <p:spPr/>
        <p:txBody>
          <a:bodyPr/>
          <a:lstStyle/>
          <a:p>
            <a:fld id="{DC24CF86-9803-7040-A5E6-BE133399D1D6}" type="slidenum">
              <a:rPr kumimoji="1" lang="ja-JP" altLang="en-US" smtClean="0"/>
              <a:t>‹#›</a:t>
            </a:fld>
            <a:endParaRPr kumimoji="1" lang="ja-JP" altLang="en-US"/>
          </a:p>
        </p:txBody>
      </p:sp>
    </p:spTree>
    <p:extLst>
      <p:ext uri="{BB962C8B-B14F-4D97-AF65-F5344CB8AC3E}">
        <p14:creationId xmlns:p14="http://schemas.microsoft.com/office/powerpoint/2010/main" val="4692087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6102C4-7CA6-FEFF-89EB-7B3FDC01D49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4BDB8B7-94CC-4845-BA45-2151D6E490E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644E78A-AA81-C1C5-8D78-340B7A7F832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15F323D-9610-3083-0BF4-14EC223C6776}"/>
              </a:ext>
            </a:extLst>
          </p:cNvPr>
          <p:cNvSpPr>
            <a:spLocks noGrp="1"/>
          </p:cNvSpPr>
          <p:nvPr>
            <p:ph type="dt" sz="half" idx="10"/>
          </p:nvPr>
        </p:nvSpPr>
        <p:spPr/>
        <p:txBody>
          <a:bodyPr/>
          <a:lstStyle/>
          <a:p>
            <a:fld id="{215F5B8A-D54F-504A-A2E2-BF79A3CA3ED7}" type="datetimeFigureOut">
              <a:rPr kumimoji="1" lang="ja-JP" altLang="en-US" smtClean="0"/>
              <a:t>2026/3/10</a:t>
            </a:fld>
            <a:endParaRPr kumimoji="1" lang="ja-JP" altLang="en-US"/>
          </a:p>
        </p:txBody>
      </p:sp>
      <p:sp>
        <p:nvSpPr>
          <p:cNvPr id="6" name="フッター プレースホルダー 5">
            <a:extLst>
              <a:ext uri="{FF2B5EF4-FFF2-40B4-BE49-F238E27FC236}">
                <a16:creationId xmlns:a16="http://schemas.microsoft.com/office/drawing/2014/main" id="{E1E88E8E-42F7-005B-99E4-B21569D924A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76F0E2F-5AC0-43DB-6E60-8185EC96A0D7}"/>
              </a:ext>
            </a:extLst>
          </p:cNvPr>
          <p:cNvSpPr>
            <a:spLocks noGrp="1"/>
          </p:cNvSpPr>
          <p:nvPr>
            <p:ph type="sldNum" sz="quarter" idx="12"/>
          </p:nvPr>
        </p:nvSpPr>
        <p:spPr/>
        <p:txBody>
          <a:bodyPr/>
          <a:lstStyle/>
          <a:p>
            <a:fld id="{DC24CF86-9803-7040-A5E6-BE133399D1D6}" type="slidenum">
              <a:rPr kumimoji="1" lang="ja-JP" altLang="en-US" smtClean="0"/>
              <a:t>‹#›</a:t>
            </a:fld>
            <a:endParaRPr kumimoji="1" lang="ja-JP" altLang="en-US"/>
          </a:p>
        </p:txBody>
      </p:sp>
    </p:spTree>
    <p:extLst>
      <p:ext uri="{BB962C8B-B14F-4D97-AF65-F5344CB8AC3E}">
        <p14:creationId xmlns:p14="http://schemas.microsoft.com/office/powerpoint/2010/main" val="467200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BECB2-3CC3-83B8-F295-5A3F1DE7994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8C5BF5-3EF0-84B9-E8BF-34F0768582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F8C8D52-2162-9371-5A5F-29D260E975D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224ED34-170F-37AA-8DD4-EA7126D013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6B08E6C-2AC1-7277-B07E-3CACE1E9090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6FE5460-07CC-5BF0-BD33-CF08599B0C9E}"/>
              </a:ext>
            </a:extLst>
          </p:cNvPr>
          <p:cNvSpPr>
            <a:spLocks noGrp="1"/>
          </p:cNvSpPr>
          <p:nvPr>
            <p:ph type="dt" sz="half" idx="10"/>
          </p:nvPr>
        </p:nvSpPr>
        <p:spPr/>
        <p:txBody>
          <a:bodyPr/>
          <a:lstStyle/>
          <a:p>
            <a:fld id="{215F5B8A-D54F-504A-A2E2-BF79A3CA3ED7}" type="datetimeFigureOut">
              <a:rPr kumimoji="1" lang="ja-JP" altLang="en-US" smtClean="0"/>
              <a:t>2026/3/10</a:t>
            </a:fld>
            <a:endParaRPr kumimoji="1" lang="ja-JP" altLang="en-US"/>
          </a:p>
        </p:txBody>
      </p:sp>
      <p:sp>
        <p:nvSpPr>
          <p:cNvPr id="8" name="フッター プレースホルダー 7">
            <a:extLst>
              <a:ext uri="{FF2B5EF4-FFF2-40B4-BE49-F238E27FC236}">
                <a16:creationId xmlns:a16="http://schemas.microsoft.com/office/drawing/2014/main" id="{18C3290A-6527-4D76-20B0-FFA06059CD15}"/>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1B66784-8C29-9D0C-4D1D-37E5CAFF0691}"/>
              </a:ext>
            </a:extLst>
          </p:cNvPr>
          <p:cNvSpPr>
            <a:spLocks noGrp="1"/>
          </p:cNvSpPr>
          <p:nvPr>
            <p:ph type="sldNum" sz="quarter" idx="12"/>
          </p:nvPr>
        </p:nvSpPr>
        <p:spPr/>
        <p:txBody>
          <a:bodyPr/>
          <a:lstStyle/>
          <a:p>
            <a:fld id="{DC24CF86-9803-7040-A5E6-BE133399D1D6}" type="slidenum">
              <a:rPr kumimoji="1" lang="ja-JP" altLang="en-US" smtClean="0"/>
              <a:t>‹#›</a:t>
            </a:fld>
            <a:endParaRPr kumimoji="1" lang="ja-JP" altLang="en-US"/>
          </a:p>
        </p:txBody>
      </p:sp>
    </p:spTree>
    <p:extLst>
      <p:ext uri="{BB962C8B-B14F-4D97-AF65-F5344CB8AC3E}">
        <p14:creationId xmlns:p14="http://schemas.microsoft.com/office/powerpoint/2010/main" val="999344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5C11E5-AC43-7B29-C12E-371469B21FF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4639CB1-33FF-50F9-A0BD-7A333CCDA0AA}"/>
              </a:ext>
            </a:extLst>
          </p:cNvPr>
          <p:cNvSpPr>
            <a:spLocks noGrp="1"/>
          </p:cNvSpPr>
          <p:nvPr>
            <p:ph type="dt" sz="half" idx="10"/>
          </p:nvPr>
        </p:nvSpPr>
        <p:spPr/>
        <p:txBody>
          <a:bodyPr/>
          <a:lstStyle/>
          <a:p>
            <a:fld id="{215F5B8A-D54F-504A-A2E2-BF79A3CA3ED7}" type="datetimeFigureOut">
              <a:rPr kumimoji="1" lang="ja-JP" altLang="en-US" smtClean="0"/>
              <a:t>2026/3/10</a:t>
            </a:fld>
            <a:endParaRPr kumimoji="1" lang="ja-JP" altLang="en-US"/>
          </a:p>
        </p:txBody>
      </p:sp>
      <p:sp>
        <p:nvSpPr>
          <p:cNvPr id="4" name="フッター プレースホルダー 3">
            <a:extLst>
              <a:ext uri="{FF2B5EF4-FFF2-40B4-BE49-F238E27FC236}">
                <a16:creationId xmlns:a16="http://schemas.microsoft.com/office/drawing/2014/main" id="{A51C97F9-FDEC-2640-90A9-A5ABDDB72E6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469693B-91DC-8D64-F1C8-241F05F7F04F}"/>
              </a:ext>
            </a:extLst>
          </p:cNvPr>
          <p:cNvSpPr>
            <a:spLocks noGrp="1"/>
          </p:cNvSpPr>
          <p:nvPr>
            <p:ph type="sldNum" sz="quarter" idx="12"/>
          </p:nvPr>
        </p:nvSpPr>
        <p:spPr/>
        <p:txBody>
          <a:bodyPr/>
          <a:lstStyle/>
          <a:p>
            <a:fld id="{DC24CF86-9803-7040-A5E6-BE133399D1D6}" type="slidenum">
              <a:rPr kumimoji="1" lang="ja-JP" altLang="en-US" smtClean="0"/>
              <a:t>‹#›</a:t>
            </a:fld>
            <a:endParaRPr kumimoji="1" lang="ja-JP" altLang="en-US"/>
          </a:p>
        </p:txBody>
      </p:sp>
    </p:spTree>
    <p:extLst>
      <p:ext uri="{BB962C8B-B14F-4D97-AF65-F5344CB8AC3E}">
        <p14:creationId xmlns:p14="http://schemas.microsoft.com/office/powerpoint/2010/main" val="33594208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53B4573-EFEF-FDE3-B7A4-50691C2D9833}"/>
              </a:ext>
            </a:extLst>
          </p:cNvPr>
          <p:cNvSpPr>
            <a:spLocks noGrp="1"/>
          </p:cNvSpPr>
          <p:nvPr>
            <p:ph type="dt" sz="half" idx="10"/>
          </p:nvPr>
        </p:nvSpPr>
        <p:spPr/>
        <p:txBody>
          <a:bodyPr/>
          <a:lstStyle/>
          <a:p>
            <a:fld id="{215F5B8A-D54F-504A-A2E2-BF79A3CA3ED7}" type="datetimeFigureOut">
              <a:rPr kumimoji="1" lang="ja-JP" altLang="en-US" smtClean="0"/>
              <a:t>2026/3/10</a:t>
            </a:fld>
            <a:endParaRPr kumimoji="1" lang="ja-JP" altLang="en-US"/>
          </a:p>
        </p:txBody>
      </p:sp>
      <p:sp>
        <p:nvSpPr>
          <p:cNvPr id="3" name="フッター プレースホルダー 2">
            <a:extLst>
              <a:ext uri="{FF2B5EF4-FFF2-40B4-BE49-F238E27FC236}">
                <a16:creationId xmlns:a16="http://schemas.microsoft.com/office/drawing/2014/main" id="{D123737D-8BE9-BD73-FFAF-988B7D1ABB6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85DBE13-AE01-7D43-67DE-12DBD749BE6D}"/>
              </a:ext>
            </a:extLst>
          </p:cNvPr>
          <p:cNvSpPr>
            <a:spLocks noGrp="1"/>
          </p:cNvSpPr>
          <p:nvPr>
            <p:ph type="sldNum" sz="quarter" idx="12"/>
          </p:nvPr>
        </p:nvSpPr>
        <p:spPr/>
        <p:txBody>
          <a:bodyPr/>
          <a:lstStyle/>
          <a:p>
            <a:fld id="{DC24CF86-9803-7040-A5E6-BE133399D1D6}" type="slidenum">
              <a:rPr kumimoji="1" lang="ja-JP" altLang="en-US" smtClean="0"/>
              <a:t>‹#›</a:t>
            </a:fld>
            <a:endParaRPr kumimoji="1" lang="ja-JP" altLang="en-US"/>
          </a:p>
        </p:txBody>
      </p:sp>
    </p:spTree>
    <p:extLst>
      <p:ext uri="{BB962C8B-B14F-4D97-AF65-F5344CB8AC3E}">
        <p14:creationId xmlns:p14="http://schemas.microsoft.com/office/powerpoint/2010/main" val="135696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D77DA50-9E8D-61DF-FD12-4F00E3B7EF3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6430C16-0C04-6E0D-8C05-7B7A3965E9D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854768D-13ED-75A5-A3DE-BF7946981087}"/>
              </a:ext>
            </a:extLst>
          </p:cNvPr>
          <p:cNvSpPr>
            <a:spLocks noGrp="1"/>
          </p:cNvSpPr>
          <p:nvPr>
            <p:ph type="dt" sz="half" idx="10"/>
          </p:nvPr>
        </p:nvSpPr>
        <p:spPr/>
        <p:txBody>
          <a:bodyPr/>
          <a:lstStyle/>
          <a:p>
            <a:fld id="{9A5A4EA9-4331-9A44-84B3-F3D33DA9EA50}" type="datetimeFigureOut">
              <a:rPr kumimoji="1" lang="ja-JP" altLang="en-US" smtClean="0"/>
              <a:t>2026/3/10</a:t>
            </a:fld>
            <a:endParaRPr kumimoji="1" lang="ja-JP" altLang="en-US"/>
          </a:p>
        </p:txBody>
      </p:sp>
      <p:sp>
        <p:nvSpPr>
          <p:cNvPr id="5" name="フッター プレースホルダー 4">
            <a:extLst>
              <a:ext uri="{FF2B5EF4-FFF2-40B4-BE49-F238E27FC236}">
                <a16:creationId xmlns:a16="http://schemas.microsoft.com/office/drawing/2014/main" id="{0F990856-D7F9-3CE4-C24E-199F21CBE3C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0657DD3-0932-DE98-D38E-DEBD1C06219A}"/>
              </a:ext>
            </a:extLst>
          </p:cNvPr>
          <p:cNvSpPr>
            <a:spLocks noGrp="1"/>
          </p:cNvSpPr>
          <p:nvPr>
            <p:ph type="sldNum" sz="quarter" idx="12"/>
          </p:nvPr>
        </p:nvSpPr>
        <p:spPr/>
        <p:txBody>
          <a:body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3106478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0599C1-767C-FD4A-8DCB-24D5BD88530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6F3FCC-E610-88CA-E3AB-78839C6E15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A3DFD06-5EFF-80AA-C200-CE7A5EE4C8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F183E70-0AFE-8868-61E9-2FD6FC82CC78}"/>
              </a:ext>
            </a:extLst>
          </p:cNvPr>
          <p:cNvSpPr>
            <a:spLocks noGrp="1"/>
          </p:cNvSpPr>
          <p:nvPr>
            <p:ph type="dt" sz="half" idx="10"/>
          </p:nvPr>
        </p:nvSpPr>
        <p:spPr/>
        <p:txBody>
          <a:bodyPr/>
          <a:lstStyle/>
          <a:p>
            <a:fld id="{215F5B8A-D54F-504A-A2E2-BF79A3CA3ED7}" type="datetimeFigureOut">
              <a:rPr kumimoji="1" lang="ja-JP" altLang="en-US" smtClean="0"/>
              <a:t>2026/3/10</a:t>
            </a:fld>
            <a:endParaRPr kumimoji="1" lang="ja-JP" altLang="en-US"/>
          </a:p>
        </p:txBody>
      </p:sp>
      <p:sp>
        <p:nvSpPr>
          <p:cNvPr id="6" name="フッター プレースホルダー 5">
            <a:extLst>
              <a:ext uri="{FF2B5EF4-FFF2-40B4-BE49-F238E27FC236}">
                <a16:creationId xmlns:a16="http://schemas.microsoft.com/office/drawing/2014/main" id="{C04FE0A7-8574-448C-98B5-F71159A11B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945F9C-4BF7-C6D6-4DE4-7512760D43F2}"/>
              </a:ext>
            </a:extLst>
          </p:cNvPr>
          <p:cNvSpPr>
            <a:spLocks noGrp="1"/>
          </p:cNvSpPr>
          <p:nvPr>
            <p:ph type="sldNum" sz="quarter" idx="12"/>
          </p:nvPr>
        </p:nvSpPr>
        <p:spPr/>
        <p:txBody>
          <a:bodyPr/>
          <a:lstStyle/>
          <a:p>
            <a:fld id="{DC24CF86-9803-7040-A5E6-BE133399D1D6}" type="slidenum">
              <a:rPr kumimoji="1" lang="ja-JP" altLang="en-US" smtClean="0"/>
              <a:t>‹#›</a:t>
            </a:fld>
            <a:endParaRPr kumimoji="1" lang="ja-JP" altLang="en-US"/>
          </a:p>
        </p:txBody>
      </p:sp>
    </p:spTree>
    <p:extLst>
      <p:ext uri="{BB962C8B-B14F-4D97-AF65-F5344CB8AC3E}">
        <p14:creationId xmlns:p14="http://schemas.microsoft.com/office/powerpoint/2010/main" val="3828336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1EF0C5-7C06-0E99-B809-3A3C1A0DD4E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3438AD-0D46-BB70-B361-7E4665BB99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B4A28D7-21FC-BAF5-B1B0-A9F9D0379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F2D863B-03AB-A72D-D3BB-12F13D0B7000}"/>
              </a:ext>
            </a:extLst>
          </p:cNvPr>
          <p:cNvSpPr>
            <a:spLocks noGrp="1"/>
          </p:cNvSpPr>
          <p:nvPr>
            <p:ph type="dt" sz="half" idx="10"/>
          </p:nvPr>
        </p:nvSpPr>
        <p:spPr/>
        <p:txBody>
          <a:bodyPr/>
          <a:lstStyle/>
          <a:p>
            <a:fld id="{215F5B8A-D54F-504A-A2E2-BF79A3CA3ED7}" type="datetimeFigureOut">
              <a:rPr kumimoji="1" lang="ja-JP" altLang="en-US" smtClean="0"/>
              <a:t>2026/3/10</a:t>
            </a:fld>
            <a:endParaRPr kumimoji="1" lang="ja-JP" altLang="en-US"/>
          </a:p>
        </p:txBody>
      </p:sp>
      <p:sp>
        <p:nvSpPr>
          <p:cNvPr id="6" name="フッター プレースホルダー 5">
            <a:extLst>
              <a:ext uri="{FF2B5EF4-FFF2-40B4-BE49-F238E27FC236}">
                <a16:creationId xmlns:a16="http://schemas.microsoft.com/office/drawing/2014/main" id="{3622EAF0-8D65-C632-D950-9EBFFB73D6F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9D8F737-7E32-0AF8-E966-5C9EBB7B14CD}"/>
              </a:ext>
            </a:extLst>
          </p:cNvPr>
          <p:cNvSpPr>
            <a:spLocks noGrp="1"/>
          </p:cNvSpPr>
          <p:nvPr>
            <p:ph type="sldNum" sz="quarter" idx="12"/>
          </p:nvPr>
        </p:nvSpPr>
        <p:spPr/>
        <p:txBody>
          <a:bodyPr/>
          <a:lstStyle/>
          <a:p>
            <a:fld id="{DC24CF86-9803-7040-A5E6-BE133399D1D6}" type="slidenum">
              <a:rPr kumimoji="1" lang="ja-JP" altLang="en-US" smtClean="0"/>
              <a:t>‹#›</a:t>
            </a:fld>
            <a:endParaRPr kumimoji="1" lang="ja-JP" altLang="en-US"/>
          </a:p>
        </p:txBody>
      </p:sp>
    </p:spTree>
    <p:extLst>
      <p:ext uri="{BB962C8B-B14F-4D97-AF65-F5344CB8AC3E}">
        <p14:creationId xmlns:p14="http://schemas.microsoft.com/office/powerpoint/2010/main" val="1885601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2B5742-4208-0B2C-A9F5-5C9E76FB5A2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5E925D2-2AAF-C69F-0C35-F75E95A0664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64D01D-09B7-F3E8-3818-7BBB5E291EAE}"/>
              </a:ext>
            </a:extLst>
          </p:cNvPr>
          <p:cNvSpPr>
            <a:spLocks noGrp="1"/>
          </p:cNvSpPr>
          <p:nvPr>
            <p:ph type="dt" sz="half" idx="10"/>
          </p:nvPr>
        </p:nvSpPr>
        <p:spPr/>
        <p:txBody>
          <a:bodyPr/>
          <a:lstStyle/>
          <a:p>
            <a:fld id="{215F5B8A-D54F-504A-A2E2-BF79A3CA3ED7}" type="datetimeFigureOut">
              <a:rPr kumimoji="1" lang="ja-JP" altLang="en-US" smtClean="0"/>
              <a:t>2026/3/10</a:t>
            </a:fld>
            <a:endParaRPr kumimoji="1" lang="ja-JP" altLang="en-US"/>
          </a:p>
        </p:txBody>
      </p:sp>
      <p:sp>
        <p:nvSpPr>
          <p:cNvPr id="5" name="フッター プレースホルダー 4">
            <a:extLst>
              <a:ext uri="{FF2B5EF4-FFF2-40B4-BE49-F238E27FC236}">
                <a16:creationId xmlns:a16="http://schemas.microsoft.com/office/drawing/2014/main" id="{AFD954FC-6CC8-E1E3-6AF9-31E212FFDA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DFF72CA-8E4B-323D-3DE7-58C6DBF4C784}"/>
              </a:ext>
            </a:extLst>
          </p:cNvPr>
          <p:cNvSpPr>
            <a:spLocks noGrp="1"/>
          </p:cNvSpPr>
          <p:nvPr>
            <p:ph type="sldNum" sz="quarter" idx="12"/>
          </p:nvPr>
        </p:nvSpPr>
        <p:spPr/>
        <p:txBody>
          <a:bodyPr/>
          <a:lstStyle/>
          <a:p>
            <a:fld id="{DC24CF86-9803-7040-A5E6-BE133399D1D6}" type="slidenum">
              <a:rPr kumimoji="1" lang="ja-JP" altLang="en-US" smtClean="0"/>
              <a:t>‹#›</a:t>
            </a:fld>
            <a:endParaRPr kumimoji="1" lang="ja-JP" altLang="en-US"/>
          </a:p>
        </p:txBody>
      </p:sp>
    </p:spTree>
    <p:extLst>
      <p:ext uri="{BB962C8B-B14F-4D97-AF65-F5344CB8AC3E}">
        <p14:creationId xmlns:p14="http://schemas.microsoft.com/office/powerpoint/2010/main" val="2888011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9C82594-8B04-F3BB-6B82-60E37E196B0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55A1F97-CD6C-0187-18DD-1ACBA3DABE4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B2EB5D-2622-41FE-6562-5BCCD60E1E1A}"/>
              </a:ext>
            </a:extLst>
          </p:cNvPr>
          <p:cNvSpPr>
            <a:spLocks noGrp="1"/>
          </p:cNvSpPr>
          <p:nvPr>
            <p:ph type="dt" sz="half" idx="10"/>
          </p:nvPr>
        </p:nvSpPr>
        <p:spPr/>
        <p:txBody>
          <a:bodyPr/>
          <a:lstStyle/>
          <a:p>
            <a:fld id="{215F5B8A-D54F-504A-A2E2-BF79A3CA3ED7}" type="datetimeFigureOut">
              <a:rPr kumimoji="1" lang="ja-JP" altLang="en-US" smtClean="0"/>
              <a:t>2026/3/10</a:t>
            </a:fld>
            <a:endParaRPr kumimoji="1" lang="ja-JP" altLang="en-US"/>
          </a:p>
        </p:txBody>
      </p:sp>
      <p:sp>
        <p:nvSpPr>
          <p:cNvPr id="5" name="フッター プレースホルダー 4">
            <a:extLst>
              <a:ext uri="{FF2B5EF4-FFF2-40B4-BE49-F238E27FC236}">
                <a16:creationId xmlns:a16="http://schemas.microsoft.com/office/drawing/2014/main" id="{FC0B20D6-79D3-622A-AB36-16B90CC510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2989EF-7D34-4BB5-44BC-4C9FEB5237C1}"/>
              </a:ext>
            </a:extLst>
          </p:cNvPr>
          <p:cNvSpPr>
            <a:spLocks noGrp="1"/>
          </p:cNvSpPr>
          <p:nvPr>
            <p:ph type="sldNum" sz="quarter" idx="12"/>
          </p:nvPr>
        </p:nvSpPr>
        <p:spPr/>
        <p:txBody>
          <a:bodyPr/>
          <a:lstStyle/>
          <a:p>
            <a:fld id="{DC24CF86-9803-7040-A5E6-BE133399D1D6}" type="slidenum">
              <a:rPr kumimoji="1" lang="ja-JP" altLang="en-US" smtClean="0"/>
              <a:t>‹#›</a:t>
            </a:fld>
            <a:endParaRPr kumimoji="1" lang="ja-JP" altLang="en-US"/>
          </a:p>
        </p:txBody>
      </p:sp>
    </p:spTree>
    <p:extLst>
      <p:ext uri="{BB962C8B-B14F-4D97-AF65-F5344CB8AC3E}">
        <p14:creationId xmlns:p14="http://schemas.microsoft.com/office/powerpoint/2010/main" val="210294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F7C753-0742-A289-C4A0-7EA72CA1D05A}"/>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CD17DC8-45CA-57AB-D445-2EE7FF03B5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20C2F00-4C4B-E351-9DD2-27E969DCE63F}"/>
              </a:ext>
            </a:extLst>
          </p:cNvPr>
          <p:cNvSpPr>
            <a:spLocks noGrp="1"/>
          </p:cNvSpPr>
          <p:nvPr>
            <p:ph type="dt" sz="half" idx="10"/>
          </p:nvPr>
        </p:nvSpPr>
        <p:spPr/>
        <p:txBody>
          <a:bodyPr/>
          <a:lstStyle/>
          <a:p>
            <a:fld id="{9A5A4EA9-4331-9A44-84B3-F3D33DA9EA50}" type="datetimeFigureOut">
              <a:rPr kumimoji="1" lang="ja-JP" altLang="en-US" smtClean="0"/>
              <a:t>2026/3/10</a:t>
            </a:fld>
            <a:endParaRPr kumimoji="1" lang="ja-JP" altLang="en-US"/>
          </a:p>
        </p:txBody>
      </p:sp>
      <p:sp>
        <p:nvSpPr>
          <p:cNvPr id="5" name="フッター プレースホルダー 4">
            <a:extLst>
              <a:ext uri="{FF2B5EF4-FFF2-40B4-BE49-F238E27FC236}">
                <a16:creationId xmlns:a16="http://schemas.microsoft.com/office/drawing/2014/main" id="{B07E9F42-E999-1707-2038-4047DD92EC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62B29C2-B5B5-21C9-F564-3B9EF9ED3B94}"/>
              </a:ext>
            </a:extLst>
          </p:cNvPr>
          <p:cNvSpPr>
            <a:spLocks noGrp="1"/>
          </p:cNvSpPr>
          <p:nvPr>
            <p:ph type="sldNum" sz="quarter" idx="12"/>
          </p:nvPr>
        </p:nvSpPr>
        <p:spPr/>
        <p:txBody>
          <a:body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2127390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9BAC0B-F60E-B1B1-4326-B63BCA2D01D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EC551C8-2DD6-7F28-D604-7A2084EB42B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67BAAD3-658B-2618-3459-28C94A9625C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0E344AB-671E-F318-791A-D3E443E6C947}"/>
              </a:ext>
            </a:extLst>
          </p:cNvPr>
          <p:cNvSpPr>
            <a:spLocks noGrp="1"/>
          </p:cNvSpPr>
          <p:nvPr>
            <p:ph type="dt" sz="half" idx="10"/>
          </p:nvPr>
        </p:nvSpPr>
        <p:spPr/>
        <p:txBody>
          <a:bodyPr/>
          <a:lstStyle/>
          <a:p>
            <a:fld id="{9A5A4EA9-4331-9A44-84B3-F3D33DA9EA50}" type="datetimeFigureOut">
              <a:rPr kumimoji="1" lang="ja-JP" altLang="en-US" smtClean="0"/>
              <a:t>2026/3/10</a:t>
            </a:fld>
            <a:endParaRPr kumimoji="1" lang="ja-JP" altLang="en-US"/>
          </a:p>
        </p:txBody>
      </p:sp>
      <p:sp>
        <p:nvSpPr>
          <p:cNvPr id="6" name="フッター プレースホルダー 5">
            <a:extLst>
              <a:ext uri="{FF2B5EF4-FFF2-40B4-BE49-F238E27FC236}">
                <a16:creationId xmlns:a16="http://schemas.microsoft.com/office/drawing/2014/main" id="{BE0F8D37-895E-9C03-1571-566ADD2368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425B0D6-351B-FE5D-6FF7-B58F2E593181}"/>
              </a:ext>
            </a:extLst>
          </p:cNvPr>
          <p:cNvSpPr>
            <a:spLocks noGrp="1"/>
          </p:cNvSpPr>
          <p:nvPr>
            <p:ph type="sldNum" sz="quarter" idx="12"/>
          </p:nvPr>
        </p:nvSpPr>
        <p:spPr/>
        <p:txBody>
          <a:body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22537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529A99-E0AA-47BB-786C-685775C5D81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6667B7-8D71-AE16-9C76-C584D5F17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3C772CF-6267-EBDE-636A-A1E764BFA3E4}"/>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7DB90FD-3DDA-3D02-EC0E-F85AF97B1E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9FC379B-4702-29B8-1634-9B6A6E351B44}"/>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3B22139-4E07-DFDD-E878-715FA5ADFDDA}"/>
              </a:ext>
            </a:extLst>
          </p:cNvPr>
          <p:cNvSpPr>
            <a:spLocks noGrp="1"/>
          </p:cNvSpPr>
          <p:nvPr>
            <p:ph type="dt" sz="half" idx="10"/>
          </p:nvPr>
        </p:nvSpPr>
        <p:spPr/>
        <p:txBody>
          <a:bodyPr/>
          <a:lstStyle/>
          <a:p>
            <a:fld id="{9A5A4EA9-4331-9A44-84B3-F3D33DA9EA50}" type="datetimeFigureOut">
              <a:rPr kumimoji="1" lang="ja-JP" altLang="en-US" smtClean="0"/>
              <a:t>2026/3/10</a:t>
            </a:fld>
            <a:endParaRPr kumimoji="1" lang="ja-JP" altLang="en-US"/>
          </a:p>
        </p:txBody>
      </p:sp>
      <p:sp>
        <p:nvSpPr>
          <p:cNvPr id="8" name="フッター プレースホルダー 7">
            <a:extLst>
              <a:ext uri="{FF2B5EF4-FFF2-40B4-BE49-F238E27FC236}">
                <a16:creationId xmlns:a16="http://schemas.microsoft.com/office/drawing/2014/main" id="{C9244B82-60A6-2C08-3085-5D6833A4EF2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774FB3C-2373-DA9D-1700-CE70D469F76B}"/>
              </a:ext>
            </a:extLst>
          </p:cNvPr>
          <p:cNvSpPr>
            <a:spLocks noGrp="1"/>
          </p:cNvSpPr>
          <p:nvPr>
            <p:ph type="sldNum" sz="quarter" idx="12"/>
          </p:nvPr>
        </p:nvSpPr>
        <p:spPr/>
        <p:txBody>
          <a:body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377424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C4EDCA-E3C3-65D5-40C3-E1A35F7B9A61}"/>
              </a:ext>
            </a:extLst>
          </p:cNvPr>
          <p:cNvSpPr>
            <a:spLocks noGrp="1"/>
          </p:cNvSpPr>
          <p:nvPr>
            <p:ph type="title"/>
          </p:nvPr>
        </p:nvSpPr>
        <p:spPr>
          <a:xfrm>
            <a:off x="0" y="1"/>
            <a:ext cx="12192000" cy="970156"/>
          </a:xfrm>
          <a:solidFill>
            <a:srgbClr val="FFD4FD"/>
          </a:solidFill>
        </p:spPr>
        <p:txBody>
          <a:bodyPr/>
          <a:lstStyle>
            <a:lvl1pPr>
              <a:defRPr lang="ja-JP" altLang="en-US"/>
            </a:lvl1pPr>
          </a:lstStyle>
          <a:p>
            <a:endParaRPr kumimoji="1" lang="ja-JP" altLang="en-US"/>
          </a:p>
        </p:txBody>
      </p:sp>
      <p:sp>
        <p:nvSpPr>
          <p:cNvPr id="3" name="日付プレースホルダー 2">
            <a:extLst>
              <a:ext uri="{FF2B5EF4-FFF2-40B4-BE49-F238E27FC236}">
                <a16:creationId xmlns:a16="http://schemas.microsoft.com/office/drawing/2014/main" id="{4017B48A-446F-7309-A8C7-A6DE9AE35058}"/>
              </a:ext>
            </a:extLst>
          </p:cNvPr>
          <p:cNvSpPr>
            <a:spLocks noGrp="1"/>
          </p:cNvSpPr>
          <p:nvPr>
            <p:ph type="dt" sz="half" idx="10"/>
          </p:nvPr>
        </p:nvSpPr>
        <p:spPr/>
        <p:txBody>
          <a:bodyPr/>
          <a:lstStyle/>
          <a:p>
            <a:fld id="{9A5A4EA9-4331-9A44-84B3-F3D33DA9EA50}" type="datetimeFigureOut">
              <a:rPr kumimoji="1" lang="ja-JP" altLang="en-US" smtClean="0"/>
              <a:t>2026/3/10</a:t>
            </a:fld>
            <a:endParaRPr kumimoji="1" lang="ja-JP" altLang="en-US"/>
          </a:p>
        </p:txBody>
      </p:sp>
      <p:sp>
        <p:nvSpPr>
          <p:cNvPr id="4" name="フッター プレースホルダー 3">
            <a:extLst>
              <a:ext uri="{FF2B5EF4-FFF2-40B4-BE49-F238E27FC236}">
                <a16:creationId xmlns:a16="http://schemas.microsoft.com/office/drawing/2014/main" id="{0705AF49-5BD8-0BB3-BE47-4A2C920C47B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8F85EC0C-E181-1BD9-9DC9-BFE5DD41BD54}"/>
              </a:ext>
            </a:extLst>
          </p:cNvPr>
          <p:cNvSpPr>
            <a:spLocks noGrp="1"/>
          </p:cNvSpPr>
          <p:nvPr>
            <p:ph type="sldNum" sz="quarter" idx="12"/>
          </p:nvPr>
        </p:nvSpPr>
        <p:spPr/>
        <p:txBody>
          <a:body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3333413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96ABF-0CEF-8ADC-C091-94C7F057B0A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576C22D-5541-25A7-1775-325153B625AE}"/>
              </a:ext>
            </a:extLst>
          </p:cNvPr>
          <p:cNvSpPr>
            <a:spLocks noGrp="1"/>
          </p:cNvSpPr>
          <p:nvPr>
            <p:ph type="dt" sz="half" idx="10"/>
          </p:nvPr>
        </p:nvSpPr>
        <p:spPr/>
        <p:txBody>
          <a:bodyPr/>
          <a:lstStyle/>
          <a:p>
            <a:fld id="{9A5A4EA9-4331-9A44-84B3-F3D33DA9EA50}" type="datetimeFigureOut">
              <a:rPr kumimoji="1" lang="ja-JP" altLang="en-US" smtClean="0"/>
              <a:t>2026/3/10</a:t>
            </a:fld>
            <a:endParaRPr kumimoji="1" lang="ja-JP" altLang="en-US"/>
          </a:p>
        </p:txBody>
      </p:sp>
      <p:sp>
        <p:nvSpPr>
          <p:cNvPr id="4" name="フッター プレースホルダー 3">
            <a:extLst>
              <a:ext uri="{FF2B5EF4-FFF2-40B4-BE49-F238E27FC236}">
                <a16:creationId xmlns:a16="http://schemas.microsoft.com/office/drawing/2014/main" id="{546611A2-B8A5-E759-1BAA-D53EB0E51C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5E68613-6356-25C5-5857-0D0D062C5CF2}"/>
              </a:ext>
            </a:extLst>
          </p:cNvPr>
          <p:cNvSpPr>
            <a:spLocks noGrp="1"/>
          </p:cNvSpPr>
          <p:nvPr>
            <p:ph type="sldNum" sz="quarter" idx="12"/>
          </p:nvPr>
        </p:nvSpPr>
        <p:spPr/>
        <p:txBody>
          <a:body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2456818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E7EEA4C-6A27-A0B9-5142-D9C9E76D80ED}"/>
              </a:ext>
            </a:extLst>
          </p:cNvPr>
          <p:cNvSpPr>
            <a:spLocks noGrp="1"/>
          </p:cNvSpPr>
          <p:nvPr>
            <p:ph type="dt" sz="half" idx="10"/>
          </p:nvPr>
        </p:nvSpPr>
        <p:spPr/>
        <p:txBody>
          <a:bodyPr/>
          <a:lstStyle/>
          <a:p>
            <a:fld id="{9A5A4EA9-4331-9A44-84B3-F3D33DA9EA50}" type="datetimeFigureOut">
              <a:rPr kumimoji="1" lang="ja-JP" altLang="en-US" smtClean="0"/>
              <a:t>2026/3/10</a:t>
            </a:fld>
            <a:endParaRPr kumimoji="1" lang="ja-JP" altLang="en-US"/>
          </a:p>
        </p:txBody>
      </p:sp>
      <p:sp>
        <p:nvSpPr>
          <p:cNvPr id="3" name="フッター プレースホルダー 2">
            <a:extLst>
              <a:ext uri="{FF2B5EF4-FFF2-40B4-BE49-F238E27FC236}">
                <a16:creationId xmlns:a16="http://schemas.microsoft.com/office/drawing/2014/main" id="{F7F05F56-7310-8EAB-C548-E8220BC75F1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8DB6B11-A3FE-6246-A9DF-9883DA6E5B91}"/>
              </a:ext>
            </a:extLst>
          </p:cNvPr>
          <p:cNvSpPr>
            <a:spLocks noGrp="1"/>
          </p:cNvSpPr>
          <p:nvPr>
            <p:ph type="sldNum" sz="quarter" idx="12"/>
          </p:nvPr>
        </p:nvSpPr>
        <p:spPr/>
        <p:txBody>
          <a:body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402450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86A6A7-5C73-D0E8-7381-EB6030D4BB4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4E2E86-4D1C-9330-B82E-AA638E6FB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EC2EA6A-F734-7460-A176-338D84400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5452FA9-B948-F298-5E5B-DA2189E9A191}"/>
              </a:ext>
            </a:extLst>
          </p:cNvPr>
          <p:cNvSpPr>
            <a:spLocks noGrp="1"/>
          </p:cNvSpPr>
          <p:nvPr>
            <p:ph type="dt" sz="half" idx="10"/>
          </p:nvPr>
        </p:nvSpPr>
        <p:spPr/>
        <p:txBody>
          <a:bodyPr/>
          <a:lstStyle/>
          <a:p>
            <a:fld id="{9A5A4EA9-4331-9A44-84B3-F3D33DA9EA50}" type="datetimeFigureOut">
              <a:rPr kumimoji="1" lang="ja-JP" altLang="en-US" smtClean="0"/>
              <a:t>2026/3/10</a:t>
            </a:fld>
            <a:endParaRPr kumimoji="1" lang="ja-JP" altLang="en-US"/>
          </a:p>
        </p:txBody>
      </p:sp>
      <p:sp>
        <p:nvSpPr>
          <p:cNvPr id="6" name="フッター プレースホルダー 5">
            <a:extLst>
              <a:ext uri="{FF2B5EF4-FFF2-40B4-BE49-F238E27FC236}">
                <a16:creationId xmlns:a16="http://schemas.microsoft.com/office/drawing/2014/main" id="{2FD2850A-E519-007B-B935-CC51F4F7DA9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72030D8-3A2C-0112-E6DE-9309AAECA370}"/>
              </a:ext>
            </a:extLst>
          </p:cNvPr>
          <p:cNvSpPr>
            <a:spLocks noGrp="1"/>
          </p:cNvSpPr>
          <p:nvPr>
            <p:ph type="sldNum" sz="quarter" idx="12"/>
          </p:nvPr>
        </p:nvSpPr>
        <p:spPr/>
        <p:txBody>
          <a:body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2790498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D1DDA20-E496-3F00-4709-829C83255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3E8CF59-F62F-6899-948B-739D0B327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a:extLst>
              <a:ext uri="{FF2B5EF4-FFF2-40B4-BE49-F238E27FC236}">
                <a16:creationId xmlns:a16="http://schemas.microsoft.com/office/drawing/2014/main" id="{0A0FF52E-3C9A-295D-2F55-4584A3F326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5A4EA9-4331-9A44-84B3-F3D33DA9EA50}" type="datetimeFigureOut">
              <a:rPr kumimoji="1" lang="ja-JP" altLang="en-US" smtClean="0"/>
              <a:t>2026/3/10</a:t>
            </a:fld>
            <a:endParaRPr kumimoji="1" lang="ja-JP" altLang="en-US"/>
          </a:p>
        </p:txBody>
      </p:sp>
      <p:sp>
        <p:nvSpPr>
          <p:cNvPr id="5" name="フッター プレースホルダー 4">
            <a:extLst>
              <a:ext uri="{FF2B5EF4-FFF2-40B4-BE49-F238E27FC236}">
                <a16:creationId xmlns:a16="http://schemas.microsoft.com/office/drawing/2014/main" id="{083D9C4D-D250-34E0-0BD0-037AC75B97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E3F123-3AEC-3C30-3063-EC3EB7F7E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7099DC-84A8-AE41-A42A-02A13F31D740}" type="slidenum">
              <a:rPr kumimoji="1" lang="ja-JP" altLang="en-US" smtClean="0"/>
              <a:t>‹#›</a:t>
            </a:fld>
            <a:endParaRPr kumimoji="1" lang="ja-JP" altLang="en-US"/>
          </a:p>
        </p:txBody>
      </p:sp>
    </p:spTree>
    <p:extLst>
      <p:ext uri="{BB962C8B-B14F-4D97-AF65-F5344CB8AC3E}">
        <p14:creationId xmlns:p14="http://schemas.microsoft.com/office/powerpoint/2010/main" val="24746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72"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26E283-27D2-7DA1-5EDE-0E3F9AAC2F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37FCEE-45E4-B3B8-B7D9-9A873891E7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D569C86-9BF1-2AE0-8D6D-0B97D8131E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5F5B8A-D54F-504A-A2E2-BF79A3CA3ED7}" type="datetimeFigureOut">
              <a:rPr kumimoji="1" lang="ja-JP" altLang="en-US" smtClean="0"/>
              <a:t>2026/3/10</a:t>
            </a:fld>
            <a:endParaRPr kumimoji="1" lang="ja-JP" altLang="en-US"/>
          </a:p>
        </p:txBody>
      </p:sp>
      <p:sp>
        <p:nvSpPr>
          <p:cNvPr id="5" name="フッター プレースホルダー 4">
            <a:extLst>
              <a:ext uri="{FF2B5EF4-FFF2-40B4-BE49-F238E27FC236}">
                <a16:creationId xmlns:a16="http://schemas.microsoft.com/office/drawing/2014/main" id="{29ACFBE7-A022-F85F-8A9A-E05ABEEA3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CCB9C71-C0CC-F98D-C2FF-ECB74C1DD1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C24CF86-9803-7040-A5E6-BE133399D1D6}" type="slidenum">
              <a:rPr kumimoji="1" lang="ja-JP" altLang="en-US" smtClean="0"/>
              <a:t>‹#›</a:t>
            </a:fld>
            <a:endParaRPr kumimoji="1" lang="ja-JP" altLang="en-US"/>
          </a:p>
        </p:txBody>
      </p:sp>
    </p:spTree>
    <p:extLst>
      <p:ext uri="{BB962C8B-B14F-4D97-AF65-F5344CB8AC3E}">
        <p14:creationId xmlns:p14="http://schemas.microsoft.com/office/powerpoint/2010/main" val="33402148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32_1CDB58.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24_5684100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8/10/relationships/comments" Target="../comments/modernComment_130_FFAD54A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0_DBD87F31.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27_2867F23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18/10/relationships/comments" Target="../comments/modernComment_133_699E2B8F.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15_FE5A4493.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18/10/relationships/comments" Target="../comments/modernComment_116_A45B3D2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18/10/relationships/comments" Target="../comments/modernComment_117_52396F8D.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2">
            <a:extLst>
              <a:ext uri="{FF2B5EF4-FFF2-40B4-BE49-F238E27FC236}">
                <a16:creationId xmlns:a16="http://schemas.microsoft.com/office/drawing/2014/main" id="{AE3C5C14-87A4-C6F2-CE54-9159C8596FC6}"/>
              </a:ext>
            </a:extLst>
          </p:cNvPr>
          <p:cNvGraphicFramePr>
            <a:graphicFrameLocks noGrp="1"/>
          </p:cNvGraphicFramePr>
          <p:nvPr>
            <p:ph idx="1"/>
            <p:extLst>
              <p:ext uri="{D42A27DB-BD31-4B8C-83A1-F6EECF244321}">
                <p14:modId xmlns:p14="http://schemas.microsoft.com/office/powerpoint/2010/main" val="3508845875"/>
              </p:ext>
            </p:extLst>
          </p:nvPr>
        </p:nvGraphicFramePr>
        <p:xfrm>
          <a:off x="400050" y="1314449"/>
          <a:ext cx="11358563" cy="4900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6278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568E5-DE28-7183-029B-1670DA70E0A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52ADDFF-6809-0F2B-D485-1DC3380D46EC}"/>
              </a:ext>
            </a:extLst>
          </p:cNvPr>
          <p:cNvSpPr>
            <a:spLocks noGrp="1"/>
          </p:cNvSpPr>
          <p:nvPr>
            <p:ph type="title"/>
          </p:nvPr>
        </p:nvSpPr>
        <p:spPr>
          <a:xfrm>
            <a:off x="0" y="1"/>
            <a:ext cx="12192000" cy="1027134"/>
          </a:xfrm>
          <a:solidFill>
            <a:schemeClr val="tx2">
              <a:lumMod val="10000"/>
              <a:lumOff val="90000"/>
            </a:schemeClr>
          </a:solidFill>
        </p:spPr>
        <p:txBody>
          <a:bodyPr anchor="ctr"/>
          <a:lstStyle/>
          <a:p>
            <a:pPr algn="ctr"/>
            <a:r>
              <a:rPr kumimoji="1" lang="ja-JP" altLang="en-US"/>
              <a:t>結果：フローチャート</a:t>
            </a:r>
          </a:p>
        </p:txBody>
      </p:sp>
      <p:pic>
        <p:nvPicPr>
          <p:cNvPr id="4" name="コンテンツ プレースホルダー 4" descr="ダイアグラム&#10;&#10;AI 生成コンテンツは誤りを含む可能性があります。">
            <a:extLst>
              <a:ext uri="{FF2B5EF4-FFF2-40B4-BE49-F238E27FC236}">
                <a16:creationId xmlns:a16="http://schemas.microsoft.com/office/drawing/2014/main" id="{C64642AD-3D0A-C45C-1581-C1B228903FC5}"/>
              </a:ext>
            </a:extLst>
          </p:cNvPr>
          <p:cNvPicPr>
            <a:picLocks noGrp="1" noChangeAspect="1"/>
          </p:cNvPicPr>
          <p:nvPr>
            <p:ph idx="1"/>
          </p:nvPr>
        </p:nvPicPr>
        <p:blipFill>
          <a:blip r:embed="rId3"/>
          <a:stretch>
            <a:fillRect/>
          </a:stretch>
        </p:blipFill>
        <p:spPr>
          <a:xfrm>
            <a:off x="1596743" y="1745487"/>
            <a:ext cx="9751838" cy="5113243"/>
          </a:xfrm>
          <a:prstGeom prst="rect">
            <a:avLst/>
          </a:prstGeom>
        </p:spPr>
      </p:pic>
      <p:sp>
        <p:nvSpPr>
          <p:cNvPr id="5" name="テキスト ボックス 4">
            <a:extLst>
              <a:ext uri="{FF2B5EF4-FFF2-40B4-BE49-F238E27FC236}">
                <a16:creationId xmlns:a16="http://schemas.microsoft.com/office/drawing/2014/main" id="{362A92C9-2003-A7EE-6B44-B73325DBE5A4}"/>
              </a:ext>
            </a:extLst>
          </p:cNvPr>
          <p:cNvSpPr txBox="1"/>
          <p:nvPr/>
        </p:nvSpPr>
        <p:spPr>
          <a:xfrm>
            <a:off x="1352810" y="1137591"/>
            <a:ext cx="4133589" cy="646331"/>
          </a:xfrm>
          <a:prstGeom prst="rect">
            <a:avLst/>
          </a:prstGeom>
          <a:solidFill>
            <a:schemeClr val="accent6">
              <a:lumMod val="20000"/>
              <a:lumOff val="80000"/>
            </a:schemeClr>
          </a:solidFill>
        </p:spPr>
        <p:txBody>
          <a:bodyPr wrap="square" rtlCol="0">
            <a:spAutoFit/>
          </a:bodyPr>
          <a:lstStyle/>
          <a:p>
            <a:r>
              <a:rPr kumimoji="1" lang="en-US" altLang="ja-JP" dirty="0"/>
              <a:t>GWTG</a:t>
            </a:r>
            <a:r>
              <a:rPr lang="en-US" altLang="ja-JP" dirty="0"/>
              <a:t>-Resuscitation</a:t>
            </a:r>
            <a:r>
              <a:rPr lang="ja-JP" altLang="en-US"/>
              <a:t> レジストリ</a:t>
            </a:r>
            <a:br>
              <a:rPr lang="en-US" altLang="ja-JP" dirty="0"/>
            </a:br>
            <a:r>
              <a:rPr lang="en-US" altLang="ja-JP" dirty="0"/>
              <a:t>2006-2012</a:t>
            </a:r>
            <a:r>
              <a:rPr lang="ja-JP" altLang="en-US"/>
              <a:t>年</a:t>
            </a:r>
            <a:r>
              <a:rPr lang="en-US" altLang="ja-JP" dirty="0"/>
              <a:t>IHCA</a:t>
            </a:r>
            <a:r>
              <a:rPr lang="ja-JP" altLang="en-US"/>
              <a:t>成人患者</a:t>
            </a:r>
            <a:r>
              <a:rPr lang="en-US" altLang="ja-JP" dirty="0"/>
              <a:t> n</a:t>
            </a:r>
            <a:r>
              <a:rPr lang="ja-JP" altLang="en-US"/>
              <a:t>＝</a:t>
            </a:r>
            <a:r>
              <a:rPr lang="en-US" altLang="ja-JP" dirty="0"/>
              <a:t>98.564</a:t>
            </a:r>
          </a:p>
        </p:txBody>
      </p:sp>
      <p:sp>
        <p:nvSpPr>
          <p:cNvPr id="6" name="テキスト ボックス 5">
            <a:extLst>
              <a:ext uri="{FF2B5EF4-FFF2-40B4-BE49-F238E27FC236}">
                <a16:creationId xmlns:a16="http://schemas.microsoft.com/office/drawing/2014/main" id="{21E57E37-0CC5-8986-17E0-1016AFEFBCA3}"/>
              </a:ext>
            </a:extLst>
          </p:cNvPr>
          <p:cNvSpPr txBox="1"/>
          <p:nvPr/>
        </p:nvSpPr>
        <p:spPr>
          <a:xfrm>
            <a:off x="5205187" y="2182505"/>
            <a:ext cx="6143394" cy="923330"/>
          </a:xfrm>
          <a:prstGeom prst="rect">
            <a:avLst/>
          </a:prstGeom>
          <a:solidFill>
            <a:schemeClr val="accent6">
              <a:lumMod val="20000"/>
              <a:lumOff val="80000"/>
            </a:schemeClr>
          </a:solidFill>
        </p:spPr>
        <p:txBody>
          <a:bodyPr wrap="square" rtlCol="0">
            <a:spAutoFit/>
          </a:bodyPr>
          <a:lstStyle/>
          <a:p>
            <a:r>
              <a:rPr kumimoji="1" lang="ja-JP" altLang="en-US"/>
              <a:t>除外</a:t>
            </a:r>
            <a:r>
              <a:rPr kumimoji="1" lang="ja-JP" altLang="en-US" dirty="0"/>
              <a:t>　</a:t>
            </a:r>
            <a:r>
              <a:rPr lang="ja-JP" altLang="en-US"/>
              <a:t>身長・体重データ欠損</a:t>
            </a:r>
            <a:r>
              <a:rPr lang="en-US" altLang="ja-JP" dirty="0"/>
              <a:t>:n</a:t>
            </a:r>
            <a:r>
              <a:rPr lang="ja-JP" altLang="en-US"/>
              <a:t>＝</a:t>
            </a:r>
            <a:r>
              <a:rPr lang="en-US" altLang="ja-JP" dirty="0"/>
              <a:t>22.203</a:t>
            </a:r>
            <a:br>
              <a:rPr lang="en-US" altLang="ja-JP" dirty="0"/>
            </a:br>
            <a:r>
              <a:rPr lang="ja-JP" altLang="en-US"/>
              <a:t>　　　外れ値</a:t>
            </a:r>
            <a:r>
              <a:rPr lang="en-US" altLang="ja-JP" dirty="0"/>
              <a:t>:n</a:t>
            </a:r>
            <a:r>
              <a:rPr lang="ja-JP" altLang="en-US"/>
              <a:t>＝</a:t>
            </a:r>
            <a:r>
              <a:rPr lang="en-US" altLang="ja-JP" dirty="0"/>
              <a:t>262</a:t>
            </a:r>
            <a:br>
              <a:rPr lang="en-US" altLang="ja-JP" dirty="0"/>
            </a:br>
            <a:r>
              <a:rPr lang="ja-JP" altLang="en-US"/>
              <a:t>　　　一般病棟・テレメトリー病棟・</a:t>
            </a:r>
            <a:r>
              <a:rPr lang="en-US" altLang="ja-JP" dirty="0"/>
              <a:t>ICU</a:t>
            </a:r>
            <a:r>
              <a:rPr lang="ja-JP" altLang="en-US"/>
              <a:t>以外</a:t>
            </a:r>
            <a:r>
              <a:rPr lang="en-US" altLang="ja-JP" dirty="0"/>
              <a:t>:n</a:t>
            </a:r>
            <a:r>
              <a:rPr lang="ja-JP" altLang="en-US"/>
              <a:t>＝</a:t>
            </a:r>
            <a:r>
              <a:rPr lang="en-US" altLang="ja-JP" dirty="0"/>
              <a:t>19.688</a:t>
            </a:r>
          </a:p>
        </p:txBody>
      </p:sp>
      <p:sp>
        <p:nvSpPr>
          <p:cNvPr id="7" name="テキスト ボックス 6">
            <a:extLst>
              <a:ext uri="{FF2B5EF4-FFF2-40B4-BE49-F238E27FC236}">
                <a16:creationId xmlns:a16="http://schemas.microsoft.com/office/drawing/2014/main" id="{43E0FC1A-27F7-C566-B9B0-74D9EF1ACB0E}"/>
              </a:ext>
            </a:extLst>
          </p:cNvPr>
          <p:cNvSpPr txBox="1"/>
          <p:nvPr/>
        </p:nvSpPr>
        <p:spPr>
          <a:xfrm>
            <a:off x="1897691" y="4427748"/>
            <a:ext cx="3043825" cy="646331"/>
          </a:xfrm>
          <a:prstGeom prst="rect">
            <a:avLst/>
          </a:prstGeom>
          <a:solidFill>
            <a:schemeClr val="accent6">
              <a:lumMod val="20000"/>
              <a:lumOff val="80000"/>
            </a:schemeClr>
          </a:solidFill>
        </p:spPr>
        <p:txBody>
          <a:bodyPr wrap="square" rtlCol="0">
            <a:spAutoFit/>
          </a:bodyPr>
          <a:lstStyle/>
          <a:p>
            <a:r>
              <a:rPr kumimoji="1" lang="ja-JP" altLang="en-US"/>
              <a:t>解析対象</a:t>
            </a:r>
            <a:br>
              <a:rPr kumimoji="1" lang="en-US" altLang="ja-JP" dirty="0"/>
            </a:br>
            <a:r>
              <a:rPr kumimoji="1" lang="en-US" altLang="ja-JP" dirty="0"/>
              <a:t>448</a:t>
            </a:r>
            <a:r>
              <a:rPr kumimoji="1" lang="ja-JP" altLang="en-US"/>
              <a:t>施設</a:t>
            </a:r>
            <a:r>
              <a:rPr kumimoji="1" lang="en-US" altLang="ja-JP" dirty="0"/>
              <a:t>/IHCA n</a:t>
            </a:r>
            <a:r>
              <a:rPr kumimoji="1" lang="ja-JP" altLang="en-US"/>
              <a:t>＝</a:t>
            </a:r>
            <a:r>
              <a:rPr kumimoji="1" lang="en-US" altLang="ja-JP" dirty="0"/>
              <a:t>56.411</a:t>
            </a:r>
          </a:p>
        </p:txBody>
      </p:sp>
    </p:spTree>
    <p:extLst>
      <p:ext uri="{BB962C8B-B14F-4D97-AF65-F5344CB8AC3E}">
        <p14:creationId xmlns:p14="http://schemas.microsoft.com/office/powerpoint/2010/main" val="3747502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18A56B-A408-0956-95CF-3AB224387D8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7C59F0F-E624-218B-5089-C41FE9BD8703}"/>
              </a:ext>
            </a:extLst>
          </p:cNvPr>
          <p:cNvSpPr>
            <a:spLocks noGrp="1"/>
          </p:cNvSpPr>
          <p:nvPr>
            <p:ph type="title"/>
          </p:nvPr>
        </p:nvSpPr>
        <p:spPr>
          <a:xfrm>
            <a:off x="0" y="1"/>
            <a:ext cx="12192000" cy="1027134"/>
          </a:xfrm>
          <a:solidFill>
            <a:schemeClr val="tx2">
              <a:lumMod val="10000"/>
              <a:lumOff val="90000"/>
            </a:schemeClr>
          </a:solidFill>
        </p:spPr>
        <p:txBody>
          <a:bodyPr anchor="ctr"/>
          <a:lstStyle/>
          <a:p>
            <a:pPr algn="ctr"/>
            <a:r>
              <a:rPr kumimoji="1" lang="ja-JP" altLang="en-US"/>
              <a:t>結果：研究対象に含まれた患者の散布図</a:t>
            </a:r>
          </a:p>
        </p:txBody>
      </p:sp>
      <p:pic>
        <p:nvPicPr>
          <p:cNvPr id="4" name="コンテンツ プレースホルダー 4" descr="グラフ, 散布図&#10;&#10;AI 生成コンテンツは誤りを含む可能性があります。">
            <a:extLst>
              <a:ext uri="{FF2B5EF4-FFF2-40B4-BE49-F238E27FC236}">
                <a16:creationId xmlns:a16="http://schemas.microsoft.com/office/drawing/2014/main" id="{EA3519E5-C9B9-14C7-E479-AC78F49B20C6}"/>
              </a:ext>
            </a:extLst>
          </p:cNvPr>
          <p:cNvPicPr>
            <a:picLocks noGrp="1" noChangeAspect="1"/>
          </p:cNvPicPr>
          <p:nvPr>
            <p:ph idx="1"/>
          </p:nvPr>
        </p:nvPicPr>
        <p:blipFill>
          <a:blip r:embed="rId3"/>
          <a:stretch>
            <a:fillRect/>
          </a:stretch>
        </p:blipFill>
        <p:spPr>
          <a:xfrm>
            <a:off x="1647262" y="1552575"/>
            <a:ext cx="8438833" cy="5099050"/>
          </a:xfrm>
          <a:prstGeom prst="rect">
            <a:avLst/>
          </a:prstGeom>
        </p:spPr>
      </p:pic>
      <p:sp>
        <p:nvSpPr>
          <p:cNvPr id="5" name="テキスト ボックス 4">
            <a:extLst>
              <a:ext uri="{FF2B5EF4-FFF2-40B4-BE49-F238E27FC236}">
                <a16:creationId xmlns:a16="http://schemas.microsoft.com/office/drawing/2014/main" id="{D24008D4-2778-70BD-B723-2B798FF7B4C2}"/>
              </a:ext>
            </a:extLst>
          </p:cNvPr>
          <p:cNvSpPr txBox="1"/>
          <p:nvPr/>
        </p:nvSpPr>
        <p:spPr>
          <a:xfrm>
            <a:off x="1842668" y="3168775"/>
            <a:ext cx="526473" cy="954107"/>
          </a:xfrm>
          <a:prstGeom prst="rect">
            <a:avLst/>
          </a:prstGeom>
          <a:solidFill>
            <a:schemeClr val="accent6">
              <a:lumMod val="20000"/>
              <a:lumOff val="80000"/>
            </a:schemeClr>
          </a:solidFill>
        </p:spPr>
        <p:txBody>
          <a:bodyPr wrap="square" rtlCol="0">
            <a:spAutoFit/>
          </a:bodyPr>
          <a:lstStyle/>
          <a:p>
            <a:r>
              <a:rPr kumimoji="1" lang="ja-JP" altLang="en-US" sz="2800"/>
              <a:t>身長</a:t>
            </a:r>
          </a:p>
        </p:txBody>
      </p:sp>
      <p:sp>
        <p:nvSpPr>
          <p:cNvPr id="6" name="テキスト ボックス 5">
            <a:extLst>
              <a:ext uri="{FF2B5EF4-FFF2-40B4-BE49-F238E27FC236}">
                <a16:creationId xmlns:a16="http://schemas.microsoft.com/office/drawing/2014/main" id="{F4EDF1DF-177C-D5FB-4CAD-A76DB5AB8FD8}"/>
              </a:ext>
            </a:extLst>
          </p:cNvPr>
          <p:cNvSpPr txBox="1"/>
          <p:nvPr/>
        </p:nvSpPr>
        <p:spPr>
          <a:xfrm>
            <a:off x="6885710" y="5638800"/>
            <a:ext cx="914400" cy="523220"/>
          </a:xfrm>
          <a:prstGeom prst="rect">
            <a:avLst/>
          </a:prstGeom>
          <a:solidFill>
            <a:schemeClr val="accent6">
              <a:lumMod val="20000"/>
              <a:lumOff val="80000"/>
            </a:schemeClr>
          </a:solidFill>
        </p:spPr>
        <p:txBody>
          <a:bodyPr wrap="square" rtlCol="0">
            <a:spAutoFit/>
          </a:bodyPr>
          <a:lstStyle/>
          <a:p>
            <a:r>
              <a:rPr kumimoji="1" lang="ja-JP" altLang="en-US" sz="2800"/>
              <a:t>体重</a:t>
            </a:r>
            <a:endParaRPr kumimoji="1" lang="ja-JP" altLang="en-US"/>
          </a:p>
        </p:txBody>
      </p:sp>
      <p:sp>
        <p:nvSpPr>
          <p:cNvPr id="7" name="テキスト ボックス 6">
            <a:extLst>
              <a:ext uri="{FF2B5EF4-FFF2-40B4-BE49-F238E27FC236}">
                <a16:creationId xmlns:a16="http://schemas.microsoft.com/office/drawing/2014/main" id="{88232144-ACF7-F7D9-0221-3213BDBDA445}"/>
              </a:ext>
            </a:extLst>
          </p:cNvPr>
          <p:cNvSpPr txBox="1"/>
          <p:nvPr/>
        </p:nvSpPr>
        <p:spPr>
          <a:xfrm>
            <a:off x="6096000" y="1330902"/>
            <a:ext cx="5735782" cy="954107"/>
          </a:xfrm>
          <a:prstGeom prst="rect">
            <a:avLst/>
          </a:prstGeom>
          <a:noFill/>
          <a:ln w="38100">
            <a:solidFill>
              <a:srgbClr val="FF0000"/>
            </a:solidFill>
          </a:ln>
        </p:spPr>
        <p:txBody>
          <a:bodyPr wrap="square" rtlCol="0">
            <a:spAutoFit/>
          </a:bodyPr>
          <a:lstStyle/>
          <a:p>
            <a:r>
              <a:rPr kumimoji="1" lang="ja-JP" altLang="en-US" sz="2800"/>
              <a:t>大多数が</a:t>
            </a:r>
            <a:br>
              <a:rPr kumimoji="1" lang="en-US" altLang="ja-JP" sz="2800" dirty="0"/>
            </a:br>
            <a:r>
              <a:rPr kumimoji="1" lang="ja-JP" altLang="en-US" sz="2800"/>
              <a:t>身長</a:t>
            </a:r>
            <a:r>
              <a:rPr kumimoji="1" lang="en-US" altLang="ja-JP" sz="2800" dirty="0"/>
              <a:t>150〜180cm</a:t>
            </a:r>
            <a:r>
              <a:rPr lang="en-US" altLang="ja-JP" sz="2800" dirty="0"/>
              <a:t>×</a:t>
            </a:r>
            <a:r>
              <a:rPr lang="ja-JP" altLang="en-US" sz="2800"/>
              <a:t>体重</a:t>
            </a:r>
            <a:r>
              <a:rPr lang="en-US" altLang="ja-JP" sz="2800" dirty="0"/>
              <a:t>50〜120kg</a:t>
            </a:r>
            <a:endParaRPr kumimoji="1" lang="ja-JP" altLang="en-US" sz="2800"/>
          </a:p>
        </p:txBody>
      </p:sp>
    </p:spTree>
    <p:extLst>
      <p:ext uri="{BB962C8B-B14F-4D97-AF65-F5344CB8AC3E}">
        <p14:creationId xmlns:p14="http://schemas.microsoft.com/office/powerpoint/2010/main" val="348915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DFC51-87A2-1315-7322-ECD57F689F7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BE56B70-6034-6952-D3B0-031D71C9A888}"/>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lang="ja-JP" altLang="en-US"/>
              <a:t>結果：</a:t>
            </a:r>
            <a:r>
              <a:rPr lang="en-US" altLang="ja-JP" dirty="0"/>
              <a:t>Table</a:t>
            </a:r>
            <a:r>
              <a:rPr lang="ja-JP" altLang="en-US"/>
              <a:t>１ </a:t>
            </a:r>
            <a:r>
              <a:rPr lang="ja-JP" altLang="en-US" sz="3200"/>
              <a:t>基本属性</a:t>
            </a:r>
            <a:endParaRPr kumimoji="1" lang="ja-JP" altLang="en-US"/>
          </a:p>
        </p:txBody>
      </p:sp>
      <p:pic>
        <p:nvPicPr>
          <p:cNvPr id="6" name="コンテンツ プレースホルダー 4" descr="テーブル&#10;&#10;AI 生成コンテンツは誤りを含む可能性があります。">
            <a:extLst>
              <a:ext uri="{FF2B5EF4-FFF2-40B4-BE49-F238E27FC236}">
                <a16:creationId xmlns:a16="http://schemas.microsoft.com/office/drawing/2014/main" id="{10082162-8E5C-EFEB-4F2D-B80CB34556FC}"/>
              </a:ext>
            </a:extLst>
          </p:cNvPr>
          <p:cNvPicPr>
            <a:picLocks noGrp="1" noChangeAspect="1"/>
          </p:cNvPicPr>
          <p:nvPr>
            <p:ph idx="1"/>
          </p:nvPr>
        </p:nvPicPr>
        <p:blipFill>
          <a:blip r:embed="rId3"/>
          <a:srcRect t="1142" b="70668"/>
          <a:stretch>
            <a:fillRect/>
          </a:stretch>
        </p:blipFill>
        <p:spPr>
          <a:xfrm>
            <a:off x="839218" y="1391655"/>
            <a:ext cx="10684742" cy="4074690"/>
          </a:xfrm>
          <a:prstGeom prst="rect">
            <a:avLst/>
          </a:prstGeom>
        </p:spPr>
      </p:pic>
      <p:sp>
        <p:nvSpPr>
          <p:cNvPr id="8" name="テキスト ボックス 7">
            <a:extLst>
              <a:ext uri="{FF2B5EF4-FFF2-40B4-BE49-F238E27FC236}">
                <a16:creationId xmlns:a16="http://schemas.microsoft.com/office/drawing/2014/main" id="{04A1BA7D-C610-8D8F-F530-5B3E595A644B}"/>
              </a:ext>
            </a:extLst>
          </p:cNvPr>
          <p:cNvSpPr txBox="1"/>
          <p:nvPr/>
        </p:nvSpPr>
        <p:spPr>
          <a:xfrm>
            <a:off x="2323765" y="5954735"/>
            <a:ext cx="7715648" cy="523220"/>
          </a:xfrm>
          <a:prstGeom prst="rect">
            <a:avLst/>
          </a:prstGeom>
          <a:noFill/>
          <a:ln w="38100">
            <a:solidFill>
              <a:srgbClr val="FF0000"/>
            </a:solidFill>
          </a:ln>
        </p:spPr>
        <p:txBody>
          <a:bodyPr wrap="square" rtlCol="0" anchor="b">
            <a:spAutoFit/>
          </a:bodyPr>
          <a:lstStyle/>
          <a:p>
            <a:pPr marL="457200" indent="-457200">
              <a:buFont typeface="Wingdings" pitchFamily="2" charset="2"/>
              <a:buChar char="ü"/>
            </a:pPr>
            <a:r>
              <a:rPr kumimoji="1" lang="en-US" altLang="ja-JP" sz="2800" dirty="0"/>
              <a:t>BMI</a:t>
            </a:r>
            <a:r>
              <a:rPr lang="ja-JP" altLang="en-US" sz="2800"/>
              <a:t>群</a:t>
            </a:r>
            <a:r>
              <a:rPr kumimoji="1" lang="ja-JP" altLang="en-US" sz="2800"/>
              <a:t>間で基本人種に大きな偏りは認めない</a:t>
            </a:r>
          </a:p>
        </p:txBody>
      </p:sp>
    </p:spTree>
    <p:extLst>
      <p:ext uri="{BB962C8B-B14F-4D97-AF65-F5344CB8AC3E}">
        <p14:creationId xmlns:p14="http://schemas.microsoft.com/office/powerpoint/2010/main" val="4130989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6CC89-23E9-DF9C-C858-1CB0EC7E4E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8C9E619-839C-8BBE-1D7B-16C4DA240CFF}"/>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lang="ja-JP" altLang="en-US"/>
              <a:t>結果：</a:t>
            </a:r>
            <a:r>
              <a:rPr lang="en-US" altLang="ja-JP" dirty="0"/>
              <a:t>Table</a:t>
            </a:r>
            <a:r>
              <a:rPr lang="ja-JP" altLang="en-US"/>
              <a:t>１</a:t>
            </a:r>
            <a:r>
              <a:rPr lang="en-US" altLang="ja-JP" dirty="0"/>
              <a:t> </a:t>
            </a:r>
            <a:r>
              <a:rPr lang="ja-JP" altLang="en-US" sz="3200"/>
              <a:t>基礎疾患</a:t>
            </a:r>
            <a:endParaRPr kumimoji="1" lang="ja-JP" altLang="en-US"/>
          </a:p>
        </p:txBody>
      </p:sp>
      <p:pic>
        <p:nvPicPr>
          <p:cNvPr id="7" name="コンテンツ プレースホルダー 4" descr="テーブル&#10;&#10;AI 生成コンテンツは誤りを含む可能性があります。">
            <a:extLst>
              <a:ext uri="{FF2B5EF4-FFF2-40B4-BE49-F238E27FC236}">
                <a16:creationId xmlns:a16="http://schemas.microsoft.com/office/drawing/2014/main" id="{027B7F42-FB76-360E-3EFD-03D5188037B6}"/>
              </a:ext>
            </a:extLst>
          </p:cNvPr>
          <p:cNvPicPr>
            <a:picLocks noChangeAspect="1"/>
          </p:cNvPicPr>
          <p:nvPr/>
        </p:nvPicPr>
        <p:blipFill>
          <a:blip r:embed="rId3"/>
          <a:srcRect t="29335" b="11263"/>
          <a:stretch>
            <a:fillRect/>
          </a:stretch>
        </p:blipFill>
        <p:spPr>
          <a:xfrm>
            <a:off x="195984" y="1568552"/>
            <a:ext cx="6872473" cy="5289448"/>
          </a:xfrm>
          <a:prstGeom prst="rect">
            <a:avLst/>
          </a:prstGeom>
        </p:spPr>
      </p:pic>
      <p:sp>
        <p:nvSpPr>
          <p:cNvPr id="10" name="テキスト ボックス 9">
            <a:extLst>
              <a:ext uri="{FF2B5EF4-FFF2-40B4-BE49-F238E27FC236}">
                <a16:creationId xmlns:a16="http://schemas.microsoft.com/office/drawing/2014/main" id="{42A1BC5A-CE42-8F87-7F28-8F1006E0DFA3}"/>
              </a:ext>
            </a:extLst>
          </p:cNvPr>
          <p:cNvSpPr txBox="1"/>
          <p:nvPr/>
        </p:nvSpPr>
        <p:spPr>
          <a:xfrm>
            <a:off x="7372235" y="2177142"/>
            <a:ext cx="4397829" cy="3539430"/>
          </a:xfrm>
          <a:prstGeom prst="rect">
            <a:avLst/>
          </a:prstGeom>
          <a:noFill/>
          <a:ln w="38100">
            <a:solidFill>
              <a:srgbClr val="FF0000"/>
            </a:solidFill>
          </a:ln>
        </p:spPr>
        <p:txBody>
          <a:bodyPr wrap="square" rtlCol="0">
            <a:spAutoFit/>
          </a:bodyPr>
          <a:lstStyle/>
          <a:p>
            <a:pPr marL="285750" indent="-285750">
              <a:buFont typeface="Wingdings" pitchFamily="2" charset="2"/>
              <a:buChar char="ü"/>
            </a:pPr>
            <a:r>
              <a:rPr lang="en-US" altLang="ja-JP" sz="2800" dirty="0"/>
              <a:t>BMI</a:t>
            </a:r>
            <a:r>
              <a:rPr lang="ja-JP" altLang="en-US" sz="2800"/>
              <a:t>群で背景疾患が</a:t>
            </a:r>
            <a:br>
              <a:rPr lang="en-US" altLang="ja-JP" sz="2800" dirty="0"/>
            </a:br>
            <a:r>
              <a:rPr lang="ja-JP" altLang="en-US" sz="2800"/>
              <a:t>異なる</a:t>
            </a:r>
            <a:endParaRPr lang="en-US" altLang="ja-JP" sz="2800" dirty="0"/>
          </a:p>
          <a:p>
            <a:endParaRPr kumimoji="1" lang="en-US" altLang="ja-JP" sz="2800" dirty="0"/>
          </a:p>
          <a:p>
            <a:pPr marL="285750" indent="-285750">
              <a:buFont typeface="Wingdings" pitchFamily="2" charset="2"/>
              <a:buChar char="ü"/>
            </a:pPr>
            <a:r>
              <a:rPr kumimoji="1" lang="ja-JP" altLang="en-US" sz="2800"/>
              <a:t>糖尿病</a:t>
            </a:r>
            <a:r>
              <a:rPr kumimoji="1" lang="en-US" altLang="ja-JP" sz="2800" dirty="0"/>
              <a:t>•</a:t>
            </a:r>
            <a:r>
              <a:rPr kumimoji="1" lang="ja-JP" altLang="en-US" sz="2800"/>
              <a:t>心不全</a:t>
            </a:r>
            <a:r>
              <a:rPr lang="en-US" altLang="ja-JP" sz="2800" dirty="0"/>
              <a:t>•</a:t>
            </a:r>
            <a:r>
              <a:rPr lang="ja-JP" altLang="en-US" sz="2800"/>
              <a:t>腎不全は</a:t>
            </a:r>
            <a:br>
              <a:rPr kumimoji="1" lang="en-US" altLang="ja-JP" sz="2800" dirty="0"/>
            </a:br>
            <a:r>
              <a:rPr kumimoji="1" lang="en-US" altLang="ja-JP" sz="2800" dirty="0"/>
              <a:t>BMI</a:t>
            </a:r>
            <a:r>
              <a:rPr kumimoji="1" lang="ja-JP" altLang="en-US" sz="2800"/>
              <a:t>が高い群で多い傾向</a:t>
            </a:r>
            <a:endParaRPr kumimoji="1" lang="en-US" altLang="ja-JP" sz="2800" dirty="0"/>
          </a:p>
          <a:p>
            <a:pPr marL="285750" indent="-285750">
              <a:buFont typeface="Wingdings" pitchFamily="2" charset="2"/>
              <a:buChar char="ü"/>
            </a:pPr>
            <a:endParaRPr lang="en-US" altLang="ja-JP" sz="2800" dirty="0"/>
          </a:p>
          <a:p>
            <a:pPr marL="285750" indent="-285750">
              <a:buFont typeface="Wingdings" pitchFamily="2" charset="2"/>
              <a:buChar char="ü"/>
            </a:pPr>
            <a:r>
              <a:rPr kumimoji="1" lang="ja-JP" altLang="en-US" sz="2800"/>
              <a:t>肺炎は</a:t>
            </a:r>
            <a:r>
              <a:rPr kumimoji="1" lang="en-US" altLang="ja-JP" sz="2800" dirty="0"/>
              <a:t>BMI</a:t>
            </a:r>
            <a:r>
              <a:rPr kumimoji="1" lang="ja-JP" altLang="en-US" sz="2800"/>
              <a:t>が低い群で</a:t>
            </a:r>
            <a:br>
              <a:rPr kumimoji="1" lang="en-US" altLang="ja-JP" sz="2800" dirty="0"/>
            </a:br>
            <a:r>
              <a:rPr kumimoji="1" lang="ja-JP" altLang="en-US" sz="2800"/>
              <a:t>多い傾向</a:t>
            </a:r>
            <a:endParaRPr kumimoji="1" lang="en-US" altLang="ja-JP" sz="2800" dirty="0"/>
          </a:p>
        </p:txBody>
      </p:sp>
      <p:pic>
        <p:nvPicPr>
          <p:cNvPr id="34" name="図 33">
            <a:extLst>
              <a:ext uri="{FF2B5EF4-FFF2-40B4-BE49-F238E27FC236}">
                <a16:creationId xmlns:a16="http://schemas.microsoft.com/office/drawing/2014/main" id="{7FA5CF19-51F0-5CC4-8B52-0E17A456A632}"/>
              </a:ext>
            </a:extLst>
          </p:cNvPr>
          <p:cNvPicPr>
            <a:picLocks noChangeAspect="1"/>
          </p:cNvPicPr>
          <p:nvPr/>
        </p:nvPicPr>
        <p:blipFill>
          <a:blip r:embed="rId4"/>
          <a:stretch>
            <a:fillRect/>
          </a:stretch>
        </p:blipFill>
        <p:spPr>
          <a:xfrm>
            <a:off x="312097" y="1027134"/>
            <a:ext cx="6654760" cy="487775"/>
          </a:xfrm>
          <a:prstGeom prst="rect">
            <a:avLst/>
          </a:prstGeom>
        </p:spPr>
      </p:pic>
      <p:sp>
        <p:nvSpPr>
          <p:cNvPr id="36" name="正方形/長方形 35">
            <a:extLst>
              <a:ext uri="{FF2B5EF4-FFF2-40B4-BE49-F238E27FC236}">
                <a16:creationId xmlns:a16="http://schemas.microsoft.com/office/drawing/2014/main" id="{E80782B9-2F73-EC94-15AF-B59DAD20BAEC}"/>
              </a:ext>
            </a:extLst>
          </p:cNvPr>
          <p:cNvSpPr/>
          <p:nvPr/>
        </p:nvSpPr>
        <p:spPr>
          <a:xfrm>
            <a:off x="257667" y="4789714"/>
            <a:ext cx="6709189" cy="275772"/>
          </a:xfrm>
          <a:prstGeom prst="rect">
            <a:avLst/>
          </a:prstGeom>
          <a:no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D81E16A3-11D6-2C93-DEBA-504E6082155A}"/>
              </a:ext>
            </a:extLst>
          </p:cNvPr>
          <p:cNvSpPr/>
          <p:nvPr/>
        </p:nvSpPr>
        <p:spPr>
          <a:xfrm>
            <a:off x="284882" y="1930400"/>
            <a:ext cx="6709189" cy="82731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7224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01D4-FBA9-AE34-F631-8B7057ACB9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9B00CA8-6FC5-CF4A-6881-2EBF0787167E}"/>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lang="ja-JP" altLang="en-US"/>
              <a:t>結果：</a:t>
            </a:r>
            <a:r>
              <a:rPr lang="en-US" altLang="ja-JP" dirty="0"/>
              <a:t>Table</a:t>
            </a:r>
            <a:r>
              <a:rPr lang="ja-JP" altLang="en-US"/>
              <a:t>１ </a:t>
            </a:r>
            <a:r>
              <a:rPr lang="ja-JP" altLang="en-US" sz="3200"/>
              <a:t>心停止状況・対応　</a:t>
            </a:r>
            <a:endParaRPr kumimoji="1" lang="ja-JP" altLang="en-US"/>
          </a:p>
        </p:txBody>
      </p:sp>
      <p:pic>
        <p:nvPicPr>
          <p:cNvPr id="9" name="図 8" descr="テーブル&#10;&#10;AI 生成コンテンツは誤りを含む可能性があります。">
            <a:extLst>
              <a:ext uri="{FF2B5EF4-FFF2-40B4-BE49-F238E27FC236}">
                <a16:creationId xmlns:a16="http://schemas.microsoft.com/office/drawing/2014/main" id="{070EC813-7BE2-331A-7DF2-B820C78F7373}"/>
              </a:ext>
            </a:extLst>
          </p:cNvPr>
          <p:cNvPicPr>
            <a:picLocks noChangeAspect="1"/>
          </p:cNvPicPr>
          <p:nvPr/>
        </p:nvPicPr>
        <p:blipFill>
          <a:blip r:embed="rId3"/>
          <a:srcRect t="10205"/>
          <a:stretch>
            <a:fillRect/>
          </a:stretch>
        </p:blipFill>
        <p:spPr>
          <a:xfrm>
            <a:off x="551544" y="2403216"/>
            <a:ext cx="6939184" cy="4454783"/>
          </a:xfrm>
          <a:prstGeom prst="rect">
            <a:avLst/>
          </a:prstGeom>
        </p:spPr>
      </p:pic>
      <p:pic>
        <p:nvPicPr>
          <p:cNvPr id="3" name="コンテンツ プレースホルダー 4" descr="テーブル&#10;&#10;AI 生成コンテンツは誤りを含む可能性があります。">
            <a:extLst>
              <a:ext uri="{FF2B5EF4-FFF2-40B4-BE49-F238E27FC236}">
                <a16:creationId xmlns:a16="http://schemas.microsoft.com/office/drawing/2014/main" id="{6DD7F09A-44C2-728F-CCDD-E8FF9E434B20}"/>
              </a:ext>
            </a:extLst>
          </p:cNvPr>
          <p:cNvPicPr>
            <a:picLocks noChangeAspect="1"/>
          </p:cNvPicPr>
          <p:nvPr/>
        </p:nvPicPr>
        <p:blipFill>
          <a:blip r:embed="rId4"/>
          <a:srcRect l="1391" t="88928" r="1389" b="2405"/>
          <a:stretch>
            <a:fillRect/>
          </a:stretch>
        </p:blipFill>
        <p:spPr>
          <a:xfrm>
            <a:off x="551543" y="1592357"/>
            <a:ext cx="6939184" cy="810859"/>
          </a:xfrm>
          <a:prstGeom prst="rect">
            <a:avLst/>
          </a:prstGeom>
        </p:spPr>
      </p:pic>
      <p:pic>
        <p:nvPicPr>
          <p:cNvPr id="4" name="図 3">
            <a:extLst>
              <a:ext uri="{FF2B5EF4-FFF2-40B4-BE49-F238E27FC236}">
                <a16:creationId xmlns:a16="http://schemas.microsoft.com/office/drawing/2014/main" id="{A5E5E79F-168C-A0A3-A78D-E009933D0F27}"/>
              </a:ext>
            </a:extLst>
          </p:cNvPr>
          <p:cNvPicPr>
            <a:picLocks noChangeAspect="1"/>
          </p:cNvPicPr>
          <p:nvPr/>
        </p:nvPicPr>
        <p:blipFill>
          <a:blip r:embed="rId5"/>
          <a:stretch>
            <a:fillRect/>
          </a:stretch>
        </p:blipFill>
        <p:spPr>
          <a:xfrm>
            <a:off x="551544" y="1101031"/>
            <a:ext cx="6939183" cy="508445"/>
          </a:xfrm>
          <a:prstGeom prst="rect">
            <a:avLst/>
          </a:prstGeom>
        </p:spPr>
      </p:pic>
      <p:sp>
        <p:nvSpPr>
          <p:cNvPr id="8" name="テキスト ボックス 7">
            <a:extLst>
              <a:ext uri="{FF2B5EF4-FFF2-40B4-BE49-F238E27FC236}">
                <a16:creationId xmlns:a16="http://schemas.microsoft.com/office/drawing/2014/main" id="{5FE1758A-2976-D18A-65B4-7CB4C5B5C75E}"/>
              </a:ext>
            </a:extLst>
          </p:cNvPr>
          <p:cNvSpPr txBox="1"/>
          <p:nvPr/>
        </p:nvSpPr>
        <p:spPr>
          <a:xfrm>
            <a:off x="7648006" y="3507222"/>
            <a:ext cx="4397829" cy="2246769"/>
          </a:xfrm>
          <a:prstGeom prst="rect">
            <a:avLst/>
          </a:prstGeom>
          <a:noFill/>
          <a:ln w="38100">
            <a:solidFill>
              <a:srgbClr val="FF0000"/>
            </a:solidFill>
          </a:ln>
        </p:spPr>
        <p:txBody>
          <a:bodyPr wrap="square" rtlCol="0">
            <a:spAutoFit/>
          </a:bodyPr>
          <a:lstStyle/>
          <a:p>
            <a:pPr marL="285750" indent="-285750">
              <a:buFont typeface="Wingdings" pitchFamily="2" charset="2"/>
              <a:buChar char="ü"/>
            </a:pPr>
            <a:r>
              <a:rPr lang="ja-JP" altLang="en-US" sz="2800"/>
              <a:t>初期リズムの割合は</a:t>
            </a:r>
            <a:br>
              <a:rPr lang="en-US" altLang="ja-JP" sz="2800" dirty="0"/>
            </a:br>
            <a:r>
              <a:rPr lang="ja-JP" altLang="en-US" sz="2800"/>
              <a:t>各</a:t>
            </a:r>
            <a:r>
              <a:rPr lang="en-US" altLang="ja-JP" sz="2800" dirty="0"/>
              <a:t>BMI</a:t>
            </a:r>
            <a:r>
              <a:rPr lang="ja-JP" altLang="en-US" sz="2800"/>
              <a:t>群でほぼ同様</a:t>
            </a:r>
            <a:endParaRPr lang="en-US" altLang="ja-JP" sz="2800" dirty="0"/>
          </a:p>
          <a:p>
            <a:pPr marL="285750" indent="-285750">
              <a:buFont typeface="Wingdings" pitchFamily="2" charset="2"/>
              <a:buChar char="ü"/>
            </a:pPr>
            <a:endParaRPr kumimoji="1" lang="en-US" altLang="ja-JP" sz="2800" dirty="0"/>
          </a:p>
          <a:p>
            <a:pPr marL="285750" indent="-285750">
              <a:buFont typeface="Wingdings" pitchFamily="2" charset="2"/>
              <a:buChar char="ü"/>
            </a:pPr>
            <a:r>
              <a:rPr lang="ja-JP" altLang="en-US" sz="2800"/>
              <a:t>心停止時の状況に大きな</a:t>
            </a:r>
            <a:br>
              <a:rPr lang="en-US" altLang="ja-JP" sz="2800" dirty="0"/>
            </a:br>
            <a:r>
              <a:rPr lang="ja-JP" altLang="en-US" sz="2800"/>
              <a:t>偏りは認めない</a:t>
            </a:r>
            <a:endParaRPr kumimoji="1" lang="en-US" altLang="ja-JP" sz="2800" dirty="0"/>
          </a:p>
        </p:txBody>
      </p:sp>
      <p:sp>
        <p:nvSpPr>
          <p:cNvPr id="10" name="正方形/長方形 9">
            <a:extLst>
              <a:ext uri="{FF2B5EF4-FFF2-40B4-BE49-F238E27FC236}">
                <a16:creationId xmlns:a16="http://schemas.microsoft.com/office/drawing/2014/main" id="{78E28211-9742-E824-29FC-D869B8881678}"/>
              </a:ext>
            </a:extLst>
          </p:cNvPr>
          <p:cNvSpPr/>
          <p:nvPr/>
        </p:nvSpPr>
        <p:spPr>
          <a:xfrm>
            <a:off x="551542" y="1691376"/>
            <a:ext cx="6939183" cy="96473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709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B3003-DC0C-12C0-7146-C37DADA8AF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2E739A4-96CA-D351-5904-572168E8CC97}"/>
              </a:ext>
            </a:extLst>
          </p:cNvPr>
          <p:cNvSpPr>
            <a:spLocks noGrp="1"/>
          </p:cNvSpPr>
          <p:nvPr>
            <p:ph type="title"/>
          </p:nvPr>
        </p:nvSpPr>
        <p:spPr>
          <a:xfrm>
            <a:off x="0" y="1"/>
            <a:ext cx="12192000" cy="1027134"/>
          </a:xfrm>
          <a:solidFill>
            <a:schemeClr val="tx2">
              <a:lumMod val="10000"/>
              <a:lumOff val="90000"/>
            </a:schemeClr>
          </a:solidFill>
        </p:spPr>
        <p:txBody>
          <a:bodyPr anchor="ctr"/>
          <a:lstStyle/>
          <a:p>
            <a:pPr algn="ctr"/>
            <a:r>
              <a:rPr kumimoji="1" lang="ja-JP" altLang="en-US"/>
              <a:t>結果：</a:t>
            </a:r>
            <a:r>
              <a:rPr kumimoji="1" lang="en-US" altLang="ja-JP" dirty="0"/>
              <a:t>BMI</a:t>
            </a:r>
            <a:r>
              <a:rPr lang="ja-JP" altLang="en-US"/>
              <a:t>と転帰の関連</a:t>
            </a:r>
            <a:endParaRPr kumimoji="1" lang="ja-JP" altLang="en-US"/>
          </a:p>
        </p:txBody>
      </p:sp>
      <p:pic>
        <p:nvPicPr>
          <p:cNvPr id="4" name="コンテンツ プレースホルダー 4" descr="グラフィカル ユーザー インターフェイス, テーブル&#10;&#10;AI 生成コンテンツは誤りを含む可能性があります。">
            <a:extLst>
              <a:ext uri="{FF2B5EF4-FFF2-40B4-BE49-F238E27FC236}">
                <a16:creationId xmlns:a16="http://schemas.microsoft.com/office/drawing/2014/main" id="{EFA403EF-4194-9100-FBD4-CCD261B375F3}"/>
              </a:ext>
            </a:extLst>
          </p:cNvPr>
          <p:cNvPicPr>
            <a:picLocks noChangeAspect="1"/>
          </p:cNvPicPr>
          <p:nvPr/>
        </p:nvPicPr>
        <p:blipFill>
          <a:blip r:embed="rId4"/>
          <a:stretch>
            <a:fillRect/>
          </a:stretch>
        </p:blipFill>
        <p:spPr>
          <a:xfrm>
            <a:off x="1953490" y="1027135"/>
            <a:ext cx="8571736" cy="4765300"/>
          </a:xfrm>
          <a:prstGeom prst="rect">
            <a:avLst/>
          </a:prstGeom>
        </p:spPr>
      </p:pic>
      <p:sp>
        <p:nvSpPr>
          <p:cNvPr id="6" name="テキスト ボックス 5">
            <a:extLst>
              <a:ext uri="{FF2B5EF4-FFF2-40B4-BE49-F238E27FC236}">
                <a16:creationId xmlns:a16="http://schemas.microsoft.com/office/drawing/2014/main" id="{F47B298D-1BBC-8D90-1472-C0B4AE57C5EB}"/>
              </a:ext>
            </a:extLst>
          </p:cNvPr>
          <p:cNvSpPr txBox="1"/>
          <p:nvPr/>
        </p:nvSpPr>
        <p:spPr>
          <a:xfrm>
            <a:off x="2403764" y="5792435"/>
            <a:ext cx="7384472" cy="954107"/>
          </a:xfrm>
          <a:prstGeom prst="rect">
            <a:avLst/>
          </a:prstGeom>
          <a:noFill/>
          <a:ln w="38100">
            <a:solidFill>
              <a:srgbClr val="FF0000"/>
            </a:solidFill>
          </a:ln>
        </p:spPr>
        <p:txBody>
          <a:bodyPr wrap="square" rtlCol="0">
            <a:spAutoFit/>
          </a:bodyPr>
          <a:lstStyle/>
          <a:p>
            <a:pPr marL="285750" indent="-285750">
              <a:buFont typeface="Wingdings" pitchFamily="2" charset="2"/>
              <a:buChar char="ü"/>
            </a:pPr>
            <a:r>
              <a:rPr kumimoji="1" lang="ja-JP" altLang="en-US" sz="2800"/>
              <a:t>低体重は初期リズム関わらず予後不良</a:t>
            </a:r>
            <a:endParaRPr kumimoji="1" lang="en-US" altLang="ja-JP" sz="2800" dirty="0"/>
          </a:p>
          <a:p>
            <a:pPr marL="285750" indent="-285750">
              <a:buFont typeface="Wingdings" pitchFamily="2" charset="2"/>
              <a:buChar char="ü"/>
            </a:pPr>
            <a:r>
              <a:rPr lang="ja-JP" altLang="en-US" sz="2800"/>
              <a:t>肥満の有利さはショック可能リズムに限局</a:t>
            </a:r>
            <a:endParaRPr kumimoji="1" lang="ja-JP" altLang="en-US" sz="2800"/>
          </a:p>
        </p:txBody>
      </p:sp>
      <p:sp>
        <p:nvSpPr>
          <p:cNvPr id="7" name="テキスト ボックス 6">
            <a:extLst>
              <a:ext uri="{FF2B5EF4-FFF2-40B4-BE49-F238E27FC236}">
                <a16:creationId xmlns:a16="http://schemas.microsoft.com/office/drawing/2014/main" id="{A7149651-3A96-9EE8-7495-4EDEE09CC71B}"/>
              </a:ext>
            </a:extLst>
          </p:cNvPr>
          <p:cNvSpPr txBox="1"/>
          <p:nvPr/>
        </p:nvSpPr>
        <p:spPr>
          <a:xfrm>
            <a:off x="454563" y="1971085"/>
            <a:ext cx="1653962" cy="369332"/>
          </a:xfrm>
          <a:prstGeom prst="rect">
            <a:avLst/>
          </a:prstGeom>
          <a:solidFill>
            <a:schemeClr val="accent6">
              <a:lumMod val="20000"/>
              <a:lumOff val="80000"/>
            </a:schemeClr>
          </a:solidFill>
        </p:spPr>
        <p:txBody>
          <a:bodyPr wrap="square" rtlCol="0">
            <a:spAutoFit/>
          </a:bodyPr>
          <a:lstStyle/>
          <a:p>
            <a:r>
              <a:rPr kumimoji="1" lang="ja-JP" altLang="en-US"/>
              <a:t>ショック可能</a:t>
            </a:r>
          </a:p>
        </p:txBody>
      </p:sp>
      <p:sp>
        <p:nvSpPr>
          <p:cNvPr id="8" name="テキスト ボックス 7">
            <a:extLst>
              <a:ext uri="{FF2B5EF4-FFF2-40B4-BE49-F238E27FC236}">
                <a16:creationId xmlns:a16="http://schemas.microsoft.com/office/drawing/2014/main" id="{31D744AB-D2AE-F781-8972-3FE0F05CED9B}"/>
              </a:ext>
            </a:extLst>
          </p:cNvPr>
          <p:cNvSpPr txBox="1"/>
          <p:nvPr/>
        </p:nvSpPr>
        <p:spPr>
          <a:xfrm>
            <a:off x="609598" y="3512428"/>
            <a:ext cx="1343891" cy="369332"/>
          </a:xfrm>
          <a:prstGeom prst="rect">
            <a:avLst/>
          </a:prstGeom>
          <a:solidFill>
            <a:schemeClr val="accent6">
              <a:lumMod val="20000"/>
              <a:lumOff val="80000"/>
            </a:schemeClr>
          </a:solidFill>
        </p:spPr>
        <p:txBody>
          <a:bodyPr wrap="square" rtlCol="0">
            <a:spAutoFit/>
          </a:bodyPr>
          <a:lstStyle/>
          <a:p>
            <a:r>
              <a:rPr kumimoji="1" lang="ja-JP" altLang="en-US"/>
              <a:t>非ショック</a:t>
            </a:r>
          </a:p>
        </p:txBody>
      </p:sp>
      <p:sp>
        <p:nvSpPr>
          <p:cNvPr id="9" name="テキスト ボックス 8">
            <a:extLst>
              <a:ext uri="{FF2B5EF4-FFF2-40B4-BE49-F238E27FC236}">
                <a16:creationId xmlns:a16="http://schemas.microsoft.com/office/drawing/2014/main" id="{6E45A17C-3574-7523-2D97-EEC2058C8C1A}"/>
              </a:ext>
            </a:extLst>
          </p:cNvPr>
          <p:cNvSpPr txBox="1"/>
          <p:nvPr/>
        </p:nvSpPr>
        <p:spPr>
          <a:xfrm>
            <a:off x="3617767" y="1134356"/>
            <a:ext cx="1108365" cy="523220"/>
          </a:xfrm>
          <a:prstGeom prst="rect">
            <a:avLst/>
          </a:prstGeom>
          <a:solidFill>
            <a:schemeClr val="accent6">
              <a:lumMod val="20000"/>
              <a:lumOff val="80000"/>
            </a:schemeClr>
          </a:solidFill>
        </p:spPr>
        <p:txBody>
          <a:bodyPr wrap="square" rtlCol="0">
            <a:spAutoFit/>
          </a:bodyPr>
          <a:lstStyle/>
          <a:p>
            <a:r>
              <a:rPr kumimoji="1" lang="ja-JP" altLang="en-US" sz="1400"/>
              <a:t>神経学的に</a:t>
            </a:r>
            <a:br>
              <a:rPr kumimoji="1" lang="en-US" altLang="ja-JP" sz="1400" dirty="0"/>
            </a:br>
            <a:r>
              <a:rPr kumimoji="1" lang="ja-JP" altLang="en-US" sz="1400"/>
              <a:t>良好な生存</a:t>
            </a:r>
          </a:p>
        </p:txBody>
      </p:sp>
      <p:sp>
        <p:nvSpPr>
          <p:cNvPr id="10" name="テキスト ボックス 9">
            <a:extLst>
              <a:ext uri="{FF2B5EF4-FFF2-40B4-BE49-F238E27FC236}">
                <a16:creationId xmlns:a16="http://schemas.microsoft.com/office/drawing/2014/main" id="{85A5E75D-43DB-4207-8BC8-435F076FDF87}"/>
              </a:ext>
            </a:extLst>
          </p:cNvPr>
          <p:cNvSpPr txBox="1"/>
          <p:nvPr/>
        </p:nvSpPr>
        <p:spPr>
          <a:xfrm>
            <a:off x="5907646" y="1328986"/>
            <a:ext cx="907474" cy="307777"/>
          </a:xfrm>
          <a:prstGeom prst="rect">
            <a:avLst/>
          </a:prstGeom>
          <a:solidFill>
            <a:schemeClr val="accent6">
              <a:lumMod val="20000"/>
              <a:lumOff val="80000"/>
            </a:schemeClr>
          </a:solidFill>
        </p:spPr>
        <p:txBody>
          <a:bodyPr wrap="square" rtlCol="0">
            <a:spAutoFit/>
          </a:bodyPr>
          <a:lstStyle/>
          <a:p>
            <a:r>
              <a:rPr kumimoji="1" lang="ja-JP" altLang="en-US" sz="1400"/>
              <a:t>退院生存</a:t>
            </a:r>
          </a:p>
        </p:txBody>
      </p:sp>
      <p:sp>
        <p:nvSpPr>
          <p:cNvPr id="12" name="テキスト ボックス 11">
            <a:extLst>
              <a:ext uri="{FF2B5EF4-FFF2-40B4-BE49-F238E27FC236}">
                <a16:creationId xmlns:a16="http://schemas.microsoft.com/office/drawing/2014/main" id="{12E6716B-DC0B-90C2-16BC-830C1F36E920}"/>
              </a:ext>
            </a:extLst>
          </p:cNvPr>
          <p:cNvSpPr txBox="1"/>
          <p:nvPr/>
        </p:nvSpPr>
        <p:spPr>
          <a:xfrm>
            <a:off x="7869383" y="1304620"/>
            <a:ext cx="1274619" cy="307777"/>
          </a:xfrm>
          <a:prstGeom prst="rect">
            <a:avLst/>
          </a:prstGeom>
          <a:solidFill>
            <a:schemeClr val="accent6">
              <a:lumMod val="20000"/>
              <a:lumOff val="80000"/>
            </a:schemeClr>
          </a:solidFill>
        </p:spPr>
        <p:txBody>
          <a:bodyPr wrap="square" rtlCol="0">
            <a:spAutoFit/>
          </a:bodyPr>
          <a:lstStyle/>
          <a:p>
            <a:r>
              <a:rPr kumimoji="1" lang="ja-JP" altLang="en-US" sz="1400"/>
              <a:t>自己心拍再開</a:t>
            </a:r>
          </a:p>
        </p:txBody>
      </p:sp>
      <p:sp>
        <p:nvSpPr>
          <p:cNvPr id="14" name="テキスト ボックス 13">
            <a:extLst>
              <a:ext uri="{FF2B5EF4-FFF2-40B4-BE49-F238E27FC236}">
                <a16:creationId xmlns:a16="http://schemas.microsoft.com/office/drawing/2014/main" id="{9D7BFC78-5134-C9D5-3C4A-4E44DE6ED1B5}"/>
              </a:ext>
            </a:extLst>
          </p:cNvPr>
          <p:cNvSpPr txBox="1"/>
          <p:nvPr/>
        </p:nvSpPr>
        <p:spPr>
          <a:xfrm>
            <a:off x="3002973" y="4868619"/>
            <a:ext cx="5763491" cy="646331"/>
          </a:xfrm>
          <a:prstGeom prst="rect">
            <a:avLst/>
          </a:prstGeom>
          <a:solidFill>
            <a:schemeClr val="accent6">
              <a:lumMod val="20000"/>
              <a:lumOff val="80000"/>
            </a:schemeClr>
          </a:solidFill>
        </p:spPr>
        <p:txBody>
          <a:bodyPr wrap="square" rtlCol="0">
            <a:spAutoFit/>
          </a:bodyPr>
          <a:lstStyle/>
          <a:p>
            <a:r>
              <a:rPr kumimoji="1" lang="ja-JP" altLang="en-US"/>
              <a:t>病院をランダム効果とし、年齢・性別・人種・民族・基礎疾患・心停止時の介入状況を固定効果として調整</a:t>
            </a:r>
          </a:p>
        </p:txBody>
      </p:sp>
      <p:sp>
        <p:nvSpPr>
          <p:cNvPr id="3" name="テキスト ボックス 2">
            <a:extLst>
              <a:ext uri="{FF2B5EF4-FFF2-40B4-BE49-F238E27FC236}">
                <a16:creationId xmlns:a16="http://schemas.microsoft.com/office/drawing/2014/main" id="{7611DF65-7742-26F9-2E5D-F433BE057BFE}"/>
              </a:ext>
            </a:extLst>
          </p:cNvPr>
          <p:cNvSpPr txBox="1"/>
          <p:nvPr/>
        </p:nvSpPr>
        <p:spPr>
          <a:xfrm>
            <a:off x="10789191" y="4868619"/>
            <a:ext cx="1138844" cy="738664"/>
          </a:xfrm>
          <a:prstGeom prst="rect">
            <a:avLst/>
          </a:prstGeom>
          <a:solidFill>
            <a:schemeClr val="bg2"/>
          </a:solidFill>
        </p:spPr>
        <p:txBody>
          <a:bodyPr wrap="square" rtlCol="0">
            <a:spAutoFit/>
          </a:bodyPr>
          <a:lstStyle/>
          <a:p>
            <a:r>
              <a:rPr kumimoji="1" lang="en-US" altLang="ja-JP" sz="1400" dirty="0"/>
              <a:t>OR</a:t>
            </a:r>
            <a:r>
              <a:rPr kumimoji="1" lang="ja-JP" altLang="en-US" sz="1400"/>
              <a:t>＝</a:t>
            </a:r>
            <a:r>
              <a:rPr kumimoji="1" lang="en-US" altLang="ja-JP" sz="1400" dirty="0"/>
              <a:t>1:</a:t>
            </a:r>
            <a:r>
              <a:rPr kumimoji="1" lang="ja-JP" altLang="en-US" sz="1400"/>
              <a:t>正常</a:t>
            </a:r>
            <a:br>
              <a:rPr kumimoji="1" lang="en-US" altLang="ja-JP" sz="1400" dirty="0"/>
            </a:br>
            <a:r>
              <a:rPr kumimoji="1" lang="ja-JP" altLang="en-US" sz="1400"/>
              <a:t>右</a:t>
            </a:r>
            <a:r>
              <a:rPr kumimoji="1" lang="en-US" altLang="ja-JP" sz="1400" dirty="0"/>
              <a:t>:</a:t>
            </a:r>
            <a:r>
              <a:rPr kumimoji="1" lang="ja-JP" altLang="en-US" sz="1400"/>
              <a:t>予後良好</a:t>
            </a:r>
            <a:br>
              <a:rPr lang="en-US" altLang="ja-JP" sz="1400" dirty="0"/>
            </a:br>
            <a:r>
              <a:rPr kumimoji="1" lang="ja-JP" altLang="en-US" sz="1400"/>
              <a:t>左</a:t>
            </a:r>
            <a:r>
              <a:rPr kumimoji="1" lang="en-US" altLang="ja-JP" sz="1400" dirty="0"/>
              <a:t>:</a:t>
            </a:r>
            <a:r>
              <a:rPr lang="ja-JP" altLang="en-US" sz="1400"/>
              <a:t>予後</a:t>
            </a:r>
            <a:r>
              <a:rPr kumimoji="1" lang="ja-JP" altLang="en-US" sz="1400"/>
              <a:t>不良</a:t>
            </a:r>
            <a:endParaRPr kumimoji="1" lang="en-US" altLang="ja-JP" sz="1400" dirty="0"/>
          </a:p>
        </p:txBody>
      </p:sp>
    </p:spTree>
    <p:extLst>
      <p:ext uri="{BB962C8B-B14F-4D97-AF65-F5344CB8AC3E}">
        <p14:creationId xmlns:p14="http://schemas.microsoft.com/office/powerpoint/2010/main" val="189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1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1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9" grpId="1" animBg="1"/>
      <p:bldP spid="10" grpId="0" animBg="1"/>
      <p:bldP spid="10" grpId="1" animBg="1"/>
      <p:bldP spid="12" grpId="0" animBg="1"/>
      <p:bldP spid="12" grpId="1" animBg="1"/>
      <p:bldP spid="14" grpId="0" animBg="1"/>
      <p:bldP spid="14" grpId="1" animBg="1"/>
    </p:bldLst>
  </p:timing>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99007-DBC2-39FA-4DCD-CF2B5C17CF0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55FDA94-1202-A696-BDC9-783C90513F38}"/>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lang="ja-JP" altLang="en-US"/>
              <a:t>結果：</a:t>
            </a:r>
            <a:r>
              <a:rPr lang="en-US" altLang="ja-JP" dirty="0"/>
              <a:t>Table</a:t>
            </a:r>
            <a:r>
              <a:rPr lang="ja-JP" altLang="en-US"/>
              <a:t>２</a:t>
            </a:r>
            <a:r>
              <a:rPr lang="en-US" altLang="ja-JP" dirty="0"/>
              <a:t> </a:t>
            </a:r>
            <a:r>
              <a:rPr lang="ja-JP" altLang="en-US" sz="3200"/>
              <a:t>転帰</a:t>
            </a:r>
            <a:r>
              <a:rPr lang="en-US" altLang="ja-JP" sz="3200" dirty="0"/>
              <a:t>(</a:t>
            </a:r>
            <a:r>
              <a:rPr lang="ja-JP" altLang="en-US" sz="3200"/>
              <a:t>未調整比較</a:t>
            </a:r>
            <a:r>
              <a:rPr lang="en-US" altLang="ja-JP" sz="3200" dirty="0"/>
              <a:t>)</a:t>
            </a:r>
            <a:endParaRPr kumimoji="1" lang="ja-JP" altLang="en-US"/>
          </a:p>
        </p:txBody>
      </p:sp>
      <p:pic>
        <p:nvPicPr>
          <p:cNvPr id="5" name="コンテンツ プレースホルダー 4" descr="テーブル&#10;&#10;AI 生成コンテンツは誤りを含む可能性があります。">
            <a:extLst>
              <a:ext uri="{FF2B5EF4-FFF2-40B4-BE49-F238E27FC236}">
                <a16:creationId xmlns:a16="http://schemas.microsoft.com/office/drawing/2014/main" id="{210E941C-FBEC-7DC3-D361-E81148622A69}"/>
              </a:ext>
            </a:extLst>
          </p:cNvPr>
          <p:cNvPicPr>
            <a:picLocks noChangeAspect="1"/>
          </p:cNvPicPr>
          <p:nvPr/>
        </p:nvPicPr>
        <p:blipFill>
          <a:blip r:embed="rId3"/>
          <a:stretch>
            <a:fillRect/>
          </a:stretch>
        </p:blipFill>
        <p:spPr>
          <a:xfrm>
            <a:off x="957942" y="1115893"/>
            <a:ext cx="10276114" cy="4448694"/>
          </a:xfrm>
          <a:prstGeom prst="rect">
            <a:avLst/>
          </a:prstGeom>
        </p:spPr>
      </p:pic>
      <p:sp>
        <p:nvSpPr>
          <p:cNvPr id="8" name="テキスト ボックス 7">
            <a:extLst>
              <a:ext uri="{FF2B5EF4-FFF2-40B4-BE49-F238E27FC236}">
                <a16:creationId xmlns:a16="http://schemas.microsoft.com/office/drawing/2014/main" id="{836341E3-9F26-2A58-F0F3-9A0AB68DAC42}"/>
              </a:ext>
            </a:extLst>
          </p:cNvPr>
          <p:cNvSpPr txBox="1"/>
          <p:nvPr/>
        </p:nvSpPr>
        <p:spPr>
          <a:xfrm>
            <a:off x="1627836" y="5653347"/>
            <a:ext cx="8936327" cy="954107"/>
          </a:xfrm>
          <a:prstGeom prst="rect">
            <a:avLst/>
          </a:prstGeom>
          <a:noFill/>
          <a:ln w="38100">
            <a:solidFill>
              <a:srgbClr val="FF0000"/>
            </a:solidFill>
          </a:ln>
        </p:spPr>
        <p:txBody>
          <a:bodyPr wrap="square" rtlCol="0" anchor="b">
            <a:spAutoFit/>
          </a:bodyPr>
          <a:lstStyle/>
          <a:p>
            <a:pPr marL="457200" indent="-457200">
              <a:buFont typeface="Wingdings" pitchFamily="2" charset="2"/>
              <a:buChar char="ü"/>
            </a:pPr>
            <a:r>
              <a:rPr lang="ja-JP" altLang="en-US" sz="2800"/>
              <a:t>低体重群では一貫して転帰不良を認める</a:t>
            </a:r>
            <a:endParaRPr lang="en-US" altLang="ja-JP" sz="2800" dirty="0"/>
          </a:p>
          <a:p>
            <a:pPr marL="457200" indent="-457200">
              <a:buFont typeface="Wingdings" pitchFamily="2" charset="2"/>
              <a:buChar char="ü"/>
            </a:pPr>
            <a:r>
              <a:rPr kumimoji="1" lang="ja-JP" altLang="en-US" sz="2800"/>
              <a:t>過体重・肥満群で良好転帰が高い傾向を示す</a:t>
            </a:r>
          </a:p>
        </p:txBody>
      </p:sp>
      <p:sp>
        <p:nvSpPr>
          <p:cNvPr id="9" name="正方形/長方形 8">
            <a:extLst>
              <a:ext uri="{FF2B5EF4-FFF2-40B4-BE49-F238E27FC236}">
                <a16:creationId xmlns:a16="http://schemas.microsoft.com/office/drawing/2014/main" id="{25B22D64-5D66-7130-0825-02AD555840F2}"/>
              </a:ext>
            </a:extLst>
          </p:cNvPr>
          <p:cNvSpPr/>
          <p:nvPr/>
        </p:nvSpPr>
        <p:spPr>
          <a:xfrm>
            <a:off x="3672114" y="1691376"/>
            <a:ext cx="1103086" cy="347571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1487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391F6-3AF9-DA7D-859D-D258CFE989A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03D4C20-B8DD-03E3-2C6D-967195EAA943}"/>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lang="ja-JP" altLang="en-US"/>
              <a:t>結果：</a:t>
            </a:r>
            <a:r>
              <a:rPr lang="en-US" altLang="ja-JP" dirty="0"/>
              <a:t>Table</a:t>
            </a:r>
            <a:r>
              <a:rPr lang="ja-JP" altLang="en-US"/>
              <a:t>３</a:t>
            </a:r>
            <a:r>
              <a:rPr lang="en-US" altLang="ja-JP" dirty="0"/>
              <a:t> </a:t>
            </a:r>
            <a:r>
              <a:rPr lang="ja-JP" altLang="en-US" sz="3200"/>
              <a:t>処置の遅れ</a:t>
            </a:r>
            <a:endParaRPr kumimoji="1" lang="ja-JP" altLang="en-US"/>
          </a:p>
        </p:txBody>
      </p:sp>
      <p:pic>
        <p:nvPicPr>
          <p:cNvPr id="5" name="コンテンツ プレースホルダー 4" descr="テーブル&#10;&#10;AI 生成コンテンツは誤りを含む可能性があります。">
            <a:extLst>
              <a:ext uri="{FF2B5EF4-FFF2-40B4-BE49-F238E27FC236}">
                <a16:creationId xmlns:a16="http://schemas.microsoft.com/office/drawing/2014/main" id="{BB6C5504-B60D-1DBC-7490-61F7BFB7C4F5}"/>
              </a:ext>
            </a:extLst>
          </p:cNvPr>
          <p:cNvPicPr>
            <a:picLocks noChangeAspect="1"/>
          </p:cNvPicPr>
          <p:nvPr/>
        </p:nvPicPr>
        <p:blipFill>
          <a:blip r:embed="rId3"/>
          <a:stretch>
            <a:fillRect/>
          </a:stretch>
        </p:blipFill>
        <p:spPr>
          <a:xfrm>
            <a:off x="0" y="1568514"/>
            <a:ext cx="8157882" cy="4744967"/>
          </a:xfrm>
          <a:prstGeom prst="rect">
            <a:avLst/>
          </a:prstGeom>
        </p:spPr>
      </p:pic>
      <p:sp>
        <p:nvSpPr>
          <p:cNvPr id="7" name="テキスト ボックス 6">
            <a:extLst>
              <a:ext uri="{FF2B5EF4-FFF2-40B4-BE49-F238E27FC236}">
                <a16:creationId xmlns:a16="http://schemas.microsoft.com/office/drawing/2014/main" id="{924266C1-7C86-6998-11AA-20D25DA3B60A}"/>
              </a:ext>
            </a:extLst>
          </p:cNvPr>
          <p:cNvSpPr txBox="1"/>
          <p:nvPr/>
        </p:nvSpPr>
        <p:spPr>
          <a:xfrm>
            <a:off x="8157882" y="1740396"/>
            <a:ext cx="3932193" cy="4401205"/>
          </a:xfrm>
          <a:prstGeom prst="rect">
            <a:avLst/>
          </a:prstGeom>
          <a:noFill/>
          <a:ln w="38100">
            <a:solidFill>
              <a:srgbClr val="FF0000"/>
            </a:solidFill>
          </a:ln>
        </p:spPr>
        <p:txBody>
          <a:bodyPr wrap="square" rtlCol="0">
            <a:spAutoFit/>
          </a:bodyPr>
          <a:lstStyle/>
          <a:p>
            <a:pPr marL="457200" indent="-457200">
              <a:buFont typeface="Wingdings" pitchFamily="2" charset="2"/>
              <a:buChar char="ü"/>
            </a:pPr>
            <a:r>
              <a:rPr lang="ja-JP" altLang="en-US" sz="2800"/>
              <a:t>大きな処置遅延は</a:t>
            </a:r>
            <a:br>
              <a:rPr lang="en-US" altLang="ja-JP" sz="2800" dirty="0"/>
            </a:br>
            <a:r>
              <a:rPr lang="ja-JP" altLang="en-US" sz="2800"/>
              <a:t>認められない</a:t>
            </a:r>
            <a:endParaRPr lang="en-US" altLang="ja-JP" sz="2800" dirty="0"/>
          </a:p>
          <a:p>
            <a:pPr marL="457200" indent="-457200">
              <a:buFont typeface="Wingdings" pitchFamily="2" charset="2"/>
              <a:buChar char="ü"/>
            </a:pPr>
            <a:endParaRPr lang="en-US" altLang="ja-JP" sz="2800" dirty="0"/>
          </a:p>
          <a:p>
            <a:pPr marL="457200" indent="-457200">
              <a:buFont typeface="Wingdings" pitchFamily="2" charset="2"/>
              <a:buChar char="ü"/>
            </a:pPr>
            <a:r>
              <a:rPr lang="ja-JP" altLang="en-US" sz="2800"/>
              <a:t>低体重群で</a:t>
            </a:r>
            <a:br>
              <a:rPr lang="en-US" altLang="ja-JP" sz="2800" dirty="0"/>
            </a:br>
            <a:r>
              <a:rPr lang="ja-JP" altLang="en-US" sz="2800"/>
              <a:t>除細動遅延が</a:t>
            </a:r>
            <a:br>
              <a:rPr lang="en-US" altLang="ja-JP" sz="2800" dirty="0"/>
            </a:br>
            <a:r>
              <a:rPr lang="ja-JP" altLang="en-US" sz="2800"/>
              <a:t>やや多い傾向</a:t>
            </a:r>
            <a:endParaRPr lang="en-US" altLang="ja-JP" sz="2800" dirty="0"/>
          </a:p>
          <a:p>
            <a:pPr marL="457200" indent="-457200">
              <a:buFont typeface="Wingdings" pitchFamily="2" charset="2"/>
              <a:buChar char="ü"/>
            </a:pPr>
            <a:endParaRPr lang="en-US" altLang="ja-JP" sz="2800" dirty="0"/>
          </a:p>
          <a:p>
            <a:pPr marL="457200" indent="-457200">
              <a:buFont typeface="Wingdings" pitchFamily="2" charset="2"/>
              <a:buChar char="ü"/>
            </a:pPr>
            <a:r>
              <a:rPr lang="ja-JP" altLang="en-US" sz="2800"/>
              <a:t>全体として</a:t>
            </a:r>
            <a:br>
              <a:rPr lang="en-US" altLang="ja-JP" sz="2800" dirty="0"/>
            </a:br>
            <a:r>
              <a:rPr lang="en-US" altLang="ja-JP" sz="2800" dirty="0"/>
              <a:t>BMI</a:t>
            </a:r>
            <a:r>
              <a:rPr lang="ja-JP" altLang="en-US" sz="2800"/>
              <a:t>よる大きな</a:t>
            </a:r>
            <a:br>
              <a:rPr lang="en-US" altLang="ja-JP" sz="2800" dirty="0"/>
            </a:br>
            <a:r>
              <a:rPr lang="ja-JP" altLang="en-US" sz="2800"/>
              <a:t>蘇生処置の差はない</a:t>
            </a:r>
            <a:endParaRPr lang="en-US" altLang="ja-JP" sz="2800" dirty="0"/>
          </a:p>
        </p:txBody>
      </p:sp>
      <p:sp>
        <p:nvSpPr>
          <p:cNvPr id="8" name="正方形/長方形 7">
            <a:extLst>
              <a:ext uri="{FF2B5EF4-FFF2-40B4-BE49-F238E27FC236}">
                <a16:creationId xmlns:a16="http://schemas.microsoft.com/office/drawing/2014/main" id="{EEB18C4C-EFD9-17F6-AA98-4B97B3454D7C}"/>
              </a:ext>
            </a:extLst>
          </p:cNvPr>
          <p:cNvSpPr/>
          <p:nvPr/>
        </p:nvSpPr>
        <p:spPr>
          <a:xfrm>
            <a:off x="2269351" y="2669775"/>
            <a:ext cx="769257" cy="33382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766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C49334-980F-B49F-E901-DF216841127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99316D-77D8-DC82-A10D-E35190AF3B0D}"/>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lang="ja-JP" altLang="en-US"/>
              <a:t>本研究</a:t>
            </a:r>
            <a:r>
              <a:rPr kumimoji="1" lang="ja-JP" altLang="en-US"/>
              <a:t>のまとめ</a:t>
            </a:r>
            <a:endParaRPr kumimoji="1" lang="ja-JP" altLang="en-US" dirty="0"/>
          </a:p>
        </p:txBody>
      </p:sp>
      <p:sp>
        <p:nvSpPr>
          <p:cNvPr id="3" name="コンテンツ プレースホルダー 2">
            <a:extLst>
              <a:ext uri="{FF2B5EF4-FFF2-40B4-BE49-F238E27FC236}">
                <a16:creationId xmlns:a16="http://schemas.microsoft.com/office/drawing/2014/main" id="{670F2A99-827B-8014-AAD1-DEE687C18F67}"/>
              </a:ext>
            </a:extLst>
          </p:cNvPr>
          <p:cNvSpPr>
            <a:spLocks noGrp="1"/>
          </p:cNvSpPr>
          <p:nvPr>
            <p:ph idx="1"/>
          </p:nvPr>
        </p:nvSpPr>
        <p:spPr>
          <a:xfrm>
            <a:off x="76200" y="1950720"/>
            <a:ext cx="12039600" cy="4014334"/>
          </a:xfrm>
        </p:spPr>
        <p:txBody>
          <a:bodyPr>
            <a:normAutofit/>
          </a:bodyPr>
          <a:lstStyle/>
          <a:p>
            <a:pPr>
              <a:lnSpc>
                <a:spcPct val="100000"/>
              </a:lnSpc>
            </a:pPr>
            <a:r>
              <a:rPr lang="ja-JP" altLang="en-US"/>
              <a:t>肥満群ではショック可能リズムにおいて予後改善が認められた</a:t>
            </a:r>
            <a:endParaRPr kumimoji="1" lang="en-US" altLang="ja-JP" dirty="0"/>
          </a:p>
          <a:p>
            <a:pPr>
              <a:lnSpc>
                <a:spcPct val="100000"/>
              </a:lnSpc>
            </a:pPr>
            <a:endParaRPr lang="en-US" altLang="ja-JP" dirty="0"/>
          </a:p>
          <a:p>
            <a:pPr>
              <a:lnSpc>
                <a:spcPct val="100000"/>
              </a:lnSpc>
            </a:pPr>
            <a:r>
              <a:rPr kumimoji="1" lang="ja-JP" altLang="en-US"/>
              <a:t>低体重群は初期リズム</a:t>
            </a:r>
            <a:r>
              <a:rPr lang="ja-JP" altLang="en-US"/>
              <a:t>に関わらず、</a:t>
            </a:r>
            <a:br>
              <a:rPr lang="en-US" altLang="ja-JP" dirty="0"/>
            </a:br>
            <a:r>
              <a:rPr lang="ja-JP" altLang="en-US"/>
              <a:t>神経学的転帰</a:t>
            </a:r>
            <a:r>
              <a:rPr lang="en" altLang="ja-JP" dirty="0"/>
              <a:t>OR0.64</a:t>
            </a:r>
            <a:r>
              <a:rPr lang="en-US" altLang="ja-JP" dirty="0"/>
              <a:t>(</a:t>
            </a:r>
            <a:r>
              <a:rPr lang="en" altLang="ja-JP" dirty="0"/>
              <a:t>95%CI 0.49–0.84</a:t>
            </a:r>
            <a:r>
              <a:rPr lang="en-US" altLang="ja-JP" dirty="0"/>
              <a:t>)</a:t>
            </a:r>
            <a:r>
              <a:rPr lang="ja-JP" altLang="en-US"/>
              <a:t>および</a:t>
            </a:r>
            <a:br>
              <a:rPr lang="en-US" altLang="ja-JP" dirty="0"/>
            </a:br>
            <a:r>
              <a:rPr lang="ja-JP" altLang="en-US"/>
              <a:t>生存退院</a:t>
            </a:r>
            <a:r>
              <a:rPr lang="en" altLang="ja-JP" dirty="0"/>
              <a:t>OR0.63</a:t>
            </a:r>
            <a:r>
              <a:rPr lang="en-US" altLang="ja-JP" dirty="0"/>
              <a:t>(</a:t>
            </a:r>
            <a:r>
              <a:rPr lang="en" altLang="ja-JP" dirty="0"/>
              <a:t>95%CI 0.49–0.79</a:t>
            </a:r>
            <a:r>
              <a:rPr lang="en-US" altLang="ja-JP" dirty="0"/>
              <a:t>)</a:t>
            </a:r>
            <a:r>
              <a:rPr lang="ja-JP" altLang="en-US"/>
              <a:t>のいずれにおいても予後不良であった</a:t>
            </a:r>
            <a:br>
              <a:rPr lang="en-US" altLang="ja-JP" dirty="0"/>
            </a:br>
            <a:r>
              <a:rPr lang="ja-JP" altLang="en-US"/>
              <a:t>→調整後のデータでも予後不良であった</a:t>
            </a:r>
            <a:endParaRPr lang="en-US" altLang="ja-JP" dirty="0"/>
          </a:p>
          <a:p>
            <a:pPr marL="0" indent="0">
              <a:lnSpc>
                <a:spcPct val="100000"/>
              </a:lnSpc>
              <a:buNone/>
            </a:pPr>
            <a:endParaRPr kumimoji="1" lang="en-US" altLang="ja-JP" dirty="0"/>
          </a:p>
          <a:p>
            <a:pPr>
              <a:lnSpc>
                <a:spcPct val="100000"/>
              </a:lnSpc>
            </a:pPr>
            <a:r>
              <a:rPr lang="en-US" altLang="ja-JP" dirty="0"/>
              <a:t>BMI</a:t>
            </a:r>
            <a:r>
              <a:rPr lang="ja-JP" altLang="en-US"/>
              <a:t>別による蘇生処置の差は蘇生予後の転帰に影響しなかった</a:t>
            </a:r>
            <a:endParaRPr lang="en-US" altLang="ja-JP" dirty="0"/>
          </a:p>
          <a:p>
            <a:pPr>
              <a:lnSpc>
                <a:spcPct val="100000"/>
              </a:lnSpc>
            </a:pPr>
            <a:endParaRPr kumimoji="1" lang="en-US" altLang="ja-JP" dirty="0"/>
          </a:p>
        </p:txBody>
      </p:sp>
    </p:spTree>
    <p:extLst>
      <p:ext uri="{BB962C8B-B14F-4D97-AF65-F5344CB8AC3E}">
        <p14:creationId xmlns:p14="http://schemas.microsoft.com/office/powerpoint/2010/main" val="1451495430"/>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77AB0-64D4-1658-2DEE-FC11FD19C45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FD67A97-0EDC-0EEB-7F95-87E1BE62B319}"/>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lang="ja-JP" altLang="en-US"/>
              <a:t>考察：低体重と予後不良</a:t>
            </a:r>
            <a:endParaRPr kumimoji="1" lang="ja-JP" altLang="en-US"/>
          </a:p>
        </p:txBody>
      </p:sp>
      <p:sp>
        <p:nvSpPr>
          <p:cNvPr id="3" name="コンテンツ プレースホルダー 2">
            <a:extLst>
              <a:ext uri="{FF2B5EF4-FFF2-40B4-BE49-F238E27FC236}">
                <a16:creationId xmlns:a16="http://schemas.microsoft.com/office/drawing/2014/main" id="{CDAD6BFC-2856-6464-F6FE-997170505DBB}"/>
              </a:ext>
            </a:extLst>
          </p:cNvPr>
          <p:cNvSpPr>
            <a:spLocks noGrp="1"/>
          </p:cNvSpPr>
          <p:nvPr>
            <p:ph idx="1"/>
          </p:nvPr>
        </p:nvSpPr>
        <p:spPr>
          <a:xfrm>
            <a:off x="627852" y="1913467"/>
            <a:ext cx="11152668" cy="4731174"/>
          </a:xfrm>
        </p:spPr>
        <p:txBody>
          <a:bodyPr>
            <a:normAutofit/>
          </a:bodyPr>
          <a:lstStyle/>
          <a:p>
            <a:pPr>
              <a:lnSpc>
                <a:spcPct val="110000"/>
              </a:lnSpc>
            </a:pPr>
            <a:r>
              <a:rPr kumimoji="1" lang="ja-JP" altLang="en-US"/>
              <a:t>本研究では低体重群</a:t>
            </a:r>
            <a:r>
              <a:rPr lang="ja-JP" altLang="en-US"/>
              <a:t>で神経学的良好</a:t>
            </a:r>
            <a:r>
              <a:rPr lang="en" altLang="ja-JP" dirty="0"/>
              <a:t>OR 0.64</a:t>
            </a:r>
            <a:r>
              <a:rPr lang="en-US" altLang="ja-JP" dirty="0"/>
              <a:t>(</a:t>
            </a:r>
            <a:r>
              <a:rPr lang="en" altLang="ja-JP" dirty="0"/>
              <a:t>95%CI 0.49–0.8</a:t>
            </a:r>
            <a:r>
              <a:rPr lang="en-US" altLang="ja-JP" dirty="0"/>
              <a:t>)</a:t>
            </a:r>
            <a:br>
              <a:rPr lang="en-US" altLang="ja-JP" dirty="0"/>
            </a:br>
            <a:r>
              <a:rPr lang="ja-JP" altLang="en-US"/>
              <a:t>および生存退院</a:t>
            </a:r>
            <a:r>
              <a:rPr lang="en" altLang="ja-JP" dirty="0"/>
              <a:t>OR 0.63</a:t>
            </a:r>
            <a:r>
              <a:rPr lang="en-US" altLang="ja-JP" dirty="0"/>
              <a:t>(</a:t>
            </a:r>
            <a:r>
              <a:rPr lang="en" altLang="ja-JP" dirty="0"/>
              <a:t>95%CI 0.49–0.79</a:t>
            </a:r>
            <a:r>
              <a:rPr lang="en-US" altLang="ja-JP" dirty="0"/>
              <a:t>)</a:t>
            </a:r>
            <a:r>
              <a:rPr lang="ja-JP" altLang="en-US"/>
              <a:t>であった</a:t>
            </a:r>
            <a:endParaRPr lang="en-US" altLang="ja-JP" dirty="0"/>
          </a:p>
          <a:p>
            <a:pPr>
              <a:lnSpc>
                <a:spcPct val="110000"/>
              </a:lnSpc>
            </a:pPr>
            <a:endParaRPr kumimoji="1" lang="en-US" altLang="ja-JP" dirty="0"/>
          </a:p>
          <a:p>
            <a:pPr marL="0" indent="0">
              <a:lnSpc>
                <a:spcPct val="110000"/>
              </a:lnSpc>
              <a:buNone/>
            </a:pPr>
            <a:br>
              <a:rPr lang="en-US" altLang="ja-JP" dirty="0"/>
            </a:br>
            <a:r>
              <a:rPr lang="ja-JP" altLang="en-US"/>
              <a:t>→低体重群は調整後も予後不良であり、先行研究と一致</a:t>
            </a:r>
            <a:endParaRPr kumimoji="1" lang="en-US" altLang="ja-JP" dirty="0"/>
          </a:p>
          <a:p>
            <a:pPr>
              <a:lnSpc>
                <a:spcPct val="110000"/>
              </a:lnSpc>
            </a:pPr>
            <a:endParaRPr lang="en-US" altLang="ja-JP" dirty="0"/>
          </a:p>
          <a:p>
            <a:pPr>
              <a:lnSpc>
                <a:spcPct val="110000"/>
              </a:lnSpc>
            </a:pPr>
            <a:r>
              <a:rPr lang="ja-JP" altLang="en-US"/>
              <a:t>蘇生処置内容の違いだけでは、転帰の差を説明できなかった</a:t>
            </a:r>
            <a:endParaRPr kumimoji="1" lang="en-US" altLang="ja-JP" dirty="0"/>
          </a:p>
        </p:txBody>
      </p:sp>
      <p:sp>
        <p:nvSpPr>
          <p:cNvPr id="4" name="テキスト ボックス 3">
            <a:extLst>
              <a:ext uri="{FF2B5EF4-FFF2-40B4-BE49-F238E27FC236}">
                <a16:creationId xmlns:a16="http://schemas.microsoft.com/office/drawing/2014/main" id="{457EF886-D69C-9837-C5CF-35BFBB871E1A}"/>
              </a:ext>
            </a:extLst>
          </p:cNvPr>
          <p:cNvSpPr txBox="1"/>
          <p:nvPr/>
        </p:nvSpPr>
        <p:spPr>
          <a:xfrm>
            <a:off x="832085" y="2967335"/>
            <a:ext cx="10527829" cy="923330"/>
          </a:xfrm>
          <a:prstGeom prst="rect">
            <a:avLst/>
          </a:prstGeom>
          <a:solidFill>
            <a:schemeClr val="accent6">
              <a:lumMod val="20000"/>
              <a:lumOff val="80000"/>
            </a:schemeClr>
          </a:solidFill>
        </p:spPr>
        <p:txBody>
          <a:bodyPr wrap="square" rtlCol="0">
            <a:spAutoFit/>
          </a:bodyPr>
          <a:lstStyle/>
          <a:p>
            <a:r>
              <a:rPr lang="ja-JP" altLang="en-US" sz="2000"/>
              <a:t>低体重群では悪性腫瘍・敗血症・低栄養など重篤な基礎疾患が多い可能性があり</a:t>
            </a:r>
            <a:r>
              <a:rPr lang="en-US" altLang="ja-JP" sz="2000" dirty="0"/>
              <a:t>IHCA</a:t>
            </a:r>
            <a:r>
              <a:rPr lang="ja-JP" altLang="en-US" sz="2000"/>
              <a:t>に</a:t>
            </a:r>
            <a:br>
              <a:rPr lang="en-US" altLang="ja-JP" sz="2000" dirty="0"/>
            </a:br>
            <a:r>
              <a:rPr lang="ja-JP" altLang="en-US" sz="2000"/>
              <a:t>おいて低体重群は生存率低下と関連</a:t>
            </a:r>
            <a:r>
              <a:rPr lang="en-US" altLang="ja-JP" sz="2000" dirty="0"/>
              <a:t> OR 0.72(</a:t>
            </a:r>
            <a:r>
              <a:rPr lang="en" altLang="ja-JP" sz="2000" dirty="0"/>
              <a:t>95%CI 0.58–0.89</a:t>
            </a:r>
            <a:r>
              <a:rPr lang="en-US" altLang="ja-JP" sz="2000" dirty="0"/>
              <a:t>)</a:t>
            </a:r>
          </a:p>
          <a:p>
            <a:pPr algn="r"/>
            <a:r>
              <a:rPr lang="en" altLang="ja-JP" sz="1400" dirty="0"/>
              <a:t>Body Mass Index and Survival After In-Hospital Cardiac Arrest. Circ Cardiovasc Qual Outcomes. 2010;3:490-497.</a:t>
            </a:r>
          </a:p>
        </p:txBody>
      </p:sp>
    </p:spTree>
    <p:extLst>
      <p:ext uri="{BB962C8B-B14F-4D97-AF65-F5344CB8AC3E}">
        <p14:creationId xmlns:p14="http://schemas.microsoft.com/office/powerpoint/2010/main" val="428954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1A525260-AD90-4522-BE8C-1167261D7522}"/>
              </a:ext>
            </a:extLst>
          </p:cNvPr>
          <p:cNvSpPr>
            <a:spLocks noGrp="1"/>
          </p:cNvSpPr>
          <p:nvPr>
            <p:ph type="subTitle" idx="1"/>
          </p:nvPr>
        </p:nvSpPr>
        <p:spPr>
          <a:xfrm>
            <a:off x="1611682" y="5774300"/>
            <a:ext cx="9144000" cy="961571"/>
          </a:xfrm>
        </p:spPr>
        <p:txBody>
          <a:bodyPr/>
          <a:lstStyle/>
          <a:p>
            <a:r>
              <a:rPr kumimoji="1" lang="ja-JP" altLang="en-US"/>
              <a:t>日本医科大学武蔵小杉病院</a:t>
            </a:r>
            <a:br>
              <a:rPr kumimoji="1" lang="en-US" altLang="ja-JP"/>
            </a:br>
            <a:r>
              <a:rPr kumimoji="1" lang="ja-JP" altLang="en-US"/>
              <a:t>救急救命士　馬渕寿美</a:t>
            </a:r>
          </a:p>
        </p:txBody>
      </p:sp>
      <p:pic>
        <p:nvPicPr>
          <p:cNvPr id="5" name="図 4"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4D2B4928-11EE-F5A8-6AE3-4BE45CD44647}"/>
              </a:ext>
            </a:extLst>
          </p:cNvPr>
          <p:cNvPicPr>
            <a:picLocks noChangeAspect="1"/>
          </p:cNvPicPr>
          <p:nvPr/>
        </p:nvPicPr>
        <p:blipFill>
          <a:blip r:embed="rId4"/>
          <a:stretch>
            <a:fillRect/>
          </a:stretch>
        </p:blipFill>
        <p:spPr>
          <a:xfrm>
            <a:off x="1829163" y="1273638"/>
            <a:ext cx="8533674" cy="4089052"/>
          </a:xfrm>
          <a:prstGeom prst="rect">
            <a:avLst/>
          </a:prstGeom>
        </p:spPr>
      </p:pic>
      <p:sp>
        <p:nvSpPr>
          <p:cNvPr id="7" name="テキスト ボックス 6">
            <a:extLst>
              <a:ext uri="{FF2B5EF4-FFF2-40B4-BE49-F238E27FC236}">
                <a16:creationId xmlns:a16="http://schemas.microsoft.com/office/drawing/2014/main" id="{04DCB428-2022-E636-D514-6604563FE327}"/>
              </a:ext>
            </a:extLst>
          </p:cNvPr>
          <p:cNvSpPr txBox="1"/>
          <p:nvPr/>
        </p:nvSpPr>
        <p:spPr>
          <a:xfrm>
            <a:off x="1884267" y="565752"/>
            <a:ext cx="8598829" cy="707886"/>
          </a:xfrm>
          <a:prstGeom prst="rect">
            <a:avLst/>
          </a:prstGeom>
          <a:noFill/>
        </p:spPr>
        <p:txBody>
          <a:bodyPr wrap="none" rtlCol="0">
            <a:spAutoFit/>
          </a:bodyPr>
          <a:lstStyle/>
          <a:p>
            <a:r>
              <a:rPr lang="ja-JP" altLang="en-US" sz="4000" b="1"/>
              <a:t>体格指数と院内心停止患者の生存率</a:t>
            </a:r>
            <a:endParaRPr kumimoji="1" lang="ja-JP" altLang="en-US" sz="4000" b="1"/>
          </a:p>
        </p:txBody>
      </p:sp>
    </p:spTree>
    <p:extLst>
      <p:ext uri="{BB962C8B-B14F-4D97-AF65-F5344CB8AC3E}">
        <p14:creationId xmlns:p14="http://schemas.microsoft.com/office/powerpoint/2010/main" val="3688398641"/>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3D043-C3E9-4D82-813B-F1AED0DCDAB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3B41EE0-8A32-AF54-9400-CD596004E38E}"/>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lang="ja-JP" altLang="en-US"/>
              <a:t>考察：肥満群の予後</a:t>
            </a:r>
            <a:endParaRPr kumimoji="1" lang="ja-JP" altLang="en-US"/>
          </a:p>
        </p:txBody>
      </p:sp>
      <p:sp>
        <p:nvSpPr>
          <p:cNvPr id="3" name="コンテンツ プレースホルダー 2">
            <a:extLst>
              <a:ext uri="{FF2B5EF4-FFF2-40B4-BE49-F238E27FC236}">
                <a16:creationId xmlns:a16="http://schemas.microsoft.com/office/drawing/2014/main" id="{6E2A57C5-4BC3-7BCF-4CDF-DC6E97B24400}"/>
              </a:ext>
            </a:extLst>
          </p:cNvPr>
          <p:cNvSpPr>
            <a:spLocks noGrp="1"/>
          </p:cNvSpPr>
          <p:nvPr>
            <p:ph idx="1"/>
          </p:nvPr>
        </p:nvSpPr>
        <p:spPr>
          <a:xfrm>
            <a:off x="388620" y="2226527"/>
            <a:ext cx="11414760" cy="4221480"/>
          </a:xfrm>
        </p:spPr>
        <p:txBody>
          <a:bodyPr>
            <a:noAutofit/>
          </a:bodyPr>
          <a:lstStyle/>
          <a:p>
            <a:pPr>
              <a:lnSpc>
                <a:spcPct val="120000"/>
              </a:lnSpc>
            </a:pPr>
            <a:r>
              <a:rPr lang="ja-JP" altLang="en-US"/>
              <a:t>過体重群</a:t>
            </a:r>
            <a:r>
              <a:rPr lang="en-US" altLang="ja-JP" dirty="0"/>
              <a:t>OR 1.17(95%CI 1.01–1.35)</a:t>
            </a:r>
            <a:r>
              <a:rPr lang="ja-JP" altLang="en-US"/>
              <a:t>および肥満群</a:t>
            </a:r>
            <a:r>
              <a:rPr lang="en-US" altLang="ja-JP" dirty="0"/>
              <a:t>OR 1.16</a:t>
            </a:r>
            <a:br>
              <a:rPr lang="en-US" altLang="ja-JP" dirty="0"/>
            </a:br>
            <a:r>
              <a:rPr lang="en-US" altLang="ja-JP" dirty="0"/>
              <a:t>(</a:t>
            </a:r>
            <a:r>
              <a:rPr lang="en" altLang="ja-JP" dirty="0"/>
              <a:t>95%CI 0.99–1.36</a:t>
            </a:r>
            <a:r>
              <a:rPr lang="en-US" altLang="ja-JP" dirty="0"/>
              <a:t>)</a:t>
            </a:r>
            <a:r>
              <a:rPr lang="ja-JP" altLang="en-US"/>
              <a:t>群では神経学的良好転帰が高い傾向を認めた</a:t>
            </a:r>
            <a:endParaRPr lang="en-US" altLang="ja-JP" dirty="0"/>
          </a:p>
          <a:p>
            <a:pPr>
              <a:lnSpc>
                <a:spcPct val="120000"/>
              </a:lnSpc>
            </a:pPr>
            <a:endParaRPr lang="en-US" altLang="ja-JP" sz="100" dirty="0"/>
          </a:p>
          <a:p>
            <a:pPr>
              <a:lnSpc>
                <a:spcPct val="120000"/>
              </a:lnSpc>
            </a:pPr>
            <a:r>
              <a:rPr lang="ja-JP" altLang="en-US"/>
              <a:t>生存退院でも同様の傾向を認めた</a:t>
            </a:r>
            <a:endParaRPr lang="en-US" altLang="ja-JP" dirty="0"/>
          </a:p>
          <a:p>
            <a:pPr marL="0" indent="0">
              <a:lnSpc>
                <a:spcPct val="120000"/>
              </a:lnSpc>
              <a:buNone/>
            </a:pPr>
            <a:endParaRPr lang="en-US" altLang="ja-JP" dirty="0"/>
          </a:p>
          <a:p>
            <a:pPr marL="0" indent="0">
              <a:lnSpc>
                <a:spcPct val="120000"/>
              </a:lnSpc>
              <a:buNone/>
            </a:pPr>
            <a:endParaRPr lang="ja-JP" altLang="en-US" sz="800"/>
          </a:p>
          <a:p>
            <a:pPr>
              <a:lnSpc>
                <a:spcPct val="120000"/>
              </a:lnSpc>
            </a:pPr>
            <a:r>
              <a:rPr lang="ja-JP" altLang="en-US"/>
              <a:t>本研究で、この傾向はショック可能リズムでのみ認められた</a:t>
            </a:r>
            <a:endParaRPr lang="en-US" altLang="ja-JP" sz="500" dirty="0"/>
          </a:p>
          <a:p>
            <a:pPr>
              <a:lnSpc>
                <a:spcPct val="120000"/>
              </a:lnSpc>
            </a:pPr>
            <a:endParaRPr kumimoji="1" lang="ja-JP" altLang="en-US"/>
          </a:p>
        </p:txBody>
      </p:sp>
      <p:sp>
        <p:nvSpPr>
          <p:cNvPr id="4" name="テキスト ボックス 3">
            <a:extLst>
              <a:ext uri="{FF2B5EF4-FFF2-40B4-BE49-F238E27FC236}">
                <a16:creationId xmlns:a16="http://schemas.microsoft.com/office/drawing/2014/main" id="{999C05AD-7ECA-80FA-5814-4393F7E9C856}"/>
              </a:ext>
            </a:extLst>
          </p:cNvPr>
          <p:cNvSpPr txBox="1"/>
          <p:nvPr/>
        </p:nvSpPr>
        <p:spPr>
          <a:xfrm>
            <a:off x="686940" y="4029491"/>
            <a:ext cx="10818120" cy="615553"/>
          </a:xfrm>
          <a:prstGeom prst="rect">
            <a:avLst/>
          </a:prstGeom>
          <a:solidFill>
            <a:schemeClr val="accent6">
              <a:lumMod val="20000"/>
              <a:lumOff val="80000"/>
            </a:schemeClr>
          </a:solidFill>
        </p:spPr>
        <p:txBody>
          <a:bodyPr wrap="square" rtlCol="0">
            <a:spAutoFit/>
          </a:bodyPr>
          <a:lstStyle/>
          <a:p>
            <a:r>
              <a:rPr lang="ja-JP" altLang="en-US" sz="2000"/>
              <a:t>過体重</a:t>
            </a:r>
            <a:r>
              <a:rPr lang="en-US" altLang="ja-JP" sz="2000" dirty="0"/>
              <a:t>OR 1.15(</a:t>
            </a:r>
            <a:r>
              <a:rPr lang="en" altLang="ja-JP" sz="2000" dirty="0"/>
              <a:t>95%CI 1.01–1.31</a:t>
            </a:r>
            <a:r>
              <a:rPr lang="en-US" altLang="ja-JP" sz="2000" dirty="0"/>
              <a:t>) </a:t>
            </a:r>
            <a:r>
              <a:rPr lang="ja-JP" altLang="en-US" sz="2000"/>
              <a:t>・肥満</a:t>
            </a:r>
            <a:r>
              <a:rPr lang="en-US" altLang="ja-JP" sz="2000" dirty="0"/>
              <a:t>OR 1.18(</a:t>
            </a:r>
            <a:r>
              <a:rPr lang="en" altLang="ja-JP" sz="2000" dirty="0"/>
              <a:t>95%CI 1.02–1.37</a:t>
            </a:r>
            <a:r>
              <a:rPr lang="en-US" altLang="ja-JP" sz="2000" dirty="0"/>
              <a:t>)</a:t>
            </a:r>
            <a:r>
              <a:rPr lang="ja-JP" altLang="en-US" sz="2000"/>
              <a:t>群で生存率が高かった　　　　　　　　　　　　　　　　　　　</a:t>
            </a:r>
            <a:endParaRPr lang="en-US" altLang="ja-JP" sz="2000" dirty="0"/>
          </a:p>
          <a:p>
            <a:pPr algn="r"/>
            <a:r>
              <a:rPr lang="en" altLang="ja-JP" sz="1400" dirty="0"/>
              <a:t>Jain et al. Circ Cardiovasc Qual Outcomes 2010</a:t>
            </a:r>
          </a:p>
        </p:txBody>
      </p:sp>
    </p:spTree>
    <p:extLst>
      <p:ext uri="{BB962C8B-B14F-4D97-AF65-F5344CB8AC3E}">
        <p14:creationId xmlns:p14="http://schemas.microsoft.com/office/powerpoint/2010/main" val="360243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D3883-3464-F74D-C7E8-ADEC0FB0FB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11F96E2-08A8-EAB7-67A6-F0EF9AC95461}"/>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lang="ja-JP" altLang="en-US"/>
              <a:t>考察：肥満群の予後</a:t>
            </a:r>
            <a:endParaRPr kumimoji="1" lang="ja-JP" altLang="en-US"/>
          </a:p>
        </p:txBody>
      </p:sp>
      <p:sp>
        <p:nvSpPr>
          <p:cNvPr id="3" name="コンテンツ プレースホルダー 2">
            <a:extLst>
              <a:ext uri="{FF2B5EF4-FFF2-40B4-BE49-F238E27FC236}">
                <a16:creationId xmlns:a16="http://schemas.microsoft.com/office/drawing/2014/main" id="{B871BCF7-468D-BB8F-251C-B811F883067C}"/>
              </a:ext>
            </a:extLst>
          </p:cNvPr>
          <p:cNvSpPr>
            <a:spLocks noGrp="1"/>
          </p:cNvSpPr>
          <p:nvPr>
            <p:ph idx="1"/>
          </p:nvPr>
        </p:nvSpPr>
        <p:spPr>
          <a:xfrm>
            <a:off x="335280" y="1935480"/>
            <a:ext cx="11734800" cy="4556760"/>
          </a:xfrm>
        </p:spPr>
        <p:txBody>
          <a:bodyPr>
            <a:noAutofit/>
          </a:bodyPr>
          <a:lstStyle/>
          <a:p>
            <a:pPr>
              <a:lnSpc>
                <a:spcPct val="100000"/>
              </a:lnSpc>
            </a:pPr>
            <a:r>
              <a:rPr lang="ja-JP" altLang="en-US"/>
              <a:t>肥満群でも蘇生処置内容の違いだけでは、</a:t>
            </a:r>
            <a:br>
              <a:rPr lang="en-US" altLang="ja-JP" dirty="0"/>
            </a:br>
            <a:r>
              <a:rPr lang="ja-JP" altLang="en-US"/>
              <a:t>転帰の差を説明できなかった</a:t>
            </a:r>
            <a:endParaRPr lang="en-US" altLang="ja-JP" dirty="0"/>
          </a:p>
          <a:p>
            <a:pPr>
              <a:lnSpc>
                <a:spcPct val="100000"/>
              </a:lnSpc>
            </a:pPr>
            <a:endParaRPr lang="en-US" altLang="ja-JP" sz="800" dirty="0"/>
          </a:p>
          <a:p>
            <a:pPr>
              <a:lnSpc>
                <a:spcPct val="100000"/>
              </a:lnSpc>
            </a:pPr>
            <a:r>
              <a:rPr lang="en-US" altLang="ja-JP" dirty="0"/>
              <a:t>IHCA</a:t>
            </a:r>
            <a:r>
              <a:rPr lang="ja-JP" altLang="en-US"/>
              <a:t>において肥満群は必ずしも予後不良因子ではない可能性がある</a:t>
            </a:r>
            <a:endParaRPr lang="en-US" altLang="ja-JP" dirty="0"/>
          </a:p>
          <a:p>
            <a:pPr>
              <a:lnSpc>
                <a:spcPct val="100000"/>
              </a:lnSpc>
            </a:pPr>
            <a:endParaRPr lang="en-US" altLang="ja-JP" dirty="0"/>
          </a:p>
          <a:p>
            <a:pPr>
              <a:lnSpc>
                <a:spcPct val="100000"/>
              </a:lnSpc>
            </a:pPr>
            <a:endParaRPr lang="en-US" altLang="ja-JP" dirty="0"/>
          </a:p>
          <a:p>
            <a:pPr>
              <a:lnSpc>
                <a:spcPct val="100000"/>
              </a:lnSpc>
            </a:pPr>
            <a:r>
              <a:rPr lang="en" altLang="ja-JP" dirty="0"/>
              <a:t>BMI</a:t>
            </a:r>
            <a:r>
              <a:rPr lang="ja-JP" altLang="en-US"/>
              <a:t>による転帰差は明確ではなく、蘇生ガイドラインを変更する</a:t>
            </a:r>
            <a:br>
              <a:rPr lang="en-US" altLang="ja-JP" dirty="0"/>
            </a:br>
            <a:r>
              <a:rPr lang="ja-JP" altLang="en-US"/>
              <a:t>必要性は示されなかった</a:t>
            </a:r>
          </a:p>
          <a:p>
            <a:pPr>
              <a:lnSpc>
                <a:spcPct val="100000"/>
              </a:lnSpc>
            </a:pPr>
            <a:endParaRPr lang="en-US" altLang="ja-JP" dirty="0"/>
          </a:p>
          <a:p>
            <a:pPr>
              <a:lnSpc>
                <a:spcPct val="100000"/>
              </a:lnSpc>
            </a:pPr>
            <a:endParaRPr lang="en-US" altLang="ja-JP" dirty="0"/>
          </a:p>
          <a:p>
            <a:pPr>
              <a:lnSpc>
                <a:spcPct val="100000"/>
              </a:lnSpc>
            </a:pPr>
            <a:endParaRPr lang="en-US" altLang="ja-JP" dirty="0"/>
          </a:p>
          <a:p>
            <a:pPr>
              <a:lnSpc>
                <a:spcPct val="100000"/>
              </a:lnSpc>
            </a:pPr>
            <a:endParaRPr kumimoji="1" lang="ja-JP" altLang="en-US"/>
          </a:p>
        </p:txBody>
      </p:sp>
      <p:sp>
        <p:nvSpPr>
          <p:cNvPr id="5" name="テキスト ボックス 4">
            <a:extLst>
              <a:ext uri="{FF2B5EF4-FFF2-40B4-BE49-F238E27FC236}">
                <a16:creationId xmlns:a16="http://schemas.microsoft.com/office/drawing/2014/main" id="{AC18E50D-EC0B-84AB-FB63-17F0D816C77C}"/>
              </a:ext>
            </a:extLst>
          </p:cNvPr>
          <p:cNvSpPr txBox="1"/>
          <p:nvPr/>
        </p:nvSpPr>
        <p:spPr>
          <a:xfrm>
            <a:off x="749040" y="3693765"/>
            <a:ext cx="10693919" cy="400110"/>
          </a:xfrm>
          <a:prstGeom prst="rect">
            <a:avLst/>
          </a:prstGeom>
          <a:solidFill>
            <a:schemeClr val="accent6">
              <a:lumMod val="20000"/>
              <a:lumOff val="80000"/>
            </a:schemeClr>
          </a:solidFill>
        </p:spPr>
        <p:txBody>
          <a:bodyPr wrap="square" rtlCol="0">
            <a:spAutoFit/>
          </a:bodyPr>
          <a:lstStyle/>
          <a:p>
            <a:r>
              <a:rPr lang="ja-JP" altLang="en-US" sz="2000"/>
              <a:t>心血管疾患では肥満パラドックス</a:t>
            </a:r>
            <a:r>
              <a:rPr lang="en-US" altLang="ja-JP" sz="2000" dirty="0"/>
              <a:t>(</a:t>
            </a:r>
            <a:r>
              <a:rPr lang="en" altLang="ja-JP" sz="2000" dirty="0"/>
              <a:t>HR 0.87–0.88</a:t>
            </a:r>
            <a:r>
              <a:rPr lang="en-US" altLang="ja-JP" sz="2000" dirty="0"/>
              <a:t>)</a:t>
            </a:r>
            <a:r>
              <a:rPr lang="ja-JP" altLang="en-US" sz="2000"/>
              <a:t>が報告されている</a:t>
            </a:r>
            <a:r>
              <a:rPr lang="en-US" altLang="ja-JP" sz="2000" dirty="0"/>
              <a:t> </a:t>
            </a:r>
            <a:r>
              <a:rPr lang="en" altLang="ja-JP" sz="1400" dirty="0"/>
              <a:t>Lavie et al. J Am Coll </a:t>
            </a:r>
            <a:r>
              <a:rPr lang="en" altLang="ja-JP" sz="1400" dirty="0" err="1"/>
              <a:t>Cardiol</a:t>
            </a:r>
            <a:r>
              <a:rPr lang="en" altLang="ja-JP" sz="1400" dirty="0"/>
              <a:t> 2009</a:t>
            </a:r>
          </a:p>
        </p:txBody>
      </p:sp>
    </p:spTree>
    <p:extLst>
      <p:ext uri="{BB962C8B-B14F-4D97-AF65-F5344CB8AC3E}">
        <p14:creationId xmlns:p14="http://schemas.microsoft.com/office/powerpoint/2010/main" val="38331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477D7-4627-9198-91D1-889BCE6B386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6196A60-E1E5-AC53-6170-39F307089F73}"/>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kumimoji="1" lang="ja-JP" altLang="en-US"/>
              <a:t>研究限界</a:t>
            </a:r>
          </a:p>
        </p:txBody>
      </p:sp>
      <p:sp>
        <p:nvSpPr>
          <p:cNvPr id="3" name="コンテンツ プレースホルダー 2">
            <a:extLst>
              <a:ext uri="{FF2B5EF4-FFF2-40B4-BE49-F238E27FC236}">
                <a16:creationId xmlns:a16="http://schemas.microsoft.com/office/drawing/2014/main" id="{38ED07D5-FFC0-7C47-9A09-2D8C485FC334}"/>
              </a:ext>
            </a:extLst>
          </p:cNvPr>
          <p:cNvSpPr>
            <a:spLocks noGrp="1"/>
          </p:cNvSpPr>
          <p:nvPr>
            <p:ph idx="1"/>
          </p:nvPr>
        </p:nvSpPr>
        <p:spPr>
          <a:xfrm>
            <a:off x="838200" y="2054297"/>
            <a:ext cx="10515600" cy="4163623"/>
          </a:xfrm>
        </p:spPr>
        <p:txBody>
          <a:bodyPr>
            <a:normAutofit/>
          </a:bodyPr>
          <a:lstStyle/>
          <a:p>
            <a:r>
              <a:rPr lang="ja-JP" altLang="en-US"/>
              <a:t>観察研究であり、因果関係は断定できない</a:t>
            </a:r>
            <a:endParaRPr lang="en-US" altLang="ja-JP" dirty="0"/>
          </a:p>
          <a:p>
            <a:endParaRPr lang="en-US" altLang="ja-JP" dirty="0"/>
          </a:p>
          <a:p>
            <a:r>
              <a:rPr lang="ja-JP" altLang="en-US"/>
              <a:t>栄養状態や重症疾患が含まれている</a:t>
            </a:r>
          </a:p>
          <a:p>
            <a:pPr marL="0" indent="0">
              <a:buNone/>
            </a:pPr>
            <a:endParaRPr lang="en-US" altLang="ja-JP" dirty="0"/>
          </a:p>
          <a:p>
            <a:r>
              <a:rPr lang="en-US" altLang="ja-JP" dirty="0"/>
              <a:t>IHCA</a:t>
            </a:r>
            <a:r>
              <a:rPr lang="ja-JP" altLang="en-US"/>
              <a:t>に限定された解析である</a:t>
            </a:r>
            <a:endParaRPr lang="en-US" altLang="ja-JP" dirty="0"/>
          </a:p>
          <a:p>
            <a:endParaRPr lang="en-US" altLang="ja-JP" dirty="0"/>
          </a:p>
          <a:p>
            <a:r>
              <a:rPr lang="en-US" altLang="ja-JP" dirty="0"/>
              <a:t>CPR</a:t>
            </a:r>
            <a:r>
              <a:rPr lang="ja-JP" altLang="en-US"/>
              <a:t>の質に関するデータがない</a:t>
            </a:r>
            <a:endParaRPr lang="en-US" altLang="ja-JP" dirty="0"/>
          </a:p>
        </p:txBody>
      </p:sp>
    </p:spTree>
    <p:extLst>
      <p:ext uri="{BB962C8B-B14F-4D97-AF65-F5344CB8AC3E}">
        <p14:creationId xmlns:p14="http://schemas.microsoft.com/office/powerpoint/2010/main" val="677900852"/>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45C51-3BD1-D090-EB8D-77527807FDE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2A2F725-D321-A777-56ED-ADB577A5246E}"/>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lang="ja-JP" altLang="en-US"/>
              <a:t>臨床的意義</a:t>
            </a:r>
            <a:endParaRPr kumimoji="1" lang="ja-JP" altLang="en-US"/>
          </a:p>
        </p:txBody>
      </p:sp>
      <p:sp>
        <p:nvSpPr>
          <p:cNvPr id="3" name="コンテンツ プレースホルダー 2">
            <a:extLst>
              <a:ext uri="{FF2B5EF4-FFF2-40B4-BE49-F238E27FC236}">
                <a16:creationId xmlns:a16="http://schemas.microsoft.com/office/drawing/2014/main" id="{CE1B10EE-D665-EC1C-FBA5-4AB91D2960F0}"/>
              </a:ext>
            </a:extLst>
          </p:cNvPr>
          <p:cNvSpPr>
            <a:spLocks noGrp="1"/>
          </p:cNvSpPr>
          <p:nvPr>
            <p:ph idx="1"/>
          </p:nvPr>
        </p:nvSpPr>
        <p:spPr>
          <a:xfrm>
            <a:off x="838200" y="2455022"/>
            <a:ext cx="10515600" cy="3345277"/>
          </a:xfrm>
        </p:spPr>
        <p:txBody>
          <a:bodyPr>
            <a:normAutofit/>
          </a:bodyPr>
          <a:lstStyle/>
          <a:p>
            <a:r>
              <a:rPr lang="ja-JP" altLang="en-US" sz="3200"/>
              <a:t>低体重は</a:t>
            </a:r>
            <a:r>
              <a:rPr lang="en-US" altLang="ja-JP" sz="3200" dirty="0"/>
              <a:t>IHCA</a:t>
            </a:r>
            <a:r>
              <a:rPr lang="ja-JP" altLang="en-US" sz="3200"/>
              <a:t>における重要なリスクサイン</a:t>
            </a:r>
            <a:endParaRPr lang="en-US" altLang="ja-JP" sz="3200" dirty="0"/>
          </a:p>
          <a:p>
            <a:endParaRPr lang="ja-JP" altLang="en-US" sz="3200"/>
          </a:p>
          <a:p>
            <a:r>
              <a:rPr lang="en-US" altLang="ja-JP" sz="3200" dirty="0"/>
              <a:t>BMI</a:t>
            </a:r>
            <a:r>
              <a:rPr lang="ja-JP" altLang="en-US" sz="3200"/>
              <a:t>のみで予後判断はできない</a:t>
            </a:r>
            <a:endParaRPr lang="en-US" altLang="ja-JP" sz="3200" dirty="0"/>
          </a:p>
          <a:p>
            <a:endParaRPr lang="ja-JP" altLang="en-US" sz="3200"/>
          </a:p>
          <a:p>
            <a:r>
              <a:rPr lang="ja-JP" altLang="en-US" sz="3200"/>
              <a:t>全身状態を含めた包括的評価が重要である</a:t>
            </a:r>
            <a:endParaRPr lang="en-US" altLang="ja-JP" sz="3200" dirty="0"/>
          </a:p>
          <a:p>
            <a:pPr marL="0" indent="0">
              <a:buNone/>
            </a:pPr>
            <a:endParaRPr kumimoji="1" lang="en-US" altLang="ja-JP" sz="3200" dirty="0"/>
          </a:p>
        </p:txBody>
      </p:sp>
    </p:spTree>
    <p:extLst>
      <p:ext uri="{BB962C8B-B14F-4D97-AF65-F5344CB8AC3E}">
        <p14:creationId xmlns:p14="http://schemas.microsoft.com/office/powerpoint/2010/main" val="2500201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A6087-08FC-D964-8480-04156BFED50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9793B91-C519-94E8-7E9B-B70F3D3F6AD4}"/>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lang="ja-JP" altLang="en-US"/>
              <a:t>結語</a:t>
            </a:r>
            <a:endParaRPr kumimoji="1" lang="ja-JP" altLang="en-US"/>
          </a:p>
        </p:txBody>
      </p:sp>
      <p:sp>
        <p:nvSpPr>
          <p:cNvPr id="5" name="コンテンツ プレースホルダー 2">
            <a:extLst>
              <a:ext uri="{FF2B5EF4-FFF2-40B4-BE49-F238E27FC236}">
                <a16:creationId xmlns:a16="http://schemas.microsoft.com/office/drawing/2014/main" id="{A8EB937F-539B-27C5-70A1-454AA27E9FA3}"/>
              </a:ext>
            </a:extLst>
          </p:cNvPr>
          <p:cNvSpPr>
            <a:spLocks noGrp="1"/>
          </p:cNvSpPr>
          <p:nvPr>
            <p:ph idx="1"/>
          </p:nvPr>
        </p:nvSpPr>
        <p:spPr>
          <a:xfrm>
            <a:off x="628357" y="2403231"/>
            <a:ext cx="11148646" cy="3403209"/>
          </a:xfrm>
        </p:spPr>
        <p:txBody>
          <a:bodyPr anchor="t">
            <a:normAutofit/>
          </a:bodyPr>
          <a:lstStyle/>
          <a:p>
            <a:pPr>
              <a:lnSpc>
                <a:spcPct val="100000"/>
              </a:lnSpc>
            </a:pPr>
            <a:r>
              <a:rPr lang="en-US" altLang="ja-JP" sz="3200" dirty="0"/>
              <a:t>IHCA</a:t>
            </a:r>
            <a:r>
              <a:rPr lang="ja-JP" altLang="en-US" sz="3200"/>
              <a:t>において、</a:t>
            </a:r>
            <a:br>
              <a:rPr lang="en-US" altLang="ja-JP" sz="3200" dirty="0"/>
            </a:br>
            <a:r>
              <a:rPr lang="ja-JP" altLang="en-US" sz="3200"/>
              <a:t>低体重は初期リズムにかかわらず予後不良と関連した</a:t>
            </a:r>
            <a:endParaRPr lang="en-US" altLang="ja-JP" sz="3200" dirty="0"/>
          </a:p>
          <a:p>
            <a:pPr>
              <a:lnSpc>
                <a:spcPct val="100000"/>
              </a:lnSpc>
            </a:pPr>
            <a:endParaRPr lang="ja-JP" altLang="en-US" sz="3200"/>
          </a:p>
          <a:p>
            <a:pPr>
              <a:lnSpc>
                <a:spcPct val="100000"/>
              </a:lnSpc>
            </a:pPr>
            <a:r>
              <a:rPr lang="ja-JP" altLang="en-US" sz="3200"/>
              <a:t>一方、過体重・肥満群の予後良好因子は主に</a:t>
            </a:r>
            <a:br>
              <a:rPr lang="en-US" altLang="ja-JP" sz="3200" dirty="0"/>
            </a:br>
            <a:r>
              <a:rPr lang="ja-JP" altLang="en-US" sz="3200"/>
              <a:t>ショック可能リズムに限定されていた</a:t>
            </a:r>
            <a:endParaRPr lang="en-US" altLang="ja-JP" sz="3200" dirty="0"/>
          </a:p>
          <a:p>
            <a:pPr marL="0" indent="0">
              <a:lnSpc>
                <a:spcPct val="100000"/>
              </a:lnSpc>
              <a:buNone/>
            </a:pPr>
            <a:endParaRPr lang="ja-JP" altLang="en-US" sz="3200"/>
          </a:p>
        </p:txBody>
      </p:sp>
    </p:spTree>
    <p:extLst>
      <p:ext uri="{BB962C8B-B14F-4D97-AF65-F5344CB8AC3E}">
        <p14:creationId xmlns:p14="http://schemas.microsoft.com/office/powerpoint/2010/main" val="643313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D67B4-A579-B4BD-F7EE-FED4CCE8B13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617B0F5-DC14-0686-00CA-42EAB224FCC5}"/>
              </a:ext>
            </a:extLst>
          </p:cNvPr>
          <p:cNvSpPr>
            <a:spLocks noGrp="1"/>
          </p:cNvSpPr>
          <p:nvPr>
            <p:ph type="title"/>
          </p:nvPr>
        </p:nvSpPr>
        <p:spPr>
          <a:xfrm>
            <a:off x="0" y="0"/>
            <a:ext cx="12192000" cy="1027134"/>
          </a:xfrm>
          <a:solidFill>
            <a:schemeClr val="tx2">
              <a:lumMod val="10000"/>
              <a:lumOff val="90000"/>
            </a:schemeClr>
          </a:solidFill>
        </p:spPr>
        <p:txBody>
          <a:bodyPr anchor="ctr">
            <a:normAutofit/>
          </a:bodyPr>
          <a:lstStyle/>
          <a:p>
            <a:pPr algn="ctr"/>
            <a:r>
              <a:rPr kumimoji="1" lang="ja-JP" altLang="en-US"/>
              <a:t>私見</a:t>
            </a:r>
          </a:p>
        </p:txBody>
      </p:sp>
      <p:sp>
        <p:nvSpPr>
          <p:cNvPr id="3" name="コンテンツ プレースホルダー 2">
            <a:extLst>
              <a:ext uri="{FF2B5EF4-FFF2-40B4-BE49-F238E27FC236}">
                <a16:creationId xmlns:a16="http://schemas.microsoft.com/office/drawing/2014/main" id="{B3C24170-7B1E-E65A-9C23-95A5F6D2897C}"/>
              </a:ext>
            </a:extLst>
          </p:cNvPr>
          <p:cNvSpPr>
            <a:spLocks noGrp="1"/>
          </p:cNvSpPr>
          <p:nvPr>
            <p:ph idx="1"/>
          </p:nvPr>
        </p:nvSpPr>
        <p:spPr>
          <a:xfrm>
            <a:off x="601980" y="1846504"/>
            <a:ext cx="10988040" cy="4587240"/>
          </a:xfrm>
        </p:spPr>
        <p:txBody>
          <a:bodyPr>
            <a:normAutofit/>
          </a:bodyPr>
          <a:lstStyle/>
          <a:p>
            <a:pPr>
              <a:lnSpc>
                <a:spcPct val="100000"/>
              </a:lnSpc>
            </a:pPr>
            <a:r>
              <a:rPr lang="en" altLang="ja-JP" dirty="0"/>
              <a:t>IHCA</a:t>
            </a:r>
            <a:r>
              <a:rPr lang="ja-JP" altLang="en-US"/>
              <a:t>に限定された解析であり、結果に影響している可能性がある</a:t>
            </a:r>
            <a:br>
              <a:rPr lang="ja-JP" altLang="en-US"/>
            </a:br>
            <a:endParaRPr lang="ja-JP" altLang="en-US"/>
          </a:p>
          <a:p>
            <a:pPr>
              <a:lnSpc>
                <a:spcPct val="100000"/>
              </a:lnSpc>
            </a:pPr>
            <a:r>
              <a:rPr lang="en" altLang="ja-JP" dirty="0"/>
              <a:t>IHCA</a:t>
            </a:r>
            <a:r>
              <a:rPr lang="ja-JP" altLang="en-US"/>
              <a:t>では搬送が不要であり、医療スタッフが常駐する</a:t>
            </a:r>
            <a:br>
              <a:rPr lang="en-US" altLang="ja-JP" dirty="0"/>
            </a:br>
            <a:r>
              <a:rPr lang="ja-JP" altLang="en-US"/>
              <a:t>管理された院内環境で蘇生が行われる</a:t>
            </a:r>
            <a:endParaRPr lang="en-US" altLang="ja-JP" dirty="0"/>
          </a:p>
          <a:p>
            <a:pPr>
              <a:lnSpc>
                <a:spcPct val="100000"/>
              </a:lnSpc>
            </a:pPr>
            <a:endParaRPr lang="ja-JP" altLang="en-US" sz="700"/>
          </a:p>
          <a:p>
            <a:pPr>
              <a:lnSpc>
                <a:spcPct val="100000"/>
              </a:lnSpc>
            </a:pPr>
            <a:endParaRPr lang="en-US" altLang="ja-JP" dirty="0"/>
          </a:p>
          <a:p>
            <a:pPr>
              <a:lnSpc>
                <a:spcPct val="100000"/>
              </a:lnSpc>
            </a:pPr>
            <a:endParaRPr lang="ja-JP" altLang="en-US"/>
          </a:p>
          <a:p>
            <a:pPr>
              <a:lnSpc>
                <a:spcPct val="100000"/>
              </a:lnSpc>
            </a:pPr>
            <a:r>
              <a:rPr lang="ja-JP" altLang="en-US"/>
              <a:t>このような発生環境の違いが</a:t>
            </a:r>
            <a:r>
              <a:rPr lang="en" altLang="ja-JP" dirty="0"/>
              <a:t>BMI</a:t>
            </a:r>
            <a:r>
              <a:rPr lang="ja-JP" altLang="en-US"/>
              <a:t>と転帰の関連に影響している</a:t>
            </a:r>
            <a:br>
              <a:rPr lang="en-US" altLang="ja-JP" dirty="0"/>
            </a:br>
            <a:r>
              <a:rPr lang="ja-JP" altLang="en-US"/>
              <a:t>可能性があり、今後は</a:t>
            </a:r>
            <a:r>
              <a:rPr lang="en" altLang="ja-JP" dirty="0"/>
              <a:t>OHCA</a:t>
            </a:r>
            <a:r>
              <a:rPr lang="ja-JP" altLang="en-US"/>
              <a:t>を含めた検討が必要と考えられる</a:t>
            </a:r>
          </a:p>
          <a:p>
            <a:pPr>
              <a:lnSpc>
                <a:spcPct val="100000"/>
              </a:lnSpc>
            </a:pPr>
            <a:endParaRPr kumimoji="1" lang="ja-JP" altLang="en-US"/>
          </a:p>
        </p:txBody>
      </p:sp>
      <p:sp>
        <p:nvSpPr>
          <p:cNvPr id="4" name="テキスト ボックス 3">
            <a:extLst>
              <a:ext uri="{FF2B5EF4-FFF2-40B4-BE49-F238E27FC236}">
                <a16:creationId xmlns:a16="http://schemas.microsoft.com/office/drawing/2014/main" id="{95A4035A-6DD7-5063-23A3-865ED3A7BDD7}"/>
              </a:ext>
            </a:extLst>
          </p:cNvPr>
          <p:cNvSpPr txBox="1"/>
          <p:nvPr/>
        </p:nvSpPr>
        <p:spPr>
          <a:xfrm>
            <a:off x="916680" y="3769751"/>
            <a:ext cx="8610600" cy="954107"/>
          </a:xfrm>
          <a:prstGeom prst="rect">
            <a:avLst/>
          </a:prstGeom>
          <a:solidFill>
            <a:schemeClr val="accent6">
              <a:lumMod val="20000"/>
              <a:lumOff val="80000"/>
            </a:schemeClr>
          </a:solidFill>
        </p:spPr>
        <p:txBody>
          <a:bodyPr wrap="square" rtlCol="0">
            <a:spAutoFit/>
          </a:bodyPr>
          <a:lstStyle/>
          <a:p>
            <a:r>
              <a:rPr lang="ja-JP" altLang="en-US" sz="2800"/>
              <a:t>→肥満による搬送困難や処置遅延といった影響を</a:t>
            </a:r>
            <a:br>
              <a:rPr lang="en-US" altLang="ja-JP" sz="2800" dirty="0"/>
            </a:br>
            <a:r>
              <a:rPr lang="ja-JP" altLang="en-US" sz="2800"/>
              <a:t>　受けにくい可能性がある</a:t>
            </a:r>
          </a:p>
        </p:txBody>
      </p:sp>
    </p:spTree>
    <p:extLst>
      <p:ext uri="{BB962C8B-B14F-4D97-AF65-F5344CB8AC3E}">
        <p14:creationId xmlns:p14="http://schemas.microsoft.com/office/powerpoint/2010/main" val="177197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extLst>
    <p:ext uri="{6950BFC3-D8DA-4A85-94F7-54DA5524770B}">
      <p188:commentRel xmlns:p188="http://schemas.microsoft.com/office/powerpoint/2018/8/main" r:id="rId3"/>
    </p:ext>
  </p:extLs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31D7E8F-99D2-351C-3198-F707A24FE28B}"/>
              </a:ext>
            </a:extLst>
          </p:cNvPr>
          <p:cNvSpPr txBox="1"/>
          <p:nvPr/>
        </p:nvSpPr>
        <p:spPr>
          <a:xfrm>
            <a:off x="1023730" y="623432"/>
            <a:ext cx="6102626" cy="5909310"/>
          </a:xfrm>
          <a:prstGeom prst="rect">
            <a:avLst/>
          </a:prstGeom>
          <a:noFill/>
        </p:spPr>
        <p:txBody>
          <a:bodyPr wrap="square">
            <a:spAutoFit/>
          </a:bodyPr>
          <a:lstStyle/>
          <a:p>
            <a:r>
              <a:rPr lang="ja-JP" altLang="en-US"/>
              <a:t>■ 目的</a:t>
            </a:r>
          </a:p>
          <a:p>
            <a:r>
              <a:rPr lang="ja-JP" altLang="en-US"/>
              <a:t>BMI欠測によるバイアスがないか確認</a:t>
            </a:r>
          </a:p>
          <a:p>
            <a:endParaRPr lang="ja-JP" altLang="en-US"/>
          </a:p>
          <a:p>
            <a:r>
              <a:rPr lang="ja-JP" altLang="en-US"/>
              <a:t>■ 対象</a:t>
            </a:r>
          </a:p>
          <a:p>
            <a:r>
              <a:rPr lang="ja-JP" altLang="en-US"/>
              <a:t>Overall：78,876例</a:t>
            </a:r>
          </a:p>
          <a:p>
            <a:r>
              <a:rPr lang="ja-JP" altLang="en-US"/>
              <a:t>Available BMI：56,411例（約72％）</a:t>
            </a:r>
          </a:p>
          <a:p>
            <a:r>
              <a:rPr lang="ja-JP" altLang="en-US"/>
              <a:t>Missing BMI：22,465例（約28％）</a:t>
            </a:r>
          </a:p>
          <a:p>
            <a:endParaRPr lang="ja-JP" altLang="en-US"/>
          </a:p>
          <a:p>
            <a:r>
              <a:rPr lang="ja-JP" altLang="en-US"/>
              <a:t>■ SMD（Standardized Mean Difference）</a:t>
            </a:r>
          </a:p>
          <a:p>
            <a:r>
              <a:rPr lang="ja-JP" altLang="en-US"/>
              <a:t>（群間の差の大きさを示す指標）</a:t>
            </a:r>
          </a:p>
          <a:p>
            <a:r>
              <a:rPr lang="ja-JP" altLang="en-US"/>
              <a:t>（平均差を標準偏差で割ったもの）</a:t>
            </a:r>
          </a:p>
          <a:p>
            <a:r>
              <a:rPr lang="ja-JP" altLang="en-US"/>
              <a:t>（サンプルサイズの影響を受けにくい）</a:t>
            </a:r>
          </a:p>
          <a:p>
            <a:endParaRPr lang="ja-JP" altLang="en-US"/>
          </a:p>
          <a:p>
            <a:r>
              <a:rPr lang="ja-JP" altLang="en-US"/>
              <a:t>■ 解釈</a:t>
            </a:r>
          </a:p>
          <a:p>
            <a:r>
              <a:rPr lang="ja-JP" altLang="en-US"/>
              <a:t>SMD &lt; 0.1 → 実質的な差は小さい</a:t>
            </a:r>
          </a:p>
          <a:p>
            <a:r>
              <a:rPr lang="ja-JP" altLang="en-US"/>
              <a:t>本研究では多くが0.1未満</a:t>
            </a:r>
          </a:p>
          <a:p>
            <a:r>
              <a:rPr lang="ja-JP" altLang="en-US"/>
              <a:t>→ 大きな背景偏りは限定的</a:t>
            </a:r>
          </a:p>
          <a:p>
            <a:endParaRPr lang="ja-JP" altLang="en-US"/>
          </a:p>
          <a:p>
            <a:r>
              <a:rPr lang="ja-JP" altLang="en-US"/>
              <a:t>■ 一言まとめ</a:t>
            </a:r>
          </a:p>
          <a:p>
            <a:r>
              <a:rPr lang="ja-JP" altLang="en-US"/>
              <a:t>BMI欠測は約3割存在するが、背景差は大きくなく、解析の妥当性は一定程度担保されている</a:t>
            </a:r>
          </a:p>
        </p:txBody>
      </p:sp>
      <p:sp>
        <p:nvSpPr>
          <p:cNvPr id="7" name="テキスト ボックス 6">
            <a:extLst>
              <a:ext uri="{FF2B5EF4-FFF2-40B4-BE49-F238E27FC236}">
                <a16:creationId xmlns:a16="http://schemas.microsoft.com/office/drawing/2014/main" id="{E6BF1744-B50C-4F48-CB86-2F2B469CE903}"/>
              </a:ext>
            </a:extLst>
          </p:cNvPr>
          <p:cNvSpPr txBox="1"/>
          <p:nvPr/>
        </p:nvSpPr>
        <p:spPr>
          <a:xfrm>
            <a:off x="6848060" y="1237927"/>
            <a:ext cx="4320210" cy="1200329"/>
          </a:xfrm>
          <a:prstGeom prst="rect">
            <a:avLst/>
          </a:prstGeom>
          <a:noFill/>
        </p:spPr>
        <p:txBody>
          <a:bodyPr wrap="square">
            <a:spAutoFit/>
          </a:bodyPr>
          <a:lstStyle/>
          <a:p>
            <a:r>
              <a:rPr lang="ja-JP" altLang="en-US"/>
              <a:t>BMI欠測は約28％ありますが、Supplementalで背景比較がされており、SMDは概ね0.1未満で大きな偏りは</a:t>
            </a:r>
            <a:br>
              <a:rPr lang="en-US" altLang="ja-JP" dirty="0"/>
            </a:br>
            <a:r>
              <a:rPr lang="ja-JP" altLang="en-US"/>
              <a:t>認められていません。</a:t>
            </a:r>
          </a:p>
        </p:txBody>
      </p:sp>
    </p:spTree>
    <p:extLst>
      <p:ext uri="{BB962C8B-B14F-4D97-AF65-F5344CB8AC3E}">
        <p14:creationId xmlns:p14="http://schemas.microsoft.com/office/powerpoint/2010/main" val="338697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03D32-31E2-81D6-4AB0-D4127CBAE03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7E499ABC-C363-6AA4-618D-104DDB665524}"/>
              </a:ext>
            </a:extLst>
          </p:cNvPr>
          <p:cNvSpPr>
            <a:spLocks noGrp="1"/>
          </p:cNvSpPr>
          <p:nvPr>
            <p:ph type="title"/>
          </p:nvPr>
        </p:nvSpPr>
        <p:spPr>
          <a:xfrm>
            <a:off x="0" y="1"/>
            <a:ext cx="12192000" cy="1027134"/>
          </a:xfrm>
          <a:solidFill>
            <a:schemeClr val="tx2">
              <a:lumMod val="10000"/>
              <a:lumOff val="90000"/>
            </a:schemeClr>
          </a:solidFill>
        </p:spPr>
        <p:txBody>
          <a:bodyPr anchor="ctr"/>
          <a:lstStyle/>
          <a:p>
            <a:pPr algn="ctr"/>
            <a:r>
              <a:rPr lang="ja-JP" altLang="en-US"/>
              <a:t>背景</a:t>
            </a:r>
            <a:r>
              <a:rPr lang="en-US" altLang="ja-JP" dirty="0"/>
              <a:t>①</a:t>
            </a:r>
            <a:endParaRPr kumimoji="1" lang="ja-JP" altLang="en-US"/>
          </a:p>
        </p:txBody>
      </p:sp>
      <p:sp>
        <p:nvSpPr>
          <p:cNvPr id="3" name="コンテンツ プレースホルダー 2">
            <a:extLst>
              <a:ext uri="{FF2B5EF4-FFF2-40B4-BE49-F238E27FC236}">
                <a16:creationId xmlns:a16="http://schemas.microsoft.com/office/drawing/2014/main" id="{A4593936-1004-66D9-E20F-841820BFDE40}"/>
              </a:ext>
            </a:extLst>
          </p:cNvPr>
          <p:cNvSpPr>
            <a:spLocks noGrp="1"/>
          </p:cNvSpPr>
          <p:nvPr>
            <p:ph idx="1"/>
          </p:nvPr>
        </p:nvSpPr>
        <p:spPr>
          <a:xfrm>
            <a:off x="257371" y="1543985"/>
            <a:ext cx="11677257" cy="4240629"/>
          </a:xfrm>
        </p:spPr>
        <p:txBody>
          <a:bodyPr>
            <a:normAutofit/>
          </a:bodyPr>
          <a:lstStyle/>
          <a:p>
            <a:pPr>
              <a:lnSpc>
                <a:spcPct val="100000"/>
              </a:lnSpc>
            </a:pPr>
            <a:r>
              <a:rPr lang="ja-JP" altLang="en-US"/>
              <a:t>院内心停止</a:t>
            </a:r>
            <a:r>
              <a:rPr lang="en-US" altLang="ja-JP" dirty="0"/>
              <a:t>(</a:t>
            </a:r>
            <a:r>
              <a:rPr lang="ja-JP" altLang="en-US"/>
              <a:t>以下</a:t>
            </a:r>
            <a:r>
              <a:rPr lang="en-US" altLang="ja-JP" dirty="0"/>
              <a:t>IHCA)</a:t>
            </a:r>
            <a:r>
              <a:rPr lang="ja-JP" altLang="en-US"/>
              <a:t>の予後評価では神経学的転帰が</a:t>
            </a:r>
            <a:br>
              <a:rPr lang="en-US" altLang="ja-JP" dirty="0"/>
            </a:br>
            <a:r>
              <a:rPr lang="ja-JP" altLang="en-US"/>
              <a:t>重要なアウトカムである</a:t>
            </a:r>
          </a:p>
          <a:p>
            <a:pPr marL="0" indent="0">
              <a:lnSpc>
                <a:spcPct val="100000"/>
              </a:lnSpc>
              <a:buNone/>
            </a:pPr>
            <a:endParaRPr lang="en-US" altLang="ja-JP" dirty="0"/>
          </a:p>
          <a:p>
            <a:pPr>
              <a:lnSpc>
                <a:spcPct val="100000"/>
              </a:lnSpc>
            </a:pPr>
            <a:r>
              <a:rPr kumimoji="1" lang="en-US" altLang="ja-JP" dirty="0"/>
              <a:t>IHCA</a:t>
            </a:r>
            <a:r>
              <a:rPr lang="ja-JP" altLang="en-US" dirty="0"/>
              <a:t>において</a:t>
            </a:r>
            <a:r>
              <a:rPr lang="en-US" altLang="ja-JP" dirty="0"/>
              <a:t>BMI</a:t>
            </a:r>
            <a:r>
              <a:rPr lang="ja-JP" altLang="en-US"/>
              <a:t>と生存退院の</a:t>
            </a:r>
            <a:r>
              <a:rPr lang="ja-JP" altLang="en-US" dirty="0"/>
              <a:t>関係</a:t>
            </a:r>
            <a:r>
              <a:rPr lang="ja-JP" altLang="en-US"/>
              <a:t>は、低体重および</a:t>
            </a:r>
            <a:r>
              <a:rPr lang="ja-JP" altLang="en-US" dirty="0"/>
              <a:t>高度</a:t>
            </a:r>
            <a:r>
              <a:rPr lang="ja-JP" altLang="en-US"/>
              <a:t>肥満で</a:t>
            </a:r>
            <a:br>
              <a:rPr lang="en-US" altLang="ja-JP" dirty="0"/>
            </a:br>
            <a:r>
              <a:rPr lang="ja-JP" altLang="en-US"/>
              <a:t>転帰</a:t>
            </a:r>
            <a:r>
              <a:rPr lang="ja-JP" altLang="en-US" dirty="0"/>
              <a:t>不良</a:t>
            </a:r>
            <a:r>
              <a:rPr lang="ja-JP" altLang="en-US"/>
              <a:t>となる報告がされて</a:t>
            </a:r>
            <a:r>
              <a:rPr lang="ja-JP" altLang="en-US" dirty="0"/>
              <a:t>いる</a:t>
            </a:r>
            <a:endParaRPr kumimoji="1" lang="en-US" altLang="ja-JP" dirty="0"/>
          </a:p>
          <a:p>
            <a:pPr>
              <a:lnSpc>
                <a:spcPct val="100000"/>
              </a:lnSpc>
            </a:pPr>
            <a:endParaRPr kumimoji="1" lang="en-US" altLang="ja-JP" dirty="0"/>
          </a:p>
          <a:p>
            <a:pPr>
              <a:lnSpc>
                <a:spcPct val="100000"/>
              </a:lnSpc>
            </a:pPr>
            <a:endParaRPr lang="en-US" altLang="ja-JP" dirty="0"/>
          </a:p>
          <a:p>
            <a:pPr>
              <a:lnSpc>
                <a:spcPct val="100000"/>
              </a:lnSpc>
            </a:pPr>
            <a:endParaRPr lang="en-US" altLang="ja-JP" dirty="0"/>
          </a:p>
        </p:txBody>
      </p:sp>
      <p:sp>
        <p:nvSpPr>
          <p:cNvPr id="6" name="テキスト ボックス 5">
            <a:extLst>
              <a:ext uri="{FF2B5EF4-FFF2-40B4-BE49-F238E27FC236}">
                <a16:creationId xmlns:a16="http://schemas.microsoft.com/office/drawing/2014/main" id="{5B0C8005-9B10-3277-500B-BAC1051EC898}"/>
              </a:ext>
            </a:extLst>
          </p:cNvPr>
          <p:cNvSpPr txBox="1"/>
          <p:nvPr/>
        </p:nvSpPr>
        <p:spPr>
          <a:xfrm>
            <a:off x="6904216" y="3664299"/>
            <a:ext cx="4719562" cy="261610"/>
          </a:xfrm>
          <a:prstGeom prst="rect">
            <a:avLst/>
          </a:prstGeom>
          <a:noFill/>
        </p:spPr>
        <p:txBody>
          <a:bodyPr wrap="none" rtlCol="0">
            <a:spAutoFit/>
          </a:bodyPr>
          <a:lstStyle/>
          <a:p>
            <a:r>
              <a:rPr lang="en" altLang="ja-JP" sz="1100" dirty="0"/>
              <a:t>Circulation: Cardiovascular Quality and Outcomes. 2010;3(5):490–497.</a:t>
            </a:r>
            <a:endParaRPr kumimoji="1" lang="ja-JP" altLang="en-US" sz="1100"/>
          </a:p>
        </p:txBody>
      </p:sp>
      <p:sp>
        <p:nvSpPr>
          <p:cNvPr id="7" name="テキスト ボックス 6">
            <a:extLst>
              <a:ext uri="{FF2B5EF4-FFF2-40B4-BE49-F238E27FC236}">
                <a16:creationId xmlns:a16="http://schemas.microsoft.com/office/drawing/2014/main" id="{35B3565D-FD8E-F33B-9879-3145E6681B5B}"/>
              </a:ext>
            </a:extLst>
          </p:cNvPr>
          <p:cNvSpPr txBox="1"/>
          <p:nvPr/>
        </p:nvSpPr>
        <p:spPr>
          <a:xfrm>
            <a:off x="8687338" y="3925909"/>
            <a:ext cx="2936440" cy="261610"/>
          </a:xfrm>
          <a:prstGeom prst="rect">
            <a:avLst/>
          </a:prstGeom>
          <a:noFill/>
        </p:spPr>
        <p:txBody>
          <a:bodyPr wrap="square" rtlCol="0">
            <a:spAutoFit/>
          </a:bodyPr>
          <a:lstStyle/>
          <a:p>
            <a:r>
              <a:rPr lang="en" altLang="ja-JP" sz="1100" dirty="0"/>
              <a:t>J Am Coll </a:t>
            </a:r>
            <a:r>
              <a:rPr lang="en" altLang="ja-JP" sz="1100" dirty="0" err="1"/>
              <a:t>Cardiol</a:t>
            </a:r>
            <a:r>
              <a:rPr lang="en" altLang="ja-JP" sz="1100" dirty="0"/>
              <a:t>. 2009;53(21):1925–1932.</a:t>
            </a:r>
            <a:endParaRPr kumimoji="1" lang="ja-JP" altLang="en-US" sz="1100"/>
          </a:p>
        </p:txBody>
      </p:sp>
      <p:pic>
        <p:nvPicPr>
          <p:cNvPr id="4" name="図 3" descr="グラフ, 棒グラフ&#10;&#10;AI 生成コンテンツは誤りを含む可能性があります。">
            <a:extLst>
              <a:ext uri="{FF2B5EF4-FFF2-40B4-BE49-F238E27FC236}">
                <a16:creationId xmlns:a16="http://schemas.microsoft.com/office/drawing/2014/main" id="{ADD6B03C-1766-4541-45EB-C2B6A2226C73}"/>
              </a:ext>
            </a:extLst>
          </p:cNvPr>
          <p:cNvPicPr>
            <a:picLocks noChangeAspect="1"/>
          </p:cNvPicPr>
          <p:nvPr/>
        </p:nvPicPr>
        <p:blipFill>
          <a:blip r:embed="rId4"/>
          <a:stretch>
            <a:fillRect/>
          </a:stretch>
        </p:blipFill>
        <p:spPr>
          <a:xfrm>
            <a:off x="7097237" y="4660526"/>
            <a:ext cx="4084137" cy="2197473"/>
          </a:xfrm>
          <a:prstGeom prst="rect">
            <a:avLst/>
          </a:prstGeom>
        </p:spPr>
      </p:pic>
      <p:sp>
        <p:nvSpPr>
          <p:cNvPr id="5" name="テキスト ボックス 4">
            <a:extLst>
              <a:ext uri="{FF2B5EF4-FFF2-40B4-BE49-F238E27FC236}">
                <a16:creationId xmlns:a16="http://schemas.microsoft.com/office/drawing/2014/main" id="{54491ABA-5157-54AD-4955-DC71FBEB1F47}"/>
              </a:ext>
            </a:extLst>
          </p:cNvPr>
          <p:cNvSpPr txBox="1"/>
          <p:nvPr/>
        </p:nvSpPr>
        <p:spPr>
          <a:xfrm>
            <a:off x="6593365" y="4921260"/>
            <a:ext cx="381001" cy="1477328"/>
          </a:xfrm>
          <a:prstGeom prst="rect">
            <a:avLst/>
          </a:prstGeom>
          <a:solidFill>
            <a:schemeClr val="accent6">
              <a:lumMod val="20000"/>
              <a:lumOff val="80000"/>
            </a:schemeClr>
          </a:solidFill>
        </p:spPr>
        <p:txBody>
          <a:bodyPr wrap="square" rtlCol="0">
            <a:spAutoFit/>
          </a:bodyPr>
          <a:lstStyle/>
          <a:p>
            <a:pPr algn="ctr"/>
            <a:r>
              <a:rPr kumimoji="1" lang="ja-JP" altLang="en-US"/>
              <a:t>非ショック</a:t>
            </a:r>
          </a:p>
        </p:txBody>
      </p:sp>
      <p:pic>
        <p:nvPicPr>
          <p:cNvPr id="8" name="図 7" descr="グラフ, 棒グラフ&#10;&#10;AI 生成コンテンツは誤りを含む可能性があります。">
            <a:extLst>
              <a:ext uri="{FF2B5EF4-FFF2-40B4-BE49-F238E27FC236}">
                <a16:creationId xmlns:a16="http://schemas.microsoft.com/office/drawing/2014/main" id="{3B6ADA64-7BA0-E396-C605-9CAE6D2E4F01}"/>
              </a:ext>
            </a:extLst>
          </p:cNvPr>
          <p:cNvPicPr>
            <a:picLocks noChangeAspect="1"/>
          </p:cNvPicPr>
          <p:nvPr/>
        </p:nvPicPr>
        <p:blipFill>
          <a:blip r:embed="rId5"/>
          <a:stretch>
            <a:fillRect/>
          </a:stretch>
        </p:blipFill>
        <p:spPr>
          <a:xfrm>
            <a:off x="1384705" y="4657999"/>
            <a:ext cx="4099005" cy="2200000"/>
          </a:xfrm>
          <a:prstGeom prst="rect">
            <a:avLst/>
          </a:prstGeom>
        </p:spPr>
      </p:pic>
      <p:sp>
        <p:nvSpPr>
          <p:cNvPr id="9" name="テキスト ボックス 8">
            <a:extLst>
              <a:ext uri="{FF2B5EF4-FFF2-40B4-BE49-F238E27FC236}">
                <a16:creationId xmlns:a16="http://schemas.microsoft.com/office/drawing/2014/main" id="{FD754F36-1C48-11CD-2697-43D35FC4627B}"/>
              </a:ext>
            </a:extLst>
          </p:cNvPr>
          <p:cNvSpPr txBox="1"/>
          <p:nvPr/>
        </p:nvSpPr>
        <p:spPr>
          <a:xfrm>
            <a:off x="895606" y="4782761"/>
            <a:ext cx="407732" cy="1754326"/>
          </a:xfrm>
          <a:prstGeom prst="rect">
            <a:avLst/>
          </a:prstGeom>
          <a:solidFill>
            <a:schemeClr val="accent6">
              <a:lumMod val="20000"/>
              <a:lumOff val="80000"/>
            </a:schemeClr>
          </a:solidFill>
        </p:spPr>
        <p:txBody>
          <a:bodyPr wrap="square" rtlCol="0">
            <a:spAutoFit/>
          </a:bodyPr>
          <a:lstStyle/>
          <a:p>
            <a:r>
              <a:rPr kumimoji="1" lang="ja-JP" altLang="en-US"/>
              <a:t>ショック可能</a:t>
            </a:r>
          </a:p>
        </p:txBody>
      </p:sp>
    </p:spTree>
    <p:extLst>
      <p:ext uri="{BB962C8B-B14F-4D97-AF65-F5344CB8AC3E}">
        <p14:creationId xmlns:p14="http://schemas.microsoft.com/office/powerpoint/2010/main" val="426732865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90698-A5B8-5109-5F18-BC2E319700B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CA028CC-237C-B8E5-BFEF-EC526EE10EEE}"/>
              </a:ext>
            </a:extLst>
          </p:cNvPr>
          <p:cNvSpPr>
            <a:spLocks noGrp="1"/>
          </p:cNvSpPr>
          <p:nvPr>
            <p:ph type="title"/>
          </p:nvPr>
        </p:nvSpPr>
        <p:spPr>
          <a:xfrm>
            <a:off x="0" y="1"/>
            <a:ext cx="12192000" cy="1027134"/>
          </a:xfrm>
          <a:solidFill>
            <a:schemeClr val="tx2">
              <a:lumMod val="10000"/>
              <a:lumOff val="90000"/>
            </a:schemeClr>
          </a:solidFill>
        </p:spPr>
        <p:txBody>
          <a:bodyPr anchor="ctr"/>
          <a:lstStyle/>
          <a:p>
            <a:pPr algn="ctr"/>
            <a:r>
              <a:rPr lang="ja-JP" altLang="en-US"/>
              <a:t>背景</a:t>
            </a:r>
            <a:r>
              <a:rPr lang="en-US" altLang="ja-JP" dirty="0"/>
              <a:t>②</a:t>
            </a:r>
            <a:endParaRPr kumimoji="1" lang="ja-JP" altLang="en-US"/>
          </a:p>
        </p:txBody>
      </p:sp>
      <p:sp>
        <p:nvSpPr>
          <p:cNvPr id="8" name="コンテンツ プレースホルダー 2">
            <a:extLst>
              <a:ext uri="{FF2B5EF4-FFF2-40B4-BE49-F238E27FC236}">
                <a16:creationId xmlns:a16="http://schemas.microsoft.com/office/drawing/2014/main" id="{8B428F55-0915-BDBA-503C-F0C32EF6F079}"/>
              </a:ext>
            </a:extLst>
          </p:cNvPr>
          <p:cNvSpPr txBox="1">
            <a:spLocks/>
          </p:cNvSpPr>
          <p:nvPr/>
        </p:nvSpPr>
        <p:spPr>
          <a:xfrm>
            <a:off x="615341" y="1240077"/>
            <a:ext cx="10961318" cy="45287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dirty="0"/>
              <a:t>AHA(</a:t>
            </a:r>
            <a:r>
              <a:rPr lang="ja-JP" altLang="en-US"/>
              <a:t>米国心臓協会</a:t>
            </a:r>
            <a:r>
              <a:rPr lang="en-US" altLang="ja-JP" dirty="0"/>
              <a:t>)</a:t>
            </a:r>
            <a:r>
              <a:rPr lang="ja-JP" altLang="en-US"/>
              <a:t>は</a:t>
            </a:r>
            <a:r>
              <a:rPr lang="en-US" altLang="ja-JP" dirty="0"/>
              <a:t>IHCA</a:t>
            </a:r>
            <a:r>
              <a:rPr lang="ja-JP" altLang="en-US" dirty="0"/>
              <a:t>に対する蘇生対応の質を高めるため、</a:t>
            </a:r>
            <a:br>
              <a:rPr lang="en-US" altLang="ja-JP" dirty="0"/>
            </a:br>
            <a:r>
              <a:rPr lang="en-US" altLang="ja-JP" b="1" dirty="0"/>
              <a:t>2</a:t>
            </a:r>
            <a:r>
              <a:rPr lang="ja-JP" altLang="en-US" b="1" dirty="0"/>
              <a:t>分以内の除細動</a:t>
            </a:r>
            <a:r>
              <a:rPr lang="ja-JP" altLang="en-US" dirty="0"/>
              <a:t>・</a:t>
            </a:r>
            <a:r>
              <a:rPr lang="en-US" altLang="ja-JP" b="1" dirty="0"/>
              <a:t>5</a:t>
            </a:r>
            <a:r>
              <a:rPr lang="ja-JP" altLang="en-US" b="1" dirty="0"/>
              <a:t>分以内のエピネフリン投与</a:t>
            </a:r>
            <a:r>
              <a:rPr lang="ja-JP" altLang="en-US" dirty="0"/>
              <a:t>を目安にした</a:t>
            </a:r>
            <a:br>
              <a:rPr lang="en-US" altLang="ja-JP" dirty="0"/>
            </a:br>
            <a:endParaRPr lang="en-US" altLang="ja-JP" dirty="0"/>
          </a:p>
          <a:p>
            <a:pPr>
              <a:lnSpc>
                <a:spcPct val="100000"/>
              </a:lnSpc>
            </a:pPr>
            <a:r>
              <a:rPr lang="ja-JP" altLang="en-US" dirty="0"/>
              <a:t>これらの</a:t>
            </a:r>
            <a:r>
              <a:rPr lang="ja-JP" altLang="en-US" b="1" dirty="0"/>
              <a:t>除細動・エピネフリン投与</a:t>
            </a:r>
            <a:r>
              <a:rPr lang="ja-JP" altLang="en-US" dirty="0"/>
              <a:t>までの時間は施設の体制や</a:t>
            </a:r>
            <a:br>
              <a:rPr lang="en-US" altLang="ja-JP" dirty="0"/>
            </a:br>
            <a:r>
              <a:rPr lang="ja-JP" altLang="en-US" dirty="0"/>
              <a:t>患者背景によるばらつきがある</a:t>
            </a:r>
            <a:br>
              <a:rPr lang="en-US" altLang="ja-JP" dirty="0"/>
            </a:br>
            <a:endParaRPr lang="en-US" altLang="ja-JP" dirty="0"/>
          </a:p>
          <a:p>
            <a:pPr>
              <a:lnSpc>
                <a:spcPct val="100000"/>
              </a:lnSpc>
            </a:pPr>
            <a:r>
              <a:rPr lang="ja-JP" altLang="en-US" dirty="0"/>
              <a:t>しかし、</a:t>
            </a:r>
            <a:r>
              <a:rPr lang="en-US" altLang="ja-JP" dirty="0"/>
              <a:t>IHCA</a:t>
            </a:r>
            <a:r>
              <a:rPr lang="ja-JP" altLang="en-US" dirty="0"/>
              <a:t>患者において</a:t>
            </a:r>
            <a:r>
              <a:rPr lang="en-US" altLang="ja-JP" dirty="0"/>
              <a:t>BMI</a:t>
            </a:r>
            <a:r>
              <a:rPr lang="ja-JP" altLang="en-US" dirty="0"/>
              <a:t>の違いが</a:t>
            </a:r>
            <a:br>
              <a:rPr lang="en-US" altLang="ja-JP" dirty="0"/>
            </a:br>
            <a:r>
              <a:rPr lang="ja-JP" altLang="en-US" b="1" dirty="0"/>
              <a:t>除細動・エピネフリン投与</a:t>
            </a:r>
            <a:r>
              <a:rPr lang="ja-JP" altLang="en-US" dirty="0"/>
              <a:t>までの時間や神経学的転帰に</a:t>
            </a:r>
            <a:br>
              <a:rPr lang="en-US" altLang="ja-JP" dirty="0"/>
            </a:br>
            <a:r>
              <a:rPr lang="ja-JP" altLang="en-US" dirty="0"/>
              <a:t>どの程度影響するかについては、十分に検討されていない</a:t>
            </a:r>
            <a:endParaRPr lang="en-US" altLang="ja-JP" dirty="0"/>
          </a:p>
          <a:p>
            <a:pPr>
              <a:lnSpc>
                <a:spcPct val="100000"/>
              </a:lnSpc>
            </a:pPr>
            <a:endParaRPr lang="en-US" altLang="ja-JP" dirty="0"/>
          </a:p>
        </p:txBody>
      </p:sp>
      <p:sp>
        <p:nvSpPr>
          <p:cNvPr id="9" name="角丸四角形 8">
            <a:extLst>
              <a:ext uri="{FF2B5EF4-FFF2-40B4-BE49-F238E27FC236}">
                <a16:creationId xmlns:a16="http://schemas.microsoft.com/office/drawing/2014/main" id="{05E12532-D444-C637-BBBA-B3ACC73AE461}"/>
              </a:ext>
            </a:extLst>
          </p:cNvPr>
          <p:cNvSpPr/>
          <p:nvPr/>
        </p:nvSpPr>
        <p:spPr>
          <a:xfrm>
            <a:off x="615341" y="5617923"/>
            <a:ext cx="10961318" cy="1052277"/>
          </a:xfrm>
          <a:prstGeom prst="roundRect">
            <a:avLst/>
          </a:prstGeom>
          <a:solidFill>
            <a:schemeClr val="accent6">
              <a:lumMod val="20000"/>
              <a:lumOff val="8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ja-JP" altLang="en-US" sz="3200">
                <a:solidFill>
                  <a:schemeClr val="tx1"/>
                </a:solidFill>
              </a:rPr>
              <a:t>→</a:t>
            </a:r>
            <a:r>
              <a:rPr lang="en-US" altLang="ja-JP" sz="3200" dirty="0">
                <a:solidFill>
                  <a:schemeClr val="tx1"/>
                </a:solidFill>
              </a:rPr>
              <a:t>IHCA</a:t>
            </a:r>
            <a:r>
              <a:rPr lang="ja-JP" altLang="en-US" sz="3200">
                <a:solidFill>
                  <a:schemeClr val="tx1"/>
                </a:solidFill>
              </a:rPr>
              <a:t>における</a:t>
            </a:r>
            <a:r>
              <a:rPr lang="en-US" altLang="ja-JP" sz="3200" dirty="0">
                <a:solidFill>
                  <a:schemeClr val="tx1"/>
                </a:solidFill>
              </a:rPr>
              <a:t>BMI</a:t>
            </a:r>
            <a:r>
              <a:rPr lang="ja-JP" altLang="en-US" sz="3200">
                <a:solidFill>
                  <a:schemeClr val="tx1"/>
                </a:solidFill>
              </a:rPr>
              <a:t>と生存転帰との関連を検討し</a:t>
            </a:r>
            <a:br>
              <a:rPr lang="en-US" altLang="ja-JP" sz="3200" dirty="0">
                <a:solidFill>
                  <a:schemeClr val="tx1"/>
                </a:solidFill>
              </a:rPr>
            </a:br>
            <a:r>
              <a:rPr lang="ja-JP" altLang="en-US" sz="1600"/>
              <a:t>　</a:t>
            </a:r>
            <a:r>
              <a:rPr lang="ja-JP" altLang="en-US" sz="3200" b="1">
                <a:solidFill>
                  <a:srgbClr val="FF0000"/>
                </a:solidFill>
              </a:rPr>
              <a:t>特に神経学的に良好な生存転帰に着目した</a:t>
            </a:r>
            <a:endParaRPr lang="en-US" altLang="ja-JP" sz="1600" b="1" dirty="0">
              <a:solidFill>
                <a:srgbClr val="FF0000"/>
              </a:solidFill>
            </a:endParaRPr>
          </a:p>
        </p:txBody>
      </p:sp>
    </p:spTree>
    <p:extLst>
      <p:ext uri="{BB962C8B-B14F-4D97-AF65-F5344CB8AC3E}">
        <p14:creationId xmlns:p14="http://schemas.microsoft.com/office/powerpoint/2010/main" val="275744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B9021-D0D3-3840-5249-053E515093C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FC08813-0AEF-E889-E3B6-C12C7B9F8E88}"/>
              </a:ext>
            </a:extLst>
          </p:cNvPr>
          <p:cNvSpPr>
            <a:spLocks noGrp="1"/>
          </p:cNvSpPr>
          <p:nvPr>
            <p:ph type="title"/>
          </p:nvPr>
        </p:nvSpPr>
        <p:spPr>
          <a:xfrm>
            <a:off x="0" y="1"/>
            <a:ext cx="12192000" cy="1027134"/>
          </a:xfrm>
          <a:solidFill>
            <a:schemeClr val="tx2">
              <a:lumMod val="10000"/>
              <a:lumOff val="90000"/>
            </a:schemeClr>
          </a:solidFill>
        </p:spPr>
        <p:txBody>
          <a:bodyPr anchor="ctr"/>
          <a:lstStyle/>
          <a:p>
            <a:pPr algn="ctr"/>
            <a:r>
              <a:rPr kumimoji="1" lang="ja-JP" altLang="en-US"/>
              <a:t>研究デザイン</a:t>
            </a:r>
          </a:p>
        </p:txBody>
      </p:sp>
      <p:graphicFrame>
        <p:nvGraphicFramePr>
          <p:cNvPr id="9" name="コンテンツ プレースホルダー 6">
            <a:extLst>
              <a:ext uri="{FF2B5EF4-FFF2-40B4-BE49-F238E27FC236}">
                <a16:creationId xmlns:a16="http://schemas.microsoft.com/office/drawing/2014/main" id="{A6E98004-3E56-FB29-8B9A-14A65EB53DF6}"/>
              </a:ext>
            </a:extLst>
          </p:cNvPr>
          <p:cNvGraphicFramePr>
            <a:graphicFrameLocks noGrp="1"/>
          </p:cNvGraphicFramePr>
          <p:nvPr>
            <p:ph idx="1"/>
            <p:extLst>
              <p:ext uri="{D42A27DB-BD31-4B8C-83A1-F6EECF244321}">
                <p14:modId xmlns:p14="http://schemas.microsoft.com/office/powerpoint/2010/main" val="2208353874"/>
              </p:ext>
            </p:extLst>
          </p:nvPr>
        </p:nvGraphicFramePr>
        <p:xfrm>
          <a:off x="150312" y="1341120"/>
          <a:ext cx="11874674" cy="5297676"/>
        </p:xfrm>
        <a:graphic>
          <a:graphicData uri="http://schemas.openxmlformats.org/drawingml/2006/table">
            <a:tbl>
              <a:tblPr firstRow="1" bandRow="1">
                <a:tableStyleId>{16D9F66E-5EB9-4882-86FB-DCBF35E3C3E4}</a:tableStyleId>
              </a:tblPr>
              <a:tblGrid>
                <a:gridCol w="1886087">
                  <a:extLst>
                    <a:ext uri="{9D8B030D-6E8A-4147-A177-3AD203B41FA5}">
                      <a16:colId xmlns:a16="http://schemas.microsoft.com/office/drawing/2014/main" val="3066212426"/>
                    </a:ext>
                  </a:extLst>
                </a:gridCol>
                <a:gridCol w="9988587">
                  <a:extLst>
                    <a:ext uri="{9D8B030D-6E8A-4147-A177-3AD203B41FA5}">
                      <a16:colId xmlns:a16="http://schemas.microsoft.com/office/drawing/2014/main" val="2779385429"/>
                    </a:ext>
                  </a:extLst>
                </a:gridCol>
              </a:tblGrid>
              <a:tr h="1324419">
                <a:tc>
                  <a:txBody>
                    <a:bodyPr/>
                    <a:lstStyle/>
                    <a:p>
                      <a:pPr algn="dist"/>
                      <a:r>
                        <a:rPr kumimoji="1" lang="en-US" altLang="ja-JP" sz="4000" dirty="0"/>
                        <a:t>P</a:t>
                      </a:r>
                      <a:endParaRPr kumimoji="1" lang="ja-JP" altLang="en-US" sz="4000"/>
                    </a:p>
                  </a:txBody>
                  <a:tcPr anchor="ctr"/>
                </a:tc>
                <a:tc>
                  <a:txBody>
                    <a:bodyPr/>
                    <a:lstStyle/>
                    <a:p>
                      <a:pPr algn="l"/>
                      <a:r>
                        <a:rPr kumimoji="1" lang="ja-JP" altLang="en-US" sz="3200" b="1" dirty="0"/>
                        <a:t>院</a:t>
                      </a:r>
                      <a:r>
                        <a:rPr kumimoji="1" lang="ja-JP" altLang="en-US" sz="3200" b="1"/>
                        <a:t>内心停止患者</a:t>
                      </a:r>
                      <a:endParaRPr kumimoji="1" lang="ja-JP" altLang="en-US" sz="3200" b="1" dirty="0"/>
                    </a:p>
                  </a:txBody>
                  <a:tcPr anchor="ctr"/>
                </a:tc>
                <a:extLst>
                  <a:ext uri="{0D108BD9-81ED-4DB2-BD59-A6C34878D82A}">
                    <a16:rowId xmlns:a16="http://schemas.microsoft.com/office/drawing/2014/main" val="524802614"/>
                  </a:ext>
                </a:extLst>
              </a:tr>
              <a:tr h="1324419">
                <a:tc>
                  <a:txBody>
                    <a:bodyPr/>
                    <a:lstStyle/>
                    <a:p>
                      <a:pPr algn="dist"/>
                      <a:r>
                        <a:rPr kumimoji="1" lang="en-US" altLang="ja-JP" sz="4000" b="1" dirty="0"/>
                        <a:t>I</a:t>
                      </a:r>
                    </a:p>
                  </a:txBody>
                  <a:tcPr anchor="ctr"/>
                </a:tc>
                <a:tc>
                  <a:txBody>
                    <a:bodyPr/>
                    <a:lstStyle/>
                    <a:p>
                      <a:pPr algn="l"/>
                      <a:r>
                        <a:rPr kumimoji="1" lang="en-US" altLang="ja-JP" sz="3200" b="1" dirty="0"/>
                        <a:t>BMI</a:t>
                      </a:r>
                      <a:r>
                        <a:rPr kumimoji="1" lang="ja-JP" altLang="en-US" sz="3200" b="1"/>
                        <a:t>分類</a:t>
                      </a:r>
                      <a:r>
                        <a:rPr kumimoji="1" lang="en-US" altLang="ja-JP" sz="3200" b="1" dirty="0"/>
                        <a:t>(</a:t>
                      </a:r>
                      <a:r>
                        <a:rPr kumimoji="1" lang="ja-JP" altLang="en-US" sz="3200" b="1" dirty="0"/>
                        <a:t>低体重</a:t>
                      </a:r>
                      <a:r>
                        <a:rPr kumimoji="1" lang="en-US" altLang="ja-JP" sz="3200" b="1" dirty="0"/>
                        <a:t>/</a:t>
                      </a:r>
                      <a:r>
                        <a:rPr kumimoji="1" lang="ja-JP" altLang="en-US" sz="3200" b="1"/>
                        <a:t>標準体重</a:t>
                      </a:r>
                      <a:r>
                        <a:rPr kumimoji="1" lang="en-US" altLang="ja-JP" sz="3200" b="1" dirty="0"/>
                        <a:t>/</a:t>
                      </a:r>
                      <a:r>
                        <a:rPr kumimoji="1" lang="ja-JP" altLang="en-US" sz="3200" b="1"/>
                        <a:t>過体重</a:t>
                      </a:r>
                      <a:r>
                        <a:rPr kumimoji="1" lang="en-US" altLang="ja-JP" sz="3200" b="1" dirty="0"/>
                        <a:t>/</a:t>
                      </a:r>
                      <a:r>
                        <a:rPr kumimoji="1" lang="ja-JP" altLang="en-US" sz="3200" b="1"/>
                        <a:t>肥満</a:t>
                      </a:r>
                      <a:r>
                        <a:rPr kumimoji="1" lang="en-US" altLang="ja-JP" sz="3200" b="1" dirty="0"/>
                        <a:t>/</a:t>
                      </a:r>
                      <a:r>
                        <a:rPr kumimoji="1" lang="ja-JP" altLang="en-US" sz="3200" b="1"/>
                        <a:t>高度肥満</a:t>
                      </a:r>
                      <a:r>
                        <a:rPr kumimoji="1" lang="en-US" altLang="ja-JP" sz="3200" b="1" dirty="0"/>
                        <a:t>)</a:t>
                      </a:r>
                    </a:p>
                  </a:txBody>
                  <a:tcPr anchor="ctr"/>
                </a:tc>
                <a:extLst>
                  <a:ext uri="{0D108BD9-81ED-4DB2-BD59-A6C34878D82A}">
                    <a16:rowId xmlns:a16="http://schemas.microsoft.com/office/drawing/2014/main" val="582422714"/>
                  </a:ext>
                </a:extLst>
              </a:tr>
              <a:tr h="1324419">
                <a:tc>
                  <a:txBody>
                    <a:bodyPr/>
                    <a:lstStyle/>
                    <a:p>
                      <a:pPr algn="dist"/>
                      <a:r>
                        <a:rPr kumimoji="1" lang="en-US" altLang="ja-JP" sz="4000" b="1" dirty="0"/>
                        <a:t>C</a:t>
                      </a:r>
                      <a:endParaRPr kumimoji="1" lang="ja-JP" altLang="en-US" sz="4000" b="1"/>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a:t>標準体型</a:t>
                      </a:r>
                      <a:r>
                        <a:rPr kumimoji="1" lang="en-US" altLang="ja-JP" sz="3200" b="1" dirty="0"/>
                        <a:t>(BMI18.5〜24.9</a:t>
                      </a:r>
                      <a:r>
                        <a:rPr lang="en" altLang="ja-JP" sz="3200" b="1" dirty="0"/>
                        <a:t>kg/m²</a:t>
                      </a:r>
                      <a:r>
                        <a:rPr kumimoji="1" lang="en-US" altLang="ja-JP" sz="3200" b="1" dirty="0"/>
                        <a:t>)</a:t>
                      </a:r>
                      <a:r>
                        <a:rPr kumimoji="1" lang="ja-JP" altLang="en-US" sz="3200" b="1"/>
                        <a:t>群との比較</a:t>
                      </a:r>
                    </a:p>
                  </a:txBody>
                  <a:tcPr anchor="ctr"/>
                </a:tc>
                <a:extLst>
                  <a:ext uri="{0D108BD9-81ED-4DB2-BD59-A6C34878D82A}">
                    <a16:rowId xmlns:a16="http://schemas.microsoft.com/office/drawing/2014/main" val="647486899"/>
                  </a:ext>
                </a:extLst>
              </a:tr>
              <a:tr h="1324419">
                <a:tc>
                  <a:txBody>
                    <a:bodyPr/>
                    <a:lstStyle/>
                    <a:p>
                      <a:pPr algn="dist"/>
                      <a:r>
                        <a:rPr kumimoji="1" lang="en-US" altLang="ja-JP" sz="4000" b="1" dirty="0"/>
                        <a:t>O</a:t>
                      </a:r>
                      <a:endParaRPr kumimoji="1" lang="ja-JP" altLang="en-US" sz="4000" b="1"/>
                    </a:p>
                  </a:txBody>
                  <a:tcPr anchor="ctr"/>
                </a:tc>
                <a:tc>
                  <a:txBody>
                    <a:bodyPr/>
                    <a:lstStyle/>
                    <a:p>
                      <a:pPr algn="l"/>
                      <a:r>
                        <a:rPr kumimoji="1" lang="ja-JP" altLang="en-US" sz="3200" b="1" dirty="0"/>
                        <a:t>主要評価項目</a:t>
                      </a:r>
                      <a:r>
                        <a:rPr kumimoji="1" lang="en-US" altLang="ja-JP" sz="3200" b="1" dirty="0"/>
                        <a:t>:</a:t>
                      </a:r>
                      <a:r>
                        <a:rPr kumimoji="1" lang="ja-JP" altLang="en-US" sz="3200" b="1" dirty="0"/>
                        <a:t>神経学的に良好な生存</a:t>
                      </a:r>
                      <a:r>
                        <a:rPr kumimoji="1" lang="en-US" altLang="ja-JP" sz="3200" b="1" dirty="0"/>
                        <a:t>(CPC</a:t>
                      </a:r>
                      <a:r>
                        <a:rPr kumimoji="1" lang="ja-JP" altLang="en-US" sz="3200" b="1" dirty="0"/>
                        <a:t>＝</a:t>
                      </a:r>
                      <a:r>
                        <a:rPr kumimoji="1" lang="en-US" altLang="ja-JP" sz="3200" b="1" dirty="0"/>
                        <a:t>1</a:t>
                      </a:r>
                      <a:r>
                        <a:rPr kumimoji="1" lang="ja-JP" altLang="en-US" sz="3200" b="1" dirty="0"/>
                        <a:t>で退院</a:t>
                      </a:r>
                      <a:r>
                        <a:rPr kumimoji="1" lang="en-US" altLang="ja-JP" sz="3200" b="1" dirty="0"/>
                        <a:t>)</a:t>
                      </a:r>
                      <a:br>
                        <a:rPr kumimoji="1" lang="en-US" altLang="ja-JP" sz="3200" b="1" dirty="0"/>
                      </a:br>
                      <a:r>
                        <a:rPr kumimoji="1" lang="ja-JP" altLang="en-US" sz="3200" b="1" dirty="0"/>
                        <a:t>副次項目</a:t>
                      </a:r>
                      <a:r>
                        <a:rPr kumimoji="1" lang="en-US" altLang="ja-JP" sz="3200" b="1" dirty="0"/>
                        <a:t>:</a:t>
                      </a:r>
                      <a:r>
                        <a:rPr kumimoji="1" lang="ja-JP" altLang="en-US" sz="3200" b="1" dirty="0"/>
                        <a:t>生存退院、</a:t>
                      </a:r>
                      <a:r>
                        <a:rPr kumimoji="1" lang="en-US" altLang="ja-JP" sz="3200" b="1" dirty="0"/>
                        <a:t>ROSC≥20</a:t>
                      </a:r>
                      <a:r>
                        <a:rPr kumimoji="1" lang="ja-JP" altLang="en-US" sz="3200" b="1" dirty="0"/>
                        <a:t>分</a:t>
                      </a:r>
                      <a:endParaRPr kumimoji="1" lang="en-US" altLang="ja-JP" sz="3200" b="1" dirty="0"/>
                    </a:p>
                  </a:txBody>
                  <a:tcPr anchor="ctr"/>
                </a:tc>
                <a:extLst>
                  <a:ext uri="{0D108BD9-81ED-4DB2-BD59-A6C34878D82A}">
                    <a16:rowId xmlns:a16="http://schemas.microsoft.com/office/drawing/2014/main" val="3346850592"/>
                  </a:ext>
                </a:extLst>
              </a:tr>
            </a:tbl>
          </a:graphicData>
        </a:graphic>
      </p:graphicFrame>
    </p:spTree>
    <p:extLst>
      <p:ext uri="{BB962C8B-B14F-4D97-AF65-F5344CB8AC3E}">
        <p14:creationId xmlns:p14="http://schemas.microsoft.com/office/powerpoint/2010/main" val="942890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AECF6-4BBC-F28A-3EF1-E3A62A50AB9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ABD6A74-C89C-A67D-BA49-37913D53A61C}"/>
              </a:ext>
            </a:extLst>
          </p:cNvPr>
          <p:cNvSpPr>
            <a:spLocks noGrp="1"/>
          </p:cNvSpPr>
          <p:nvPr>
            <p:ph type="title"/>
          </p:nvPr>
        </p:nvSpPr>
        <p:spPr>
          <a:xfrm>
            <a:off x="0" y="1"/>
            <a:ext cx="12192000" cy="1027134"/>
          </a:xfrm>
          <a:solidFill>
            <a:schemeClr val="tx2">
              <a:lumMod val="10000"/>
              <a:lumOff val="90000"/>
            </a:schemeClr>
          </a:solidFill>
        </p:spPr>
        <p:txBody>
          <a:bodyPr anchor="ctr"/>
          <a:lstStyle/>
          <a:p>
            <a:pPr algn="ctr"/>
            <a:r>
              <a:rPr lang="ja-JP" altLang="en-US"/>
              <a:t>研究目的</a:t>
            </a:r>
            <a:endParaRPr kumimoji="1" lang="ja-JP" altLang="en-US"/>
          </a:p>
        </p:txBody>
      </p:sp>
      <p:sp>
        <p:nvSpPr>
          <p:cNvPr id="4" name="コンテンツ プレースホルダー 2">
            <a:extLst>
              <a:ext uri="{FF2B5EF4-FFF2-40B4-BE49-F238E27FC236}">
                <a16:creationId xmlns:a16="http://schemas.microsoft.com/office/drawing/2014/main" id="{0C6A708F-16D8-6724-8BFF-37439D59D4C7}"/>
              </a:ext>
            </a:extLst>
          </p:cNvPr>
          <p:cNvSpPr>
            <a:spLocks noGrp="1"/>
          </p:cNvSpPr>
          <p:nvPr>
            <p:ph idx="1"/>
          </p:nvPr>
        </p:nvSpPr>
        <p:spPr>
          <a:xfrm>
            <a:off x="910590" y="2411306"/>
            <a:ext cx="10370820" cy="3234267"/>
          </a:xfrm>
        </p:spPr>
        <p:txBody>
          <a:bodyPr>
            <a:normAutofit/>
          </a:bodyPr>
          <a:lstStyle/>
          <a:p>
            <a:pPr>
              <a:lnSpc>
                <a:spcPct val="110000"/>
              </a:lnSpc>
            </a:pPr>
            <a:r>
              <a:rPr lang="en" altLang="ja-JP" sz="3600" dirty="0"/>
              <a:t>IHCA</a:t>
            </a:r>
            <a:r>
              <a:rPr lang="ja-JP" altLang="en-US" sz="3600"/>
              <a:t>患者における</a:t>
            </a:r>
            <a:r>
              <a:rPr lang="en" altLang="ja-JP" sz="3600" dirty="0"/>
              <a:t>BMI</a:t>
            </a:r>
            <a:r>
              <a:rPr lang="ja-JP" altLang="en-US" sz="3600"/>
              <a:t>と生存転帰および</a:t>
            </a:r>
            <a:br>
              <a:rPr lang="en-US" altLang="ja-JP" sz="3600" dirty="0"/>
            </a:br>
            <a:r>
              <a:rPr lang="ja-JP" altLang="en-US" sz="3600"/>
              <a:t>神経学的良好転帰との関連を評価する</a:t>
            </a:r>
          </a:p>
          <a:p>
            <a:pPr>
              <a:lnSpc>
                <a:spcPct val="110000"/>
              </a:lnSpc>
            </a:pPr>
            <a:endParaRPr lang="en-US" altLang="ja-JP" sz="3600" dirty="0"/>
          </a:p>
          <a:p>
            <a:pPr>
              <a:lnSpc>
                <a:spcPct val="110000"/>
              </a:lnSpc>
            </a:pPr>
            <a:r>
              <a:rPr lang="ja-JP" altLang="en-US" sz="3600"/>
              <a:t>初期リズム別にその関連を検討する</a:t>
            </a:r>
            <a:endParaRPr kumimoji="1" lang="ja-JP" altLang="en-US" sz="3600"/>
          </a:p>
        </p:txBody>
      </p:sp>
    </p:spTree>
    <p:extLst>
      <p:ext uri="{BB962C8B-B14F-4D97-AF65-F5344CB8AC3E}">
        <p14:creationId xmlns:p14="http://schemas.microsoft.com/office/powerpoint/2010/main" val="1929747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46F32-27F2-F30F-9C22-24C8D075B2F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91DD28C-497A-3CB9-3EC0-00F13E5799BE}"/>
              </a:ext>
            </a:extLst>
          </p:cNvPr>
          <p:cNvSpPr>
            <a:spLocks noGrp="1"/>
          </p:cNvSpPr>
          <p:nvPr>
            <p:ph type="title"/>
          </p:nvPr>
        </p:nvSpPr>
        <p:spPr>
          <a:xfrm>
            <a:off x="0" y="1"/>
            <a:ext cx="12192000" cy="1027134"/>
          </a:xfrm>
          <a:solidFill>
            <a:schemeClr val="tx2">
              <a:lumMod val="10000"/>
              <a:lumOff val="90000"/>
            </a:schemeClr>
          </a:solidFill>
        </p:spPr>
        <p:txBody>
          <a:bodyPr anchor="ctr"/>
          <a:lstStyle/>
          <a:p>
            <a:pPr algn="ctr"/>
            <a:r>
              <a:rPr kumimoji="1" lang="ja-JP" altLang="en-US"/>
              <a:t>方法：データ項目</a:t>
            </a:r>
          </a:p>
        </p:txBody>
      </p:sp>
      <p:sp>
        <p:nvSpPr>
          <p:cNvPr id="4" name="コンテンツ プレースホルダー 2">
            <a:extLst>
              <a:ext uri="{FF2B5EF4-FFF2-40B4-BE49-F238E27FC236}">
                <a16:creationId xmlns:a16="http://schemas.microsoft.com/office/drawing/2014/main" id="{4DA03DB1-B4BF-4C16-0E56-3434A9AFB32D}"/>
              </a:ext>
            </a:extLst>
          </p:cNvPr>
          <p:cNvSpPr>
            <a:spLocks noGrp="1"/>
          </p:cNvSpPr>
          <p:nvPr>
            <p:ph idx="1"/>
          </p:nvPr>
        </p:nvSpPr>
        <p:spPr>
          <a:xfrm>
            <a:off x="419100" y="1524000"/>
            <a:ext cx="11353800" cy="5333998"/>
          </a:xfrm>
        </p:spPr>
        <p:txBody>
          <a:bodyPr>
            <a:normAutofit/>
          </a:bodyPr>
          <a:lstStyle/>
          <a:p>
            <a:pPr marL="0" indent="0">
              <a:lnSpc>
                <a:spcPct val="100000"/>
              </a:lnSpc>
              <a:buNone/>
            </a:pPr>
            <a:r>
              <a:rPr kumimoji="1" lang="ja-JP" altLang="en-US" b="1" dirty="0"/>
              <a:t>データソース</a:t>
            </a:r>
            <a:endParaRPr kumimoji="1" lang="en-US" altLang="ja-JP" b="1" dirty="0"/>
          </a:p>
          <a:p>
            <a:pPr>
              <a:lnSpc>
                <a:spcPct val="100000"/>
              </a:lnSpc>
            </a:pPr>
            <a:r>
              <a:rPr lang="ja-JP" altLang="en-US" dirty="0"/>
              <a:t>米国心臓協議会「</a:t>
            </a:r>
            <a:r>
              <a:rPr lang="en-US" altLang="ja-JP" dirty="0"/>
              <a:t>Get With Guidelines®-Resuscitation</a:t>
            </a:r>
            <a:r>
              <a:rPr lang="ja-JP" altLang="en-US" dirty="0"/>
              <a:t>」レジストリ</a:t>
            </a:r>
            <a:endParaRPr lang="en-US" altLang="ja-JP" dirty="0"/>
          </a:p>
          <a:p>
            <a:pPr>
              <a:lnSpc>
                <a:spcPct val="100000"/>
              </a:lnSpc>
            </a:pPr>
            <a:r>
              <a:rPr kumimoji="1" lang="en-US" altLang="ja-JP" dirty="0" err="1"/>
              <a:t>Utstein</a:t>
            </a:r>
            <a:r>
              <a:rPr kumimoji="1" lang="ja-JP" altLang="en-US" dirty="0"/>
              <a:t>様式に基づく標準化データ</a:t>
            </a:r>
            <a:endParaRPr kumimoji="1" lang="en-US" altLang="ja-JP" dirty="0"/>
          </a:p>
          <a:p>
            <a:pPr marL="0" indent="0">
              <a:lnSpc>
                <a:spcPct val="100000"/>
              </a:lnSpc>
              <a:buNone/>
            </a:pPr>
            <a:r>
              <a:rPr kumimoji="1" lang="ja-JP" altLang="en-US" b="1" dirty="0"/>
              <a:t>対象</a:t>
            </a:r>
            <a:endParaRPr kumimoji="1" lang="en-US" altLang="ja-JP" b="1" dirty="0"/>
          </a:p>
          <a:p>
            <a:pPr>
              <a:lnSpc>
                <a:spcPct val="100000"/>
              </a:lnSpc>
            </a:pPr>
            <a:r>
              <a:rPr lang="en-US" altLang="ja-JP" dirty="0"/>
              <a:t>2006-2012</a:t>
            </a:r>
            <a:r>
              <a:rPr lang="ja-JP" altLang="en-US" dirty="0"/>
              <a:t>年間の成人</a:t>
            </a:r>
            <a:r>
              <a:rPr lang="en-US" altLang="ja-JP" dirty="0"/>
              <a:t>(18</a:t>
            </a:r>
            <a:r>
              <a:rPr lang="ja-JP" altLang="en-US" dirty="0"/>
              <a:t>歳</a:t>
            </a:r>
            <a:r>
              <a:rPr lang="en-US" altLang="ja-JP" dirty="0"/>
              <a:t>)</a:t>
            </a:r>
            <a:r>
              <a:rPr lang="ja-JP" altLang="en-US" dirty="0"/>
              <a:t>初回</a:t>
            </a:r>
            <a:r>
              <a:rPr lang="en-US" altLang="ja-JP" dirty="0"/>
              <a:t>IHCA</a:t>
            </a:r>
          </a:p>
          <a:p>
            <a:pPr marL="0" indent="0">
              <a:lnSpc>
                <a:spcPct val="100000"/>
              </a:lnSpc>
              <a:buNone/>
            </a:pPr>
            <a:r>
              <a:rPr kumimoji="1" lang="ja-JP" altLang="en-US" b="1"/>
              <a:t>除外</a:t>
            </a:r>
            <a:endParaRPr lang="en-US" altLang="ja-JP" b="1" dirty="0"/>
          </a:p>
          <a:p>
            <a:pPr>
              <a:lnSpc>
                <a:spcPct val="100000"/>
              </a:lnSpc>
            </a:pPr>
            <a:r>
              <a:rPr kumimoji="1" lang="ja-JP" altLang="en-US"/>
              <a:t>蘇生</a:t>
            </a:r>
            <a:r>
              <a:rPr kumimoji="1" lang="ja-JP" altLang="en-US" dirty="0"/>
              <a:t>拒否患者・</a:t>
            </a:r>
            <a:r>
              <a:rPr kumimoji="1" lang="en-US" altLang="ja-JP" dirty="0"/>
              <a:t>ER</a:t>
            </a:r>
            <a:r>
              <a:rPr kumimoji="1" lang="ja-JP" altLang="en-US" dirty="0"/>
              <a:t>・手術室・処置室・</a:t>
            </a:r>
            <a:r>
              <a:rPr kumimoji="1" lang="ja-JP" altLang="en-US"/>
              <a:t>身長体重欠測</a:t>
            </a:r>
            <a:br>
              <a:rPr kumimoji="1" lang="en-US" altLang="ja-JP" dirty="0"/>
            </a:br>
            <a:r>
              <a:rPr kumimoji="1" lang="ja-JP" altLang="en-US"/>
              <a:t>外れ値：体重</a:t>
            </a:r>
            <a:r>
              <a:rPr kumimoji="1" lang="en-US" altLang="ja-JP" dirty="0"/>
              <a:t>20</a:t>
            </a:r>
            <a:r>
              <a:rPr lang="en" altLang="ja-JP" dirty="0"/>
              <a:t>kg</a:t>
            </a:r>
            <a:r>
              <a:rPr lang="ja-JP" altLang="en-US"/>
              <a:t>未満または</a:t>
            </a:r>
            <a:r>
              <a:rPr lang="en" altLang="ja-JP" dirty="0"/>
              <a:t>350kg</a:t>
            </a:r>
            <a:r>
              <a:rPr lang="ja-JP" altLang="en-US"/>
              <a:t>超</a:t>
            </a:r>
            <a:br>
              <a:rPr lang="en-US" altLang="ja-JP" dirty="0"/>
            </a:br>
            <a:r>
              <a:rPr lang="ja-JP" altLang="en-US"/>
              <a:t>　　　　身長</a:t>
            </a:r>
            <a:r>
              <a:rPr lang="en-US" altLang="ja-JP" dirty="0"/>
              <a:t>110cm</a:t>
            </a:r>
            <a:r>
              <a:rPr lang="ja-JP" altLang="en-US"/>
              <a:t>未満または</a:t>
            </a:r>
            <a:r>
              <a:rPr lang="en-US" altLang="ja-JP" dirty="0"/>
              <a:t>225cm</a:t>
            </a:r>
            <a:r>
              <a:rPr lang="ja-JP" altLang="en-US"/>
              <a:t>超・</a:t>
            </a:r>
            <a:r>
              <a:rPr lang="en-US" altLang="ja-JP" dirty="0"/>
              <a:t>BMI10</a:t>
            </a:r>
            <a:r>
              <a:rPr lang="en" altLang="ja-JP" dirty="0"/>
              <a:t>kg/m²</a:t>
            </a:r>
            <a:r>
              <a:rPr lang="ja-JP" altLang="en-US"/>
              <a:t>未満</a:t>
            </a:r>
            <a:endParaRPr kumimoji="1" lang="en-US" altLang="ja-JP" dirty="0"/>
          </a:p>
          <a:p>
            <a:pPr marL="0" indent="0">
              <a:lnSpc>
                <a:spcPct val="100000"/>
              </a:lnSpc>
              <a:buNone/>
            </a:pPr>
            <a:endParaRPr kumimoji="1" lang="ja-JP" altLang="en-US" dirty="0">
              <a:highlight>
                <a:srgbClr val="C0C0C0"/>
              </a:highlight>
            </a:endParaRPr>
          </a:p>
        </p:txBody>
      </p:sp>
    </p:spTree>
    <p:extLst>
      <p:ext uri="{BB962C8B-B14F-4D97-AF65-F5344CB8AC3E}">
        <p14:creationId xmlns:p14="http://schemas.microsoft.com/office/powerpoint/2010/main" val="1379495821"/>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D5FBF-2542-1EEB-DF9B-9DEC7CBEF02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D127211-E98F-9E7A-7436-F3DCFF10FFF9}"/>
              </a:ext>
            </a:extLst>
          </p:cNvPr>
          <p:cNvSpPr>
            <a:spLocks noGrp="1"/>
          </p:cNvSpPr>
          <p:nvPr>
            <p:ph type="title"/>
          </p:nvPr>
        </p:nvSpPr>
        <p:spPr>
          <a:xfrm>
            <a:off x="0" y="1"/>
            <a:ext cx="12192000" cy="1027134"/>
          </a:xfrm>
          <a:solidFill>
            <a:schemeClr val="tx2">
              <a:lumMod val="10000"/>
              <a:lumOff val="90000"/>
            </a:schemeClr>
          </a:solidFill>
        </p:spPr>
        <p:txBody>
          <a:bodyPr anchor="ctr">
            <a:normAutofit/>
          </a:bodyPr>
          <a:lstStyle/>
          <a:p>
            <a:pPr algn="ctr"/>
            <a:r>
              <a:rPr kumimoji="1" lang="ja-JP" altLang="en-US"/>
              <a:t>方法：</a:t>
            </a:r>
            <a:r>
              <a:rPr lang="en-US" altLang="ja-JP" b="1" dirty="0"/>
              <a:t> BMI</a:t>
            </a:r>
            <a:r>
              <a:rPr lang="ja-JP" altLang="en-US" b="1"/>
              <a:t>分類</a:t>
            </a:r>
            <a:r>
              <a:rPr lang="en-US" altLang="ja-JP" dirty="0"/>
              <a:t>(WHO</a:t>
            </a:r>
            <a:r>
              <a:rPr lang="ja-JP" altLang="en-US"/>
              <a:t>分類</a:t>
            </a:r>
            <a:r>
              <a:rPr lang="en-US" altLang="ja-JP" dirty="0"/>
              <a:t>,</a:t>
            </a:r>
            <a:r>
              <a:rPr lang="en" altLang="ja-JP" dirty="0"/>
              <a:t>kg/m²</a:t>
            </a:r>
            <a:r>
              <a:rPr lang="en-US" altLang="ja-JP" dirty="0"/>
              <a:t>)</a:t>
            </a:r>
            <a:endParaRPr kumimoji="1" lang="ja-JP" altLang="en-US"/>
          </a:p>
        </p:txBody>
      </p:sp>
      <p:graphicFrame>
        <p:nvGraphicFramePr>
          <p:cNvPr id="9" name="表 8">
            <a:extLst>
              <a:ext uri="{FF2B5EF4-FFF2-40B4-BE49-F238E27FC236}">
                <a16:creationId xmlns:a16="http://schemas.microsoft.com/office/drawing/2014/main" id="{72F924DE-3554-8470-99B4-56DE5CDB0934}"/>
              </a:ext>
            </a:extLst>
          </p:cNvPr>
          <p:cNvGraphicFramePr>
            <a:graphicFrameLocks noGrp="1"/>
          </p:cNvGraphicFramePr>
          <p:nvPr>
            <p:extLst>
              <p:ext uri="{D42A27DB-BD31-4B8C-83A1-F6EECF244321}">
                <p14:modId xmlns:p14="http://schemas.microsoft.com/office/powerpoint/2010/main" val="3532933759"/>
              </p:ext>
            </p:extLst>
          </p:nvPr>
        </p:nvGraphicFramePr>
        <p:xfrm>
          <a:off x="830580" y="1783080"/>
          <a:ext cx="10530840" cy="4480560"/>
        </p:xfrm>
        <a:graphic>
          <a:graphicData uri="http://schemas.openxmlformats.org/drawingml/2006/table">
            <a:tbl>
              <a:tblPr firstRow="1" bandRow="1">
                <a:tableStyleId>{16D9F66E-5EB9-4882-86FB-DCBF35E3C3E4}</a:tableStyleId>
              </a:tblPr>
              <a:tblGrid>
                <a:gridCol w="5265420">
                  <a:extLst>
                    <a:ext uri="{9D8B030D-6E8A-4147-A177-3AD203B41FA5}">
                      <a16:colId xmlns:a16="http://schemas.microsoft.com/office/drawing/2014/main" val="2172436791"/>
                    </a:ext>
                  </a:extLst>
                </a:gridCol>
                <a:gridCol w="5265420">
                  <a:extLst>
                    <a:ext uri="{9D8B030D-6E8A-4147-A177-3AD203B41FA5}">
                      <a16:colId xmlns:a16="http://schemas.microsoft.com/office/drawing/2014/main" val="2877345153"/>
                    </a:ext>
                  </a:extLst>
                </a:gridCol>
              </a:tblGrid>
              <a:tr h="896112">
                <a:tc>
                  <a:txBody>
                    <a:bodyPr/>
                    <a:lstStyle/>
                    <a:p>
                      <a:pPr algn="l"/>
                      <a:r>
                        <a:rPr lang="en" altLang="ja-JP" sz="3200" b="0" dirty="0"/>
                        <a:t>&lt;18.5</a:t>
                      </a:r>
                      <a:endParaRPr kumimoji="1" lang="ja-JP" altLang="en-US" sz="3200" b="0"/>
                    </a:p>
                  </a:txBody>
                  <a:tcPr anchor="ctr"/>
                </a:tc>
                <a:tc>
                  <a:txBody>
                    <a:bodyPr/>
                    <a:lstStyle/>
                    <a:p>
                      <a:pPr algn="l"/>
                      <a:r>
                        <a:rPr lang="ja-JP" altLang="en-US" sz="3200" b="0"/>
                        <a:t>低体重</a:t>
                      </a:r>
                      <a:endParaRPr kumimoji="1" lang="ja-JP" altLang="en-US" sz="3200" b="0"/>
                    </a:p>
                  </a:txBody>
                  <a:tcPr anchor="ctr"/>
                </a:tc>
                <a:extLst>
                  <a:ext uri="{0D108BD9-81ED-4DB2-BD59-A6C34878D82A}">
                    <a16:rowId xmlns:a16="http://schemas.microsoft.com/office/drawing/2014/main" val="1075566519"/>
                  </a:ext>
                </a:extLst>
              </a:tr>
              <a:tr h="896112">
                <a:tc>
                  <a:txBody>
                    <a:bodyPr/>
                    <a:lstStyle/>
                    <a:p>
                      <a:pPr algn="l"/>
                      <a:r>
                        <a:rPr kumimoji="1" lang="en-US" altLang="ja-JP" sz="3200" dirty="0"/>
                        <a:t>18.5-24.9</a:t>
                      </a:r>
                    </a:p>
                  </a:txBody>
                  <a:tcPr anchor="ctr"/>
                </a:tc>
                <a:tc>
                  <a:txBody>
                    <a:bodyPr/>
                    <a:lstStyle/>
                    <a:p>
                      <a:pPr algn="l"/>
                      <a:r>
                        <a:rPr lang="ja-JP" altLang="en-US" sz="3200"/>
                        <a:t>標準体重</a:t>
                      </a:r>
                      <a:endParaRPr kumimoji="1" lang="ja-JP" altLang="en-US" sz="3200"/>
                    </a:p>
                  </a:txBody>
                  <a:tcPr anchor="ctr"/>
                </a:tc>
                <a:extLst>
                  <a:ext uri="{0D108BD9-81ED-4DB2-BD59-A6C34878D82A}">
                    <a16:rowId xmlns:a16="http://schemas.microsoft.com/office/drawing/2014/main" val="1810275951"/>
                  </a:ext>
                </a:extLst>
              </a:tr>
              <a:tr h="896112">
                <a:tc>
                  <a:txBody>
                    <a:bodyPr/>
                    <a:lstStyle/>
                    <a:p>
                      <a:pPr algn="l"/>
                      <a:r>
                        <a:rPr kumimoji="1" lang="en-US" altLang="ja-JP" sz="3200" dirty="0"/>
                        <a:t>25.0-29.9</a:t>
                      </a:r>
                      <a:endParaRPr kumimoji="1" lang="ja-JP" altLang="en-US" sz="3200"/>
                    </a:p>
                  </a:txBody>
                  <a:tcPr anchor="ctr"/>
                </a:tc>
                <a:tc>
                  <a:txBody>
                    <a:bodyPr/>
                    <a:lstStyle/>
                    <a:p>
                      <a:pPr algn="l"/>
                      <a:r>
                        <a:rPr lang="ja-JP" altLang="en-US" sz="3200"/>
                        <a:t>過体重</a:t>
                      </a:r>
                      <a:endParaRPr kumimoji="1" lang="ja-JP" altLang="en-US" sz="3200"/>
                    </a:p>
                  </a:txBody>
                  <a:tcPr anchor="ctr"/>
                </a:tc>
                <a:extLst>
                  <a:ext uri="{0D108BD9-81ED-4DB2-BD59-A6C34878D82A}">
                    <a16:rowId xmlns:a16="http://schemas.microsoft.com/office/drawing/2014/main" val="834643313"/>
                  </a:ext>
                </a:extLst>
              </a:tr>
              <a:tr h="896112">
                <a:tc>
                  <a:txBody>
                    <a:bodyPr/>
                    <a:lstStyle/>
                    <a:p>
                      <a:pPr algn="l"/>
                      <a:r>
                        <a:rPr kumimoji="1" lang="en-US" altLang="ja-JP" sz="3200" dirty="0"/>
                        <a:t>30.0-34.9</a:t>
                      </a:r>
                      <a:endParaRPr kumimoji="1" lang="ja-JP" altLang="en-US" sz="3200"/>
                    </a:p>
                  </a:txBody>
                  <a:tcPr anchor="ctr"/>
                </a:tc>
                <a:tc>
                  <a:txBody>
                    <a:bodyPr/>
                    <a:lstStyle/>
                    <a:p>
                      <a:pPr algn="l"/>
                      <a:r>
                        <a:rPr lang="ja-JP" altLang="en-US" sz="3200"/>
                        <a:t>肥満</a:t>
                      </a:r>
                      <a:endParaRPr kumimoji="1" lang="ja-JP" altLang="en-US" sz="3200"/>
                    </a:p>
                  </a:txBody>
                  <a:tcPr anchor="ctr"/>
                </a:tc>
                <a:extLst>
                  <a:ext uri="{0D108BD9-81ED-4DB2-BD59-A6C34878D82A}">
                    <a16:rowId xmlns:a16="http://schemas.microsoft.com/office/drawing/2014/main" val="2018927073"/>
                  </a:ext>
                </a:extLst>
              </a:tr>
              <a:tr h="896112">
                <a:tc>
                  <a:txBody>
                    <a:bodyPr/>
                    <a:lstStyle/>
                    <a:p>
                      <a:pPr algn="l"/>
                      <a:r>
                        <a:rPr lang="ja-JP" altLang="en-US" sz="3200"/>
                        <a:t>≥</a:t>
                      </a:r>
                      <a:r>
                        <a:rPr lang="en-US" altLang="ja-JP" sz="3200" dirty="0"/>
                        <a:t>35</a:t>
                      </a:r>
                      <a:endParaRPr kumimoji="1" lang="ja-JP" altLang="en-US" sz="3200"/>
                    </a:p>
                  </a:txBody>
                  <a:tcPr anchor="ctr"/>
                </a:tc>
                <a:tc>
                  <a:txBody>
                    <a:bodyPr/>
                    <a:lstStyle/>
                    <a:p>
                      <a:pPr algn="l"/>
                      <a:r>
                        <a:rPr lang="ja-JP" altLang="en-US" sz="3200"/>
                        <a:t>高度肥満</a:t>
                      </a:r>
                      <a:endParaRPr kumimoji="1" lang="ja-JP" altLang="en-US" sz="3200"/>
                    </a:p>
                  </a:txBody>
                  <a:tcPr anchor="ctr"/>
                </a:tc>
                <a:extLst>
                  <a:ext uri="{0D108BD9-81ED-4DB2-BD59-A6C34878D82A}">
                    <a16:rowId xmlns:a16="http://schemas.microsoft.com/office/drawing/2014/main" val="2653860105"/>
                  </a:ext>
                </a:extLst>
              </a:tr>
            </a:tbl>
          </a:graphicData>
        </a:graphic>
      </p:graphicFrame>
    </p:spTree>
    <p:extLst>
      <p:ext uri="{BB962C8B-B14F-4D97-AF65-F5344CB8AC3E}">
        <p14:creationId xmlns:p14="http://schemas.microsoft.com/office/powerpoint/2010/main" val="3678737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E0D50-E87F-9AF0-77F4-00805CEB3393}"/>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1548251-F570-DDC8-77DA-724AB6AAA3D0}"/>
              </a:ext>
            </a:extLst>
          </p:cNvPr>
          <p:cNvSpPr>
            <a:spLocks noGrp="1"/>
          </p:cNvSpPr>
          <p:nvPr>
            <p:ph type="title"/>
          </p:nvPr>
        </p:nvSpPr>
        <p:spPr>
          <a:xfrm>
            <a:off x="0" y="1"/>
            <a:ext cx="12192000" cy="1027134"/>
          </a:xfrm>
          <a:solidFill>
            <a:schemeClr val="tx2">
              <a:lumMod val="10000"/>
              <a:lumOff val="90000"/>
            </a:schemeClr>
          </a:solidFill>
        </p:spPr>
        <p:txBody>
          <a:bodyPr anchor="ctr"/>
          <a:lstStyle/>
          <a:p>
            <a:pPr algn="ctr"/>
            <a:r>
              <a:rPr kumimoji="1" lang="ja-JP" altLang="en-US"/>
              <a:t>方法：評価</a:t>
            </a:r>
          </a:p>
        </p:txBody>
      </p:sp>
      <p:sp>
        <p:nvSpPr>
          <p:cNvPr id="4" name="コンテンツ プレースホルダー 2">
            <a:extLst>
              <a:ext uri="{FF2B5EF4-FFF2-40B4-BE49-F238E27FC236}">
                <a16:creationId xmlns:a16="http://schemas.microsoft.com/office/drawing/2014/main" id="{9C155686-96B5-BF79-C75A-07A5AC74B75C}"/>
              </a:ext>
            </a:extLst>
          </p:cNvPr>
          <p:cNvSpPr>
            <a:spLocks noGrp="1"/>
          </p:cNvSpPr>
          <p:nvPr>
            <p:ph idx="1"/>
          </p:nvPr>
        </p:nvSpPr>
        <p:spPr>
          <a:xfrm>
            <a:off x="659130" y="1524000"/>
            <a:ext cx="10873740" cy="5135880"/>
          </a:xfrm>
        </p:spPr>
        <p:txBody>
          <a:bodyPr>
            <a:normAutofit lnSpcReduction="10000"/>
          </a:bodyPr>
          <a:lstStyle/>
          <a:p>
            <a:pPr marL="0" indent="0">
              <a:lnSpc>
                <a:spcPct val="100000"/>
              </a:lnSpc>
              <a:buNone/>
            </a:pPr>
            <a:r>
              <a:rPr kumimoji="1" lang="ja-JP" altLang="en-US" b="1"/>
              <a:t>主要評価項目</a:t>
            </a:r>
            <a:endParaRPr kumimoji="1" lang="en-US" altLang="ja-JP" b="1" dirty="0"/>
          </a:p>
          <a:p>
            <a:pPr>
              <a:lnSpc>
                <a:spcPct val="100000"/>
              </a:lnSpc>
            </a:pPr>
            <a:r>
              <a:rPr lang="ja-JP" altLang="en-US"/>
              <a:t>退院時の良好な神経学的転帰</a:t>
            </a:r>
            <a:r>
              <a:rPr lang="en-US" altLang="ja-JP" dirty="0"/>
              <a:t>(CPC1)</a:t>
            </a:r>
          </a:p>
          <a:p>
            <a:pPr marL="0" indent="0">
              <a:lnSpc>
                <a:spcPct val="100000"/>
              </a:lnSpc>
              <a:buNone/>
            </a:pPr>
            <a:r>
              <a:rPr kumimoji="1" lang="ja-JP" altLang="en-US" b="1"/>
              <a:t>副次評価項目</a:t>
            </a:r>
            <a:endParaRPr kumimoji="1" lang="en-US" altLang="ja-JP" b="1" dirty="0"/>
          </a:p>
          <a:p>
            <a:pPr>
              <a:lnSpc>
                <a:spcPct val="100000"/>
              </a:lnSpc>
            </a:pPr>
            <a:r>
              <a:rPr lang="ja-JP" altLang="en-US"/>
              <a:t>退院時生存</a:t>
            </a:r>
            <a:r>
              <a:rPr lang="en-US" altLang="ja-JP" dirty="0"/>
              <a:t> / </a:t>
            </a:r>
            <a:r>
              <a:rPr kumimoji="1" lang="en-US" altLang="ja-JP" dirty="0"/>
              <a:t>ROSC ≥</a:t>
            </a:r>
            <a:r>
              <a:rPr lang="en-US" altLang="ja-JP" dirty="0"/>
              <a:t> </a:t>
            </a:r>
            <a:r>
              <a:rPr kumimoji="1" lang="en-US" altLang="ja-JP" dirty="0"/>
              <a:t>20</a:t>
            </a:r>
            <a:r>
              <a:rPr kumimoji="1" lang="ja-JP" altLang="en-US"/>
              <a:t>分</a:t>
            </a:r>
            <a:endParaRPr kumimoji="1" lang="en-US" altLang="ja-JP" dirty="0"/>
          </a:p>
          <a:p>
            <a:pPr marL="0" indent="0">
              <a:lnSpc>
                <a:spcPct val="100000"/>
              </a:lnSpc>
              <a:buNone/>
            </a:pPr>
            <a:r>
              <a:rPr lang="ja-JP" altLang="en-US" b="1"/>
              <a:t>解析方法</a:t>
            </a:r>
            <a:endParaRPr lang="en-US" altLang="ja-JP" b="1" dirty="0"/>
          </a:p>
          <a:p>
            <a:pPr>
              <a:lnSpc>
                <a:spcPct val="100000"/>
              </a:lnSpc>
            </a:pPr>
            <a:r>
              <a:rPr kumimoji="1" lang="ja-JP" altLang="en-US"/>
              <a:t>病院をランダム効果と</a:t>
            </a:r>
            <a:r>
              <a:rPr lang="ja-JP" altLang="en-US"/>
              <a:t>した多変量解析</a:t>
            </a:r>
            <a:endParaRPr kumimoji="1" lang="en-US" altLang="ja-JP" dirty="0"/>
          </a:p>
          <a:p>
            <a:pPr>
              <a:lnSpc>
                <a:spcPct val="100000"/>
              </a:lnSpc>
            </a:pPr>
            <a:r>
              <a:rPr lang="ja-JP" altLang="en-US"/>
              <a:t>初回リズム別に解析</a:t>
            </a:r>
            <a:r>
              <a:rPr lang="en-US" altLang="ja-JP" dirty="0"/>
              <a:t>(</a:t>
            </a:r>
            <a:r>
              <a:rPr lang="ja-JP" altLang="en-US"/>
              <a:t>ショック可能</a:t>
            </a:r>
            <a:r>
              <a:rPr lang="en-US" altLang="ja-JP" dirty="0"/>
              <a:t>/</a:t>
            </a:r>
            <a:r>
              <a:rPr lang="ja-JP" altLang="en-US"/>
              <a:t>非ショック可能</a:t>
            </a:r>
            <a:r>
              <a:rPr lang="en-US" altLang="ja-JP" dirty="0"/>
              <a:t>)</a:t>
            </a:r>
          </a:p>
          <a:p>
            <a:pPr>
              <a:lnSpc>
                <a:spcPct val="100000"/>
              </a:lnSpc>
            </a:pPr>
            <a:r>
              <a:rPr lang="ja-JP" altLang="en-US"/>
              <a:t>年齢、性別、人種、基礎疾患、心停止状況などを調整</a:t>
            </a:r>
            <a:endParaRPr lang="en-US" altLang="ja-JP" dirty="0"/>
          </a:p>
          <a:p>
            <a:pPr marL="0" indent="0">
              <a:lnSpc>
                <a:spcPct val="100000"/>
              </a:lnSpc>
              <a:buNone/>
            </a:pPr>
            <a:r>
              <a:rPr kumimoji="1" lang="ja-JP" altLang="en-US" b="1"/>
              <a:t>欠損対応</a:t>
            </a:r>
            <a:endParaRPr kumimoji="1" lang="en-US" altLang="ja-JP" b="1" dirty="0"/>
          </a:p>
          <a:p>
            <a:pPr>
              <a:lnSpc>
                <a:spcPct val="100000"/>
              </a:lnSpc>
            </a:pPr>
            <a:r>
              <a:rPr lang="en-US" altLang="ja-JP" dirty="0"/>
              <a:t>CPC</a:t>
            </a:r>
            <a:r>
              <a:rPr lang="ja-JP" altLang="en-US"/>
              <a:t>欠損は多重代入</a:t>
            </a:r>
            <a:r>
              <a:rPr lang="en-US" altLang="ja-JP" dirty="0"/>
              <a:t>(40</a:t>
            </a:r>
            <a:r>
              <a:rPr lang="ja-JP" altLang="en-US"/>
              <a:t>セット</a:t>
            </a:r>
            <a:r>
              <a:rPr lang="en-US" altLang="ja-JP" dirty="0"/>
              <a:t>)</a:t>
            </a:r>
            <a:endParaRPr kumimoji="1" lang="ja-JP" altLang="en-US"/>
          </a:p>
        </p:txBody>
      </p:sp>
    </p:spTree>
    <p:extLst>
      <p:ext uri="{BB962C8B-B14F-4D97-AF65-F5344CB8AC3E}">
        <p14:creationId xmlns:p14="http://schemas.microsoft.com/office/powerpoint/2010/main" val="171064054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21247</TotalTime>
  <Words>4026</Words>
  <Application>Microsoft Macintosh PowerPoint</Application>
  <PresentationFormat>ワイド画面</PresentationFormat>
  <Paragraphs>316</Paragraphs>
  <Slides>26</Slides>
  <Notes>25</Notes>
  <HiddenSlides>1</HiddenSlides>
  <MMClips>0</MMClips>
  <ScaleCrop>false</ScaleCrop>
  <HeadingPairs>
    <vt:vector size="6" baseType="variant">
      <vt:variant>
        <vt:lpstr>使用されているフォント</vt:lpstr>
      </vt:variant>
      <vt:variant>
        <vt:i4>4</vt:i4>
      </vt:variant>
      <vt:variant>
        <vt:lpstr>テーマ</vt:lpstr>
      </vt:variant>
      <vt:variant>
        <vt:i4>2</vt:i4>
      </vt:variant>
      <vt:variant>
        <vt:lpstr>スライド タイトル</vt:lpstr>
      </vt:variant>
      <vt:variant>
        <vt:i4>26</vt:i4>
      </vt:variant>
    </vt:vector>
  </HeadingPairs>
  <TitlesOfParts>
    <vt:vector size="32" baseType="lpstr">
      <vt:lpstr>游ゴシック</vt:lpstr>
      <vt:lpstr>游ゴシック Light</vt:lpstr>
      <vt:lpstr>Arial</vt:lpstr>
      <vt:lpstr>Wingdings</vt:lpstr>
      <vt:lpstr>Office テーマ</vt:lpstr>
      <vt:lpstr>デザインの設定</vt:lpstr>
      <vt:lpstr>PowerPoint プレゼンテーション</vt:lpstr>
      <vt:lpstr>PowerPoint プレゼンテーション</vt:lpstr>
      <vt:lpstr>背景①</vt:lpstr>
      <vt:lpstr>背景②</vt:lpstr>
      <vt:lpstr>研究デザイン</vt:lpstr>
      <vt:lpstr>研究目的</vt:lpstr>
      <vt:lpstr>方法：データ項目</vt:lpstr>
      <vt:lpstr>方法： BMI分類(WHO分類,kg/m²)</vt:lpstr>
      <vt:lpstr>方法：評価</vt:lpstr>
      <vt:lpstr>結果：フローチャート</vt:lpstr>
      <vt:lpstr>結果：研究対象に含まれた患者の散布図</vt:lpstr>
      <vt:lpstr>結果：Table１ 基本属性</vt:lpstr>
      <vt:lpstr>結果：Table１ 基礎疾患</vt:lpstr>
      <vt:lpstr>結果：Table１ 心停止状況・対応　</vt:lpstr>
      <vt:lpstr>結果：BMIと転帰の関連</vt:lpstr>
      <vt:lpstr>結果：Table２ 転帰(未調整比較)</vt:lpstr>
      <vt:lpstr>結果：Table３ 処置の遅れ</vt:lpstr>
      <vt:lpstr>本研究のまとめ</vt:lpstr>
      <vt:lpstr>考察：低体重と予後不良</vt:lpstr>
      <vt:lpstr>考察：肥満群の予後</vt:lpstr>
      <vt:lpstr>考察：肥満群の予後</vt:lpstr>
      <vt:lpstr>研究限界</vt:lpstr>
      <vt:lpstr>臨床的意義</vt:lpstr>
      <vt:lpstr>結語</vt:lpstr>
      <vt:lpstr>私見</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寿美 馬渕</dc:creator>
  <cp:lastModifiedBy>寿美 馬渕</cp:lastModifiedBy>
  <cp:revision>251</cp:revision>
  <dcterms:created xsi:type="dcterms:W3CDTF">2026-02-08T07:43:07Z</dcterms:created>
  <dcterms:modified xsi:type="dcterms:W3CDTF">2026-03-10T06:06:51Z</dcterms:modified>
</cp:coreProperties>
</file>