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7"/>
  </p:notesMasterIdLst>
  <p:sldIdLst>
    <p:sldId id="256" r:id="rId2"/>
    <p:sldId id="293" r:id="rId3"/>
    <p:sldId id="260" r:id="rId4"/>
    <p:sldId id="261" r:id="rId5"/>
    <p:sldId id="276" r:id="rId6"/>
    <p:sldId id="263" r:id="rId7"/>
    <p:sldId id="262" r:id="rId8"/>
    <p:sldId id="290" r:id="rId9"/>
    <p:sldId id="264" r:id="rId10"/>
    <p:sldId id="266" r:id="rId11"/>
    <p:sldId id="299" r:id="rId12"/>
    <p:sldId id="267" r:id="rId13"/>
    <p:sldId id="277" r:id="rId14"/>
    <p:sldId id="278" r:id="rId15"/>
    <p:sldId id="279" r:id="rId16"/>
    <p:sldId id="280" r:id="rId17"/>
    <p:sldId id="281" r:id="rId18"/>
    <p:sldId id="283" r:id="rId19"/>
    <p:sldId id="285" r:id="rId20"/>
    <p:sldId id="289" r:id="rId21"/>
    <p:sldId id="300" r:id="rId22"/>
    <p:sldId id="291" r:id="rId23"/>
    <p:sldId id="271" r:id="rId24"/>
    <p:sldId id="272" r:id="rId25"/>
    <p:sldId id="297"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06" autoAdjust="0"/>
  </p:normalViewPr>
  <p:slideViewPr>
    <p:cSldViewPr snapToGrid="0">
      <p:cViewPr varScale="1">
        <p:scale>
          <a:sx n="29" d="100"/>
          <a:sy n="29" d="100"/>
        </p:scale>
        <p:origin x="60"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B95C1-14BB-4650-A02B-EE0C56BF8A70}" type="datetimeFigureOut">
              <a:rPr kumimoji="1" lang="ja-JP" altLang="en-US" smtClean="0"/>
              <a:t>2026/6/12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C5C3A-F64D-445A-811A-DB9BE68CCC84}" type="slidenum">
              <a:rPr kumimoji="1" lang="ja-JP" altLang="en-US" smtClean="0"/>
              <a:t>‹#›</a:t>
            </a:fld>
            <a:endParaRPr kumimoji="1" lang="ja-JP" altLang="en-US"/>
          </a:p>
        </p:txBody>
      </p:sp>
    </p:spTree>
    <p:extLst>
      <p:ext uri="{BB962C8B-B14F-4D97-AF65-F5344CB8AC3E}">
        <p14:creationId xmlns:p14="http://schemas.microsoft.com/office/powerpoint/2010/main" val="1592523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搬送時の血糖管理や心停止時のブドウ糖のルーチン投与など研究により血糖異常が神経学的予後やＲＯＳＣ率の低下に関連するとの報告がありますが、いずれの研究も患者集団や臨床的状況が大きく異なるため院外心停止および心肺蘇生中の患者へのブドウ糖投与の効果は不明です。ガイドラインにも具体的な目標血糖値の範囲は明記されてないで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2</a:t>
            </a:fld>
            <a:endParaRPr kumimoji="1" lang="ja-JP" altLang="en-US"/>
          </a:p>
        </p:txBody>
      </p:sp>
    </p:spTree>
    <p:extLst>
      <p:ext uri="{BB962C8B-B14F-4D97-AF65-F5344CB8AC3E}">
        <p14:creationId xmlns:p14="http://schemas.microsoft.com/office/powerpoint/2010/main" val="3134196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☆非糖尿病患者の特徴になります。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15</a:t>
            </a:fld>
            <a:endParaRPr kumimoji="1" lang="ja-JP" altLang="en-US"/>
          </a:p>
        </p:txBody>
      </p:sp>
    </p:spTree>
    <p:extLst>
      <p:ext uri="{BB962C8B-B14F-4D97-AF65-F5344CB8AC3E}">
        <p14:creationId xmlns:p14="http://schemas.microsoft.com/office/powerpoint/2010/main" val="371026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r>
              <a:rPr kumimoji="1" lang="ja-JP" altLang="en-US"/>
              <a:t>退院</a:t>
            </a:r>
            <a:r>
              <a:rPr kumimoji="1" lang="ja-JP" altLang="en-US" dirty="0"/>
              <a:t>までの生存　　　糖尿病患者に投与→</a:t>
            </a:r>
            <a:r>
              <a:rPr kumimoji="1" lang="en-US" altLang="ja-JP" dirty="0"/>
              <a:t>36.4%</a:t>
            </a:r>
            <a:r>
              <a:rPr kumimoji="1" lang="ja-JP" altLang="en-US" dirty="0"/>
              <a:t>、</a:t>
            </a:r>
            <a:endParaRPr kumimoji="1" lang="en-US" altLang="ja-JP" dirty="0"/>
          </a:p>
          <a:p>
            <a:r>
              <a:rPr kumimoji="1" lang="ja-JP" altLang="en-US" dirty="0"/>
              <a:t>非糖尿病患者に投与→</a:t>
            </a:r>
            <a:r>
              <a:rPr kumimoji="1" lang="en-US" altLang="ja-JP" dirty="0"/>
              <a:t>23.2</a:t>
            </a:r>
            <a:r>
              <a:rPr kumimoji="1" lang="ja-JP" altLang="en-US" dirty="0"/>
              <a:t>％　　糖尿病患者で投与されていない→除外項目該当</a:t>
            </a:r>
            <a:endParaRPr kumimoji="1" lang="en-US" altLang="ja-JP" dirty="0"/>
          </a:p>
          <a:p>
            <a:r>
              <a:rPr kumimoji="1" lang="en-US" altLang="ja-JP" dirty="0"/>
              <a:t>Sustained </a:t>
            </a:r>
            <a:r>
              <a:rPr kumimoji="1" lang="en-US" altLang="ja-JP" dirty="0" err="1"/>
              <a:t>rosc</a:t>
            </a:r>
            <a:r>
              <a:rPr kumimoji="1" lang="en-US" altLang="ja-JP" dirty="0"/>
              <a:t> at the scene </a:t>
            </a:r>
            <a:r>
              <a:rPr kumimoji="1" lang="ja-JP" altLang="en-US" dirty="0"/>
              <a:t>現場の持続</a:t>
            </a:r>
            <a:r>
              <a:rPr kumimoji="1" lang="en-US" altLang="ja-JP" dirty="0" err="1"/>
              <a:t>rosc</a:t>
            </a:r>
            <a:endParaRPr kumimoji="1" lang="en-US" altLang="ja-JP" dirty="0"/>
          </a:p>
          <a:p>
            <a:r>
              <a:rPr kumimoji="1" lang="ja-JP" altLang="en-US" dirty="0"/>
              <a:t>☆ブドウ糖投与の実施と転帰の表になります。糖尿病患者にブドウ糖投与を実施した際、非糖尿病患者よりも退院までの生存率が良いことが示されています。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16</a:t>
            </a:fld>
            <a:endParaRPr kumimoji="1" lang="ja-JP" altLang="en-US"/>
          </a:p>
        </p:txBody>
      </p:sp>
    </p:spTree>
    <p:extLst>
      <p:ext uri="{BB962C8B-B14F-4D97-AF65-F5344CB8AC3E}">
        <p14:creationId xmlns:p14="http://schemas.microsoft.com/office/powerpoint/2010/main" val="389933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：背景因子を補正した図</a:t>
            </a:r>
            <a:endParaRPr kumimoji="1" lang="en-US" altLang="ja-JP" dirty="0"/>
          </a:p>
          <a:p>
            <a:r>
              <a:rPr kumimoji="1" lang="en-US" altLang="ja-JP" dirty="0"/>
              <a:t>b</a:t>
            </a:r>
            <a:r>
              <a:rPr kumimoji="1" lang="ja-JP" altLang="en-US" dirty="0"/>
              <a:t>：ブドウ糖投与と生存・</a:t>
            </a:r>
            <a:r>
              <a:rPr kumimoji="1" lang="en-US" altLang="ja-JP" dirty="0"/>
              <a:t>ROSC</a:t>
            </a:r>
            <a:r>
              <a:rPr kumimoji="1" lang="ja-JP" altLang="en-US" dirty="0"/>
              <a:t>の関係を何倍かで示した　　投与なし群と比較して</a:t>
            </a:r>
            <a:r>
              <a:rPr kumimoji="1" lang="en-US" altLang="ja-JP" dirty="0"/>
              <a:t>ROSC</a:t>
            </a:r>
            <a:r>
              <a:rPr kumimoji="1" lang="ja-JP" altLang="en-US" dirty="0"/>
              <a:t>率が何倍か</a:t>
            </a:r>
            <a:endParaRPr kumimoji="1" lang="en-US" altLang="ja-JP" dirty="0"/>
          </a:p>
          <a:p>
            <a:r>
              <a:rPr kumimoji="1" lang="ja-JP" altLang="en-US" dirty="0"/>
              <a:t>☆ブドウ糖投与による持続的現場</a:t>
            </a:r>
            <a:r>
              <a:rPr kumimoji="1" lang="en-US" altLang="ja-JP" dirty="0" err="1"/>
              <a:t>rosc</a:t>
            </a:r>
            <a:r>
              <a:rPr kumimoji="1" lang="ja-JP" altLang="en-US" dirty="0"/>
              <a:t>との関連を示したものになります。左の表が背景補正をしたもの、右の表がブドウ糖投与と生存・</a:t>
            </a:r>
            <a:r>
              <a:rPr kumimoji="1" lang="en-US" altLang="ja-JP" dirty="0" err="1"/>
              <a:t>rosc</a:t>
            </a:r>
            <a:r>
              <a:rPr kumimoji="1" lang="ja-JP" altLang="en-US" dirty="0"/>
              <a:t>率の関係を示した表です。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17</a:t>
            </a:fld>
            <a:endParaRPr kumimoji="1" lang="ja-JP" altLang="en-US"/>
          </a:p>
        </p:txBody>
      </p:sp>
    </p:spTree>
    <p:extLst>
      <p:ext uri="{BB962C8B-B14F-4D97-AF65-F5344CB8AC3E}">
        <p14:creationId xmlns:p14="http://schemas.microsoft.com/office/powerpoint/2010/main" val="226254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ドウ糖投与が退院までの生存率にどの程度影響するか→調整後ブドウ糖投与は生存率を有意に改善した。最も強い効果は糖尿病患者で認められた。非糖尿病患者ではデキストロース群のほうが生存率が高かったが統計的に有意ではなかった。　</a:t>
            </a:r>
            <a:r>
              <a:rPr kumimoji="1" lang="en-US" altLang="ja-JP" dirty="0"/>
              <a:t>a</a:t>
            </a:r>
            <a:r>
              <a:rPr kumimoji="1" lang="ja-JP" altLang="en-US" dirty="0"/>
              <a:t>：そのまま比較した　　</a:t>
            </a:r>
            <a:r>
              <a:rPr kumimoji="1" lang="en-US" altLang="ja-JP" dirty="0"/>
              <a:t>b</a:t>
            </a:r>
            <a:r>
              <a:rPr kumimoji="1" lang="ja-JP" altLang="en-US" dirty="0"/>
              <a:t>：</a:t>
            </a:r>
            <a:r>
              <a:rPr kumimoji="1" lang="en-US" altLang="ja-JP" dirty="0"/>
              <a:t>IPTW</a:t>
            </a:r>
            <a:r>
              <a:rPr kumimoji="1" lang="ja-JP" altLang="en-US" dirty="0"/>
              <a:t>で調整した後の結果</a:t>
            </a:r>
            <a:endParaRPr kumimoji="1" lang="en-US" altLang="ja-JP" dirty="0"/>
          </a:p>
          <a:p>
            <a:r>
              <a:rPr kumimoji="1" lang="ja-JP" altLang="en-US" dirty="0"/>
              <a:t>☆ブドウ糖と退院までの生存率を表した図になります。左が退院までの生存率、右が逆確率重み付けを用いて背景因子を調整した図になります。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18</a:t>
            </a:fld>
            <a:endParaRPr kumimoji="1" lang="ja-JP" altLang="en-US"/>
          </a:p>
        </p:txBody>
      </p:sp>
    </p:spTree>
    <p:extLst>
      <p:ext uri="{BB962C8B-B14F-4D97-AF65-F5344CB8AC3E}">
        <p14:creationId xmlns:p14="http://schemas.microsoft.com/office/powerpoint/2010/main" val="83400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☆考察です。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19</a:t>
            </a:fld>
            <a:endParaRPr kumimoji="1" lang="ja-JP" altLang="en-US"/>
          </a:p>
        </p:txBody>
      </p:sp>
    </p:spTree>
    <p:extLst>
      <p:ext uri="{BB962C8B-B14F-4D97-AF65-F5344CB8AC3E}">
        <p14:creationId xmlns:p14="http://schemas.microsoft.com/office/powerpoint/2010/main" val="238977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☆過去の研究→予後不良・院内では投与しても変わらなかった。</a:t>
            </a:r>
            <a:endParaRPr kumimoji="1" lang="en-US" altLang="ja-JP" dirty="0"/>
          </a:p>
          <a:p>
            <a:r>
              <a:rPr kumimoji="1" lang="ja-JP" altLang="en-US" dirty="0"/>
              <a:t>結果のまとめ→持続的</a:t>
            </a:r>
            <a:r>
              <a:rPr kumimoji="1" lang="en-US" altLang="ja-JP" dirty="0"/>
              <a:t>ROSC</a:t>
            </a:r>
            <a:r>
              <a:rPr kumimoji="1" lang="ja-JP" altLang="en-US" dirty="0"/>
              <a:t>には関連はなかった。退院までの生存率は糖尿病患者で観察されました。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20</a:t>
            </a:fld>
            <a:endParaRPr kumimoji="1" lang="ja-JP" altLang="en-US"/>
          </a:p>
        </p:txBody>
      </p:sp>
    </p:spTree>
    <p:extLst>
      <p:ext uri="{BB962C8B-B14F-4D97-AF65-F5344CB8AC3E}">
        <p14:creationId xmlns:p14="http://schemas.microsoft.com/office/powerpoint/2010/main" val="134885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CPR</a:t>
            </a:r>
            <a:r>
              <a:rPr kumimoji="1" lang="ja-JP" altLang="en-US" dirty="0"/>
              <a:t>中にブドウ糖投与をすることで退院時の生存率と神経学的転帰の改善に関連していることは過去の研究とも一致していますがこれらの結果は院内心停止患者を対象とした研究結果とは矛盾しており、また台湾の研究データとも矛盾しています。その研究からは血糖値とブドウ糖投与が神経学的転帰と退院までの生存率の低下に関連していることが報告されており</a:t>
            </a:r>
            <a:r>
              <a:rPr kumimoji="1" lang="en-US" altLang="ja-JP" dirty="0"/>
              <a:t>CPR</a:t>
            </a:r>
            <a:r>
              <a:rPr kumimoji="1" lang="ja-JP" altLang="en-US" dirty="0"/>
              <a:t>中のブドウ糖投与は</a:t>
            </a:r>
            <a:r>
              <a:rPr kumimoji="1" lang="en-US" altLang="ja-JP" dirty="0"/>
              <a:t>CPR</a:t>
            </a:r>
            <a:r>
              <a:rPr kumimoji="1" lang="ja-JP" altLang="en-US" dirty="0"/>
              <a:t>の結果と退院までの生存率を予測する指標として使用できることが明らかになっています。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22</a:t>
            </a:fld>
            <a:endParaRPr kumimoji="1" lang="ja-JP" altLang="en-US"/>
          </a:p>
        </p:txBody>
      </p:sp>
    </p:spTree>
    <p:extLst>
      <p:ext uri="{BB962C8B-B14F-4D97-AF65-F5344CB8AC3E}">
        <p14:creationId xmlns:p14="http://schemas.microsoft.com/office/powerpoint/2010/main" val="120260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☆対象地域はバンコクにある高度救命救急医療サービスであるヴァジラ救急医療サービスが管轄している病院。</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4</a:t>
            </a:fld>
            <a:endParaRPr kumimoji="1" lang="ja-JP" altLang="en-US"/>
          </a:p>
        </p:txBody>
      </p:sp>
    </p:spTree>
    <p:extLst>
      <p:ext uri="{BB962C8B-B14F-4D97-AF65-F5344CB8AC3E}">
        <p14:creationId xmlns:p14="http://schemas.microsoft.com/office/powerpoint/2010/main" val="354880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☆日本との違いは救急救命士の３人で構成されるのに対しＶ－ＥＭＳは救急救命士と</a:t>
            </a:r>
            <a:r>
              <a:rPr kumimoji="1" lang="en-US" altLang="ja-JP" dirty="0"/>
              <a:t>NP</a:t>
            </a:r>
            <a:r>
              <a:rPr kumimoji="1" lang="ja-JP" altLang="en-US" dirty="0"/>
              <a:t>が同乗する点です。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5</a:t>
            </a:fld>
            <a:endParaRPr kumimoji="1" lang="ja-JP" altLang="en-US"/>
          </a:p>
        </p:txBody>
      </p:sp>
    </p:spTree>
    <p:extLst>
      <p:ext uri="{BB962C8B-B14F-4D97-AF65-F5344CB8AC3E}">
        <p14:creationId xmlns:p14="http://schemas.microsoft.com/office/powerpoint/2010/main" val="85540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7</a:t>
            </a:fld>
            <a:endParaRPr kumimoji="1" lang="ja-JP" altLang="en-US"/>
          </a:p>
        </p:txBody>
      </p:sp>
    </p:spTree>
    <p:extLst>
      <p:ext uri="{BB962C8B-B14F-4D97-AF65-F5344CB8AC3E}">
        <p14:creationId xmlns:p14="http://schemas.microsoft.com/office/powerpoint/2010/main" val="185920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変数は、人口統計学的特性、心停止前の状態、心停止の特性、蘇生前または蘇生初期段階で測定された病院前蘇生介入</a:t>
            </a:r>
            <a:endParaRPr lang="en-US" altLang="ja-JP" dirty="0"/>
          </a:p>
          <a:p>
            <a:r>
              <a:rPr kumimoji="1" lang="ja-JP" altLang="en-US" dirty="0"/>
              <a:t>☆交絡因子を調整して多変量解析してます。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9</a:t>
            </a:fld>
            <a:endParaRPr kumimoji="1" lang="ja-JP" altLang="en-US"/>
          </a:p>
        </p:txBody>
      </p:sp>
    </p:spTree>
    <p:extLst>
      <p:ext uri="{BB962C8B-B14F-4D97-AF65-F5344CB8AC3E}">
        <p14:creationId xmlns:p14="http://schemas.microsoft.com/office/powerpoint/2010/main" val="154970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1490</a:t>
            </a:r>
            <a:r>
              <a:rPr kumimoji="1" lang="ja-JP" altLang="en-US" dirty="0"/>
              <a:t>人中除外を除いて</a:t>
            </a:r>
            <a:r>
              <a:rPr kumimoji="1" lang="en-US" altLang="ja-JP" dirty="0"/>
              <a:t>246</a:t>
            </a:r>
            <a:r>
              <a:rPr kumimoji="1" lang="ja-JP" altLang="en-US" dirty="0"/>
              <a:t>人になり、そのうち糖尿病患者が５３人、非糖尿病患者が</a:t>
            </a:r>
            <a:r>
              <a:rPr kumimoji="1" lang="en-US" altLang="ja-JP" dirty="0"/>
              <a:t>193</a:t>
            </a:r>
            <a:r>
              <a:rPr kumimoji="1" lang="ja-JP" altLang="en-US" dirty="0"/>
              <a:t>人になりました。</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10</a:t>
            </a:fld>
            <a:endParaRPr kumimoji="1" lang="ja-JP" altLang="en-US"/>
          </a:p>
        </p:txBody>
      </p:sp>
    </p:spTree>
    <p:extLst>
      <p:ext uri="{BB962C8B-B14F-4D97-AF65-F5344CB8AC3E}">
        <p14:creationId xmlns:p14="http://schemas.microsoft.com/office/powerpoint/2010/main" val="14367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生データ差あり、重み付けしたやつ、</a:t>
            </a:r>
            <a:r>
              <a:rPr kumimoji="1" lang="en-US" altLang="ja-JP" dirty="0"/>
              <a:t>IPTW</a:t>
            </a:r>
            <a:r>
              <a:rPr kumimoji="1" lang="ja-JP" altLang="en-US" dirty="0"/>
              <a:t>（逆確率重み付け）を用いてならした。</a:t>
            </a:r>
            <a:endParaRPr kumimoji="1" lang="en-US" altLang="ja-JP" dirty="0"/>
          </a:p>
          <a:p>
            <a:r>
              <a:rPr kumimoji="1" lang="en-US" altLang="ja-JP" dirty="0"/>
              <a:t>Propensity</a:t>
            </a:r>
            <a:r>
              <a:rPr kumimoji="1" lang="ja-JP" altLang="en-US" dirty="0"/>
              <a:t>　</a:t>
            </a:r>
            <a:r>
              <a:rPr kumimoji="1" lang="en-US" altLang="ja-JP" dirty="0"/>
              <a:t>score</a:t>
            </a:r>
            <a:r>
              <a:rPr kumimoji="1" lang="ja-JP" altLang="en-US" dirty="0"/>
              <a:t>＝デキストロース投与される確率</a:t>
            </a:r>
            <a:endParaRPr kumimoji="1" lang="en-US" altLang="ja-JP" dirty="0"/>
          </a:p>
          <a:p>
            <a:r>
              <a:rPr kumimoji="1" lang="ja-JP" altLang="en-US" dirty="0"/>
              <a:t>☆患者背景からブドウ糖投与される可能性を推定した図になります。生データと逆確率重み付けを行いました。</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12</a:t>
            </a:fld>
            <a:endParaRPr kumimoji="1" lang="ja-JP" altLang="en-US"/>
          </a:p>
        </p:txBody>
      </p:sp>
    </p:spTree>
    <p:extLst>
      <p:ext uri="{BB962C8B-B14F-4D97-AF65-F5344CB8AC3E}">
        <p14:creationId xmlns:p14="http://schemas.microsoft.com/office/powerpoint/2010/main" val="255710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重み付けありとなし、背景因子のバランスを標準化差（</a:t>
            </a:r>
            <a:r>
              <a:rPr kumimoji="1" lang="en-US" altLang="ja-JP" dirty="0"/>
              <a:t>STD</a:t>
            </a:r>
            <a:r>
              <a:rPr kumimoji="1" lang="ja-JP" altLang="en-US" dirty="0"/>
              <a:t>）を用いて評価した</a:t>
            </a:r>
            <a:endParaRPr kumimoji="1" lang="en-US" altLang="ja-JP" dirty="0"/>
          </a:p>
          <a:p>
            <a:r>
              <a:rPr kumimoji="1" lang="ja-JP" altLang="en-US" dirty="0"/>
              <a:t>☆重み付けによる群間のバランス調整の状況を可視化したものです。</a:t>
            </a:r>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13</a:t>
            </a:fld>
            <a:endParaRPr kumimoji="1" lang="ja-JP" altLang="en-US"/>
          </a:p>
        </p:txBody>
      </p:sp>
    </p:spTree>
    <p:extLst>
      <p:ext uri="{BB962C8B-B14F-4D97-AF65-F5344CB8AC3E}">
        <p14:creationId xmlns:p14="http://schemas.microsoft.com/office/powerpoint/2010/main" val="214713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糖尿病患者→ブドウ糖投与された</a:t>
            </a:r>
            <a:r>
              <a:rPr kumimoji="1" lang="en-US" altLang="ja-JP" dirty="0"/>
              <a:t>Pt</a:t>
            </a:r>
            <a:r>
              <a:rPr kumimoji="1" lang="ja-JP" altLang="en-US" dirty="0"/>
              <a:t>は若い</a:t>
            </a:r>
            <a:endParaRPr kumimoji="1" lang="en-US" altLang="ja-JP" dirty="0"/>
          </a:p>
          <a:p>
            <a:r>
              <a:rPr kumimoji="1" lang="ja-JP" altLang="en-US" dirty="0"/>
              <a:t>☆糖尿病患者の特性です。非糖尿病患者と比較すると年齢が若い特徴があります。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6F2C5C3A-F64D-445A-811A-DB9BE68CCC84}" type="slidenum">
              <a:rPr kumimoji="1" lang="ja-JP" altLang="en-US" smtClean="0"/>
              <a:t>14</a:t>
            </a:fld>
            <a:endParaRPr kumimoji="1" lang="ja-JP" altLang="en-US"/>
          </a:p>
        </p:txBody>
      </p:sp>
    </p:spTree>
    <p:extLst>
      <p:ext uri="{BB962C8B-B14F-4D97-AF65-F5344CB8AC3E}">
        <p14:creationId xmlns:p14="http://schemas.microsoft.com/office/powerpoint/2010/main" val="322280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899D86-169B-1924-44AF-0C972A5402E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0C33CF-8A9E-E2E8-689F-3DD170B33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B5BC9FD-A867-AA8E-C1DD-36BEFB1C426E}"/>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5" name="フッター プレースホルダー 4">
            <a:extLst>
              <a:ext uri="{FF2B5EF4-FFF2-40B4-BE49-F238E27FC236}">
                <a16:creationId xmlns:a16="http://schemas.microsoft.com/office/drawing/2014/main" id="{BD7131F8-E166-0DC1-2C10-8D198F88C53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9AB7CC-CCCF-148F-492A-D93AE367EFFD}"/>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33765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61DBE-F364-557F-AFC5-310DAEE5698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D94ED4-437B-468E-518F-251A7E1719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E16FDC-8C95-145B-F2C1-C32B79B9342D}"/>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5" name="フッター プレースホルダー 4">
            <a:extLst>
              <a:ext uri="{FF2B5EF4-FFF2-40B4-BE49-F238E27FC236}">
                <a16:creationId xmlns:a16="http://schemas.microsoft.com/office/drawing/2014/main" id="{B3456FC8-DAA3-D6BA-D01A-6CBC2491034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4C3C3D-4BE1-D3DA-E9AF-7AAB2413440C}"/>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374197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0A053E7-BBBE-6882-1124-E8AC3D7A91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B4A4AB0-CFE1-61F7-45E5-71893E66CC9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32D69-121F-5F94-B72F-FA1CF19D2A7D}"/>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5" name="フッター プレースホルダー 4">
            <a:extLst>
              <a:ext uri="{FF2B5EF4-FFF2-40B4-BE49-F238E27FC236}">
                <a16:creationId xmlns:a16="http://schemas.microsoft.com/office/drawing/2014/main" id="{FEABF08C-D348-4480-57B4-9D552B479F5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EC30E3-53D5-081D-878C-661E8553A18B}"/>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313067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5AE825-6DC7-B131-08BC-72842DC9A1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7B991F-1015-BF21-44F1-C2B0EF3E466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4BF458-3D24-EB33-EAFE-9C378EB70358}"/>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5" name="フッター プレースホルダー 4">
            <a:extLst>
              <a:ext uri="{FF2B5EF4-FFF2-40B4-BE49-F238E27FC236}">
                <a16:creationId xmlns:a16="http://schemas.microsoft.com/office/drawing/2014/main" id="{04470979-379C-D043-CC1B-05959DD4591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0A1D88-7FB0-2ACF-FDF5-E9DFA0506020}"/>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1773320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8E139A-4036-4601-9B01-C97A920F043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1443F5-8D48-EF53-D0FC-4E671E118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CF010C9-6C6C-1555-54B4-23816F307741}"/>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5" name="フッター プレースホルダー 4">
            <a:extLst>
              <a:ext uri="{FF2B5EF4-FFF2-40B4-BE49-F238E27FC236}">
                <a16:creationId xmlns:a16="http://schemas.microsoft.com/office/drawing/2014/main" id="{1306F622-DACB-BCF3-A57C-599A44B3435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EA301-4437-8A31-EB11-F0C157D05294}"/>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138106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56895-F321-98CC-CA94-CE73946D0D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4CB828-9645-5EA1-4F4F-9BFE4BC87D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D514C22-F540-1B46-D468-A4A94B13858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9E5518A-88ED-C3CF-D1D9-41A92FC1EA6E}"/>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6" name="フッター プレースホルダー 5">
            <a:extLst>
              <a:ext uri="{FF2B5EF4-FFF2-40B4-BE49-F238E27FC236}">
                <a16:creationId xmlns:a16="http://schemas.microsoft.com/office/drawing/2014/main" id="{630C1417-3539-E2CF-FE34-7810ED403FD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1C3C48-C91F-790C-A9B8-812BBC4B7709}"/>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189220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2E2CAB-E1F2-9AA4-74DC-3B5781501EB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F611A4-1DDA-DF3C-D00C-937A39AC4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DDCADE-985B-E086-28FD-C814E9D1F5C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C0A814-27BF-6E00-C7B0-79E9F62FE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9A0172-912C-545C-A7B0-6D21F4E059F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0E378D0-5468-FB8F-C854-5CF44BD78A3B}"/>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8" name="フッター プレースホルダー 7">
            <a:extLst>
              <a:ext uri="{FF2B5EF4-FFF2-40B4-BE49-F238E27FC236}">
                <a16:creationId xmlns:a16="http://schemas.microsoft.com/office/drawing/2014/main" id="{CB41C0C4-3CFF-B02F-29FA-C0734983B37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7C57C02-0061-DD89-BF15-EEE825FBF681}"/>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156365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89D43-F40D-C01C-C34A-300F29445B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052FD8-DE15-DF60-55CC-E70BDA55352D}"/>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4" name="フッター プレースホルダー 3">
            <a:extLst>
              <a:ext uri="{FF2B5EF4-FFF2-40B4-BE49-F238E27FC236}">
                <a16:creationId xmlns:a16="http://schemas.microsoft.com/office/drawing/2014/main" id="{3F801C0B-C9EE-734D-83AB-8492E6BDD23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3D1FDD8-8BB3-FD07-31EA-093700DA016E}"/>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388591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0FB8B8-E6E5-427D-F64D-8FB984D95E4C}"/>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3" name="フッター プレースホルダー 2">
            <a:extLst>
              <a:ext uri="{FF2B5EF4-FFF2-40B4-BE49-F238E27FC236}">
                <a16:creationId xmlns:a16="http://schemas.microsoft.com/office/drawing/2014/main" id="{A67390E3-C579-B632-922C-0F4D842D5FC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14C032-A01A-9240-3B68-1130B0F48CBC}"/>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266431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25839F-71A8-9296-1E48-0C2EBBD8A7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8B5F03-E811-7670-8455-702978537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6A323C2-70B8-C5DF-7648-FA5204B50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599E271-A638-CA0F-7342-F1BBE12C19B9}"/>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6" name="フッター プレースホルダー 5">
            <a:extLst>
              <a:ext uri="{FF2B5EF4-FFF2-40B4-BE49-F238E27FC236}">
                <a16:creationId xmlns:a16="http://schemas.microsoft.com/office/drawing/2014/main" id="{CAB87793-10BA-4C3B-8265-1CDD6CCB56C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B72AE2-184C-87CF-C778-5E1B6FA26633}"/>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386331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F5F22-014F-DE69-2FC3-30BDB407F3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E2E6EB-E419-D065-CD0B-9B4E84E78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726AF52-D709-B2E7-8C8A-00B24B3B5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1DD39A-E470-6EFA-747B-117D2B34FE7F}"/>
              </a:ext>
            </a:extLst>
          </p:cNvPr>
          <p:cNvSpPr>
            <a:spLocks noGrp="1"/>
          </p:cNvSpPr>
          <p:nvPr>
            <p:ph type="dt" sz="half" idx="10"/>
          </p:nvPr>
        </p:nvSpPr>
        <p:spPr>
          <a:xfrm>
            <a:off x="838200" y="6356350"/>
            <a:ext cx="2743200" cy="365125"/>
          </a:xfrm>
          <a:prstGeom prst="rect">
            <a:avLst/>
          </a:prstGeom>
        </p:spPr>
        <p:txBody>
          <a:bodyPr/>
          <a:lstStyle/>
          <a:p>
            <a:fld id="{CC09BBE7-EEF7-4CF5-96C8-DE79742F70C3}" type="datetimeFigureOut">
              <a:rPr kumimoji="1" lang="ja-JP" altLang="en-US" smtClean="0"/>
              <a:t>2026/6/12</a:t>
            </a:fld>
            <a:endParaRPr kumimoji="1" lang="ja-JP" altLang="en-US"/>
          </a:p>
        </p:txBody>
      </p:sp>
      <p:sp>
        <p:nvSpPr>
          <p:cNvPr id="6" name="フッター プレースホルダー 5">
            <a:extLst>
              <a:ext uri="{FF2B5EF4-FFF2-40B4-BE49-F238E27FC236}">
                <a16:creationId xmlns:a16="http://schemas.microsoft.com/office/drawing/2014/main" id="{6BEE3CC9-0847-5A12-940A-8FEC5701ED4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F61050-B655-6445-9785-7D0247C35321}"/>
              </a:ext>
            </a:extLst>
          </p:cNvPr>
          <p:cNvSpPr>
            <a:spLocks noGrp="1"/>
          </p:cNvSpPr>
          <p:nvPr>
            <p:ph type="sldNum" sz="quarter" idx="12"/>
          </p:nvPr>
        </p:nvSpPr>
        <p:spPr>
          <a:xfrm>
            <a:off x="8610600" y="6356350"/>
            <a:ext cx="2743200" cy="365125"/>
          </a:xfrm>
          <a:prstGeom prst="rect">
            <a:avLst/>
          </a:prstGeom>
        </p:spPr>
        <p:txBody>
          <a:bodyPr/>
          <a:lstStyle/>
          <a:p>
            <a:fld id="{B8EC36DF-F50B-4F4B-93AB-C692461D7B14}" type="slidenum">
              <a:rPr kumimoji="1" lang="ja-JP" altLang="en-US" smtClean="0"/>
              <a:t>‹#›</a:t>
            </a:fld>
            <a:endParaRPr kumimoji="1" lang="ja-JP" altLang="en-US"/>
          </a:p>
        </p:txBody>
      </p:sp>
    </p:spTree>
    <p:extLst>
      <p:ext uri="{BB962C8B-B14F-4D97-AF65-F5344CB8AC3E}">
        <p14:creationId xmlns:p14="http://schemas.microsoft.com/office/powerpoint/2010/main" val="209900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CA1C0C-49CD-E922-0108-22E74C229AF8}"/>
              </a:ext>
            </a:extLst>
          </p:cNvPr>
          <p:cNvSpPr>
            <a:spLocks noGrp="1"/>
          </p:cNvSpPr>
          <p:nvPr>
            <p:ph type="title"/>
          </p:nvPr>
        </p:nvSpPr>
        <p:spPr>
          <a:xfrm>
            <a:off x="838200" y="1492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E2A75709-DEAC-8B6B-96A8-0D994B55B7F0}"/>
              </a:ext>
            </a:extLst>
          </p:cNvPr>
          <p:cNvSpPr>
            <a:spLocks noGrp="1"/>
          </p:cNvSpPr>
          <p:nvPr>
            <p:ph type="body" idx="1"/>
          </p:nvPr>
        </p:nvSpPr>
        <p:spPr>
          <a:xfrm>
            <a:off x="838200" y="1701800"/>
            <a:ext cx="10515600" cy="48895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052132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400" kern="1200">
          <a:solidFill>
            <a:schemeClr val="tx1"/>
          </a:solidFill>
          <a:latin typeface="+mn-ea"/>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ea"/>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ea"/>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816C96-0FB9-C4FB-FF72-41FFF6A3B389}"/>
              </a:ext>
            </a:extLst>
          </p:cNvPr>
          <p:cNvSpPr>
            <a:spLocks noGrp="1"/>
          </p:cNvSpPr>
          <p:nvPr>
            <p:ph type="ctrTitle"/>
          </p:nvPr>
        </p:nvSpPr>
        <p:spPr>
          <a:xfrm>
            <a:off x="381830" y="135054"/>
            <a:ext cx="11428339" cy="1412408"/>
          </a:xfrm>
        </p:spPr>
        <p:txBody>
          <a:bodyPr>
            <a:normAutofit/>
          </a:bodyPr>
          <a:lstStyle/>
          <a:p>
            <a:r>
              <a:rPr kumimoji="1" lang="ja-JP" altLang="en-US" sz="4000" b="1" dirty="0"/>
              <a:t>心肺蘇生中の低血糖を伴う院外心停止患者に</a:t>
            </a:r>
            <a:br>
              <a:rPr kumimoji="1" lang="en-US" altLang="ja-JP" sz="4000" b="1" dirty="0"/>
            </a:br>
            <a:r>
              <a:rPr kumimoji="1" lang="ja-JP" altLang="en-US" sz="4000" b="1" dirty="0"/>
              <a:t>おけるブドウ糖投与の使用と転帰への影響</a:t>
            </a:r>
          </a:p>
        </p:txBody>
      </p:sp>
      <p:pic>
        <p:nvPicPr>
          <p:cNvPr id="3" name="図 2">
            <a:extLst>
              <a:ext uri="{FF2B5EF4-FFF2-40B4-BE49-F238E27FC236}">
                <a16:creationId xmlns:a16="http://schemas.microsoft.com/office/drawing/2014/main" id="{8DA58155-0CCF-6EC6-20D2-D8AF04C8F400}"/>
              </a:ext>
            </a:extLst>
          </p:cNvPr>
          <p:cNvPicPr>
            <a:picLocks noChangeAspect="1"/>
          </p:cNvPicPr>
          <p:nvPr/>
        </p:nvPicPr>
        <p:blipFill>
          <a:blip r:embed="rId2"/>
          <a:stretch>
            <a:fillRect/>
          </a:stretch>
        </p:blipFill>
        <p:spPr>
          <a:xfrm>
            <a:off x="1167060" y="1547462"/>
            <a:ext cx="9451480" cy="4826287"/>
          </a:xfrm>
          <a:prstGeom prst="rect">
            <a:avLst/>
          </a:prstGeom>
        </p:spPr>
      </p:pic>
      <p:pic>
        <p:nvPicPr>
          <p:cNvPr id="4" name="図 3">
            <a:extLst>
              <a:ext uri="{FF2B5EF4-FFF2-40B4-BE49-F238E27FC236}">
                <a16:creationId xmlns:a16="http://schemas.microsoft.com/office/drawing/2014/main" id="{673746B3-224D-1BEC-266C-DAEC2128590E}"/>
              </a:ext>
            </a:extLst>
          </p:cNvPr>
          <p:cNvPicPr>
            <a:picLocks noChangeAspect="1"/>
          </p:cNvPicPr>
          <p:nvPr/>
        </p:nvPicPr>
        <p:blipFill>
          <a:blip r:embed="rId3"/>
          <a:stretch>
            <a:fillRect/>
          </a:stretch>
        </p:blipFill>
        <p:spPr>
          <a:xfrm>
            <a:off x="381829" y="6373749"/>
            <a:ext cx="11428339" cy="340682"/>
          </a:xfrm>
          <a:prstGeom prst="rect">
            <a:avLst/>
          </a:prstGeom>
        </p:spPr>
      </p:pic>
    </p:spTree>
    <p:extLst>
      <p:ext uri="{BB962C8B-B14F-4D97-AF65-F5344CB8AC3E}">
        <p14:creationId xmlns:p14="http://schemas.microsoft.com/office/powerpoint/2010/main" val="195370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7EA4E853-B947-CFA2-5E89-8A6A180536FD}"/>
              </a:ext>
            </a:extLst>
          </p:cNvPr>
          <p:cNvPicPr>
            <a:picLocks noGrp="1" noChangeAspect="1"/>
          </p:cNvPicPr>
          <p:nvPr>
            <p:ph idx="1"/>
          </p:nvPr>
        </p:nvPicPr>
        <p:blipFill>
          <a:blip r:embed="rId3"/>
          <a:srcRect l="8965" t="6992" r="1622"/>
          <a:stretch>
            <a:fillRect/>
          </a:stretch>
        </p:blipFill>
        <p:spPr>
          <a:xfrm>
            <a:off x="866775" y="84145"/>
            <a:ext cx="10153649" cy="6811107"/>
          </a:xfrm>
          <a:prstGeom prst="rect">
            <a:avLst/>
          </a:prstGeom>
        </p:spPr>
      </p:pic>
    </p:spTree>
    <p:extLst>
      <p:ext uri="{BB962C8B-B14F-4D97-AF65-F5344CB8AC3E}">
        <p14:creationId xmlns:p14="http://schemas.microsoft.com/office/powerpoint/2010/main" val="195170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F530C-D0C8-B09A-CED6-226D53E2E9C8}"/>
              </a:ext>
            </a:extLst>
          </p:cNvPr>
          <p:cNvSpPr>
            <a:spLocks noGrp="1"/>
          </p:cNvSpPr>
          <p:nvPr>
            <p:ph type="title"/>
          </p:nvPr>
        </p:nvSpPr>
        <p:spPr/>
        <p:txBody>
          <a:bodyPr/>
          <a:lstStyle/>
          <a:p>
            <a:r>
              <a:rPr lang="en-US" altLang="ja-JP" dirty="0"/>
              <a:t>Table1</a:t>
            </a:r>
            <a:r>
              <a:rPr lang="ja-JP" altLang="en-US" dirty="0"/>
              <a:t>：全患者特性</a:t>
            </a:r>
            <a:endParaRPr kumimoji="1" lang="ja-JP" altLang="en-US" dirty="0"/>
          </a:p>
        </p:txBody>
      </p:sp>
      <p:pic>
        <p:nvPicPr>
          <p:cNvPr id="5" name="コンテンツ プレースホルダー 4" descr="The image is a table presenting various patient characteristics including gender distribution, age, underlying diseases, and locations of patients, along with statistical data such as mean and standard deviation.&#10;&#10;AI 生成コンテンツは誤りを含む可能性があります。">
            <a:extLst>
              <a:ext uri="{FF2B5EF4-FFF2-40B4-BE49-F238E27FC236}">
                <a16:creationId xmlns:a16="http://schemas.microsoft.com/office/drawing/2014/main" id="{21A5B083-C374-A8DC-2F35-71DBF26E89EF}"/>
              </a:ext>
            </a:extLst>
          </p:cNvPr>
          <p:cNvPicPr>
            <a:picLocks noGrp="1" noChangeAspect="1"/>
          </p:cNvPicPr>
          <p:nvPr>
            <p:ph idx="1"/>
          </p:nvPr>
        </p:nvPicPr>
        <p:blipFill>
          <a:blip r:embed="rId2"/>
          <a:srcRect b="48074"/>
          <a:stretch>
            <a:fillRect/>
          </a:stretch>
        </p:blipFill>
        <p:spPr>
          <a:xfrm>
            <a:off x="47282" y="1288844"/>
            <a:ext cx="6048718" cy="4649840"/>
          </a:xfrm>
          <a:prstGeom prst="rect">
            <a:avLst/>
          </a:prstGeom>
        </p:spPr>
      </p:pic>
      <p:pic>
        <p:nvPicPr>
          <p:cNvPr id="6" name="コンテンツ プレースホルダー 4" descr="The image is a table presenting various patient characteristics including gender distribution, age, underlying diseases, and locations of patients, along with statistical data such as mean and standard deviation.&#10;&#10;AI 生成コンテンツは誤りを含む可能性があります。">
            <a:extLst>
              <a:ext uri="{FF2B5EF4-FFF2-40B4-BE49-F238E27FC236}">
                <a16:creationId xmlns:a16="http://schemas.microsoft.com/office/drawing/2014/main" id="{4B8D942C-3507-CBA7-2A92-D582D2CD1599}"/>
              </a:ext>
            </a:extLst>
          </p:cNvPr>
          <p:cNvPicPr>
            <a:picLocks noChangeAspect="1"/>
          </p:cNvPicPr>
          <p:nvPr/>
        </p:nvPicPr>
        <p:blipFill>
          <a:blip r:embed="rId2"/>
          <a:srcRect t="51975"/>
          <a:stretch>
            <a:fillRect/>
          </a:stretch>
        </p:blipFill>
        <p:spPr>
          <a:xfrm>
            <a:off x="6095999" y="1678858"/>
            <a:ext cx="5991451" cy="4259826"/>
          </a:xfrm>
          <a:prstGeom prst="rect">
            <a:avLst/>
          </a:prstGeom>
        </p:spPr>
      </p:pic>
    </p:spTree>
    <p:extLst>
      <p:ext uri="{BB962C8B-B14F-4D97-AF65-F5344CB8AC3E}">
        <p14:creationId xmlns:p14="http://schemas.microsoft.com/office/powerpoint/2010/main" val="43596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78C67-150A-F3F1-B144-BCDE03439898}"/>
              </a:ext>
            </a:extLst>
          </p:cNvPr>
          <p:cNvSpPr>
            <a:spLocks noGrp="1"/>
          </p:cNvSpPr>
          <p:nvPr>
            <p:ph type="title"/>
          </p:nvPr>
        </p:nvSpPr>
        <p:spPr/>
        <p:txBody>
          <a:bodyPr/>
          <a:lstStyle/>
          <a:p>
            <a:r>
              <a:rPr kumimoji="1" lang="en-US" altLang="ja-JP" dirty="0"/>
              <a:t>Fig.2</a:t>
            </a:r>
            <a:r>
              <a:rPr lang="en-US" altLang="ja-JP" dirty="0"/>
              <a:t>a</a:t>
            </a:r>
            <a:endParaRPr kumimoji="1" lang="ja-JP" altLang="en-US" dirty="0"/>
          </a:p>
        </p:txBody>
      </p:sp>
      <p:pic>
        <p:nvPicPr>
          <p:cNvPr id="3" name="コンテンツ プレースホルダー 4">
            <a:extLst>
              <a:ext uri="{FF2B5EF4-FFF2-40B4-BE49-F238E27FC236}">
                <a16:creationId xmlns:a16="http://schemas.microsoft.com/office/drawing/2014/main" id="{7E119A41-E290-451B-EFC9-06288B081856}"/>
              </a:ext>
            </a:extLst>
          </p:cNvPr>
          <p:cNvPicPr>
            <a:picLocks noChangeAspect="1"/>
          </p:cNvPicPr>
          <p:nvPr/>
        </p:nvPicPr>
        <p:blipFill>
          <a:blip r:embed="rId3"/>
          <a:srcRect t="88381"/>
          <a:stretch>
            <a:fillRect/>
          </a:stretch>
        </p:blipFill>
        <p:spPr>
          <a:xfrm>
            <a:off x="7251863" y="6250763"/>
            <a:ext cx="4940137" cy="607237"/>
          </a:xfrm>
          <a:prstGeom prst="rect">
            <a:avLst/>
          </a:prstGeom>
        </p:spPr>
      </p:pic>
      <p:pic>
        <p:nvPicPr>
          <p:cNvPr id="5" name="コンテンツ プレースホルダー 4">
            <a:extLst>
              <a:ext uri="{FF2B5EF4-FFF2-40B4-BE49-F238E27FC236}">
                <a16:creationId xmlns:a16="http://schemas.microsoft.com/office/drawing/2014/main" id="{844EE4D6-F1AD-5642-AFDF-B92F1190B326}"/>
              </a:ext>
            </a:extLst>
          </p:cNvPr>
          <p:cNvPicPr>
            <a:picLocks noGrp="1" noChangeAspect="1"/>
          </p:cNvPicPr>
          <p:nvPr>
            <p:ph idx="1"/>
          </p:nvPr>
        </p:nvPicPr>
        <p:blipFill>
          <a:blip r:embed="rId3"/>
          <a:srcRect b="19421"/>
          <a:stretch>
            <a:fillRect/>
          </a:stretch>
        </p:blipFill>
        <p:spPr>
          <a:xfrm>
            <a:off x="3455570" y="-11142"/>
            <a:ext cx="7345861" cy="6261905"/>
          </a:xfrm>
          <a:prstGeom prst="rect">
            <a:avLst/>
          </a:prstGeom>
        </p:spPr>
      </p:pic>
      <p:sp>
        <p:nvSpPr>
          <p:cNvPr id="4" name="正方形/長方形 3">
            <a:extLst>
              <a:ext uri="{FF2B5EF4-FFF2-40B4-BE49-F238E27FC236}">
                <a16:creationId xmlns:a16="http://schemas.microsoft.com/office/drawing/2014/main" id="{ACD96D98-49EF-65CC-CF37-6A9C70209FBE}"/>
              </a:ext>
            </a:extLst>
          </p:cNvPr>
          <p:cNvSpPr/>
          <p:nvPr/>
        </p:nvSpPr>
        <p:spPr>
          <a:xfrm>
            <a:off x="458370" y="5643526"/>
            <a:ext cx="3759200" cy="607237"/>
          </a:xfrm>
          <a:prstGeom prst="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デキストロース投与される確率</a:t>
            </a:r>
          </a:p>
        </p:txBody>
      </p:sp>
    </p:spTree>
    <p:extLst>
      <p:ext uri="{BB962C8B-B14F-4D97-AF65-F5344CB8AC3E}">
        <p14:creationId xmlns:p14="http://schemas.microsoft.com/office/powerpoint/2010/main" val="173245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C82106-D441-2C06-D0E2-BC4F1CEBE6A5}"/>
              </a:ext>
            </a:extLst>
          </p:cNvPr>
          <p:cNvSpPr>
            <a:spLocks noGrp="1"/>
          </p:cNvSpPr>
          <p:nvPr>
            <p:ph type="title"/>
          </p:nvPr>
        </p:nvSpPr>
        <p:spPr/>
        <p:txBody>
          <a:bodyPr/>
          <a:lstStyle/>
          <a:p>
            <a:r>
              <a:rPr kumimoji="1" lang="en-US" altLang="ja-JP" dirty="0"/>
              <a:t>Fig.2b</a:t>
            </a:r>
            <a:endParaRPr kumimoji="1" lang="ja-JP" altLang="en-US" dirty="0"/>
          </a:p>
        </p:txBody>
      </p:sp>
      <p:pic>
        <p:nvPicPr>
          <p:cNvPr id="5" name="コンテンツ プレースホルダー 4">
            <a:extLst>
              <a:ext uri="{FF2B5EF4-FFF2-40B4-BE49-F238E27FC236}">
                <a16:creationId xmlns:a16="http://schemas.microsoft.com/office/drawing/2014/main" id="{F8CE5E41-EFBE-A888-67BC-12A1D5532D40}"/>
              </a:ext>
            </a:extLst>
          </p:cNvPr>
          <p:cNvPicPr>
            <a:picLocks noGrp="1" noChangeAspect="1"/>
          </p:cNvPicPr>
          <p:nvPr>
            <p:ph idx="1"/>
          </p:nvPr>
        </p:nvPicPr>
        <p:blipFill>
          <a:blip r:embed="rId3"/>
          <a:srcRect t="4544" b="9832"/>
          <a:stretch>
            <a:fillRect/>
          </a:stretch>
        </p:blipFill>
        <p:spPr>
          <a:xfrm>
            <a:off x="2768600" y="0"/>
            <a:ext cx="6840798" cy="6790199"/>
          </a:xfrm>
          <a:prstGeom prst="rect">
            <a:avLst/>
          </a:prstGeom>
        </p:spPr>
      </p:pic>
      <p:sp>
        <p:nvSpPr>
          <p:cNvPr id="3" name="正方形/長方形 2">
            <a:extLst>
              <a:ext uri="{FF2B5EF4-FFF2-40B4-BE49-F238E27FC236}">
                <a16:creationId xmlns:a16="http://schemas.microsoft.com/office/drawing/2014/main" id="{01433EEC-209D-7F24-32E3-D5574047548A}"/>
              </a:ext>
            </a:extLst>
          </p:cNvPr>
          <p:cNvSpPr/>
          <p:nvPr/>
        </p:nvSpPr>
        <p:spPr>
          <a:xfrm>
            <a:off x="1130300" y="1993900"/>
            <a:ext cx="723900" cy="26162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solidFill>
                  <a:schemeClr val="tx1"/>
                </a:solidFill>
              </a:rPr>
              <a:t>各症</a:t>
            </a:r>
            <a:r>
              <a:rPr lang="ja-JP" altLang="en-US" sz="2800" b="1" dirty="0">
                <a:solidFill>
                  <a:schemeClr val="tx1"/>
                </a:solidFill>
              </a:rPr>
              <a:t>例</a:t>
            </a:r>
            <a:endParaRPr kumimoji="1" lang="ja-JP" altLang="en-US" sz="2800" b="1" dirty="0"/>
          </a:p>
        </p:txBody>
      </p:sp>
      <p:sp>
        <p:nvSpPr>
          <p:cNvPr id="6" name="正方形/長方形 5">
            <a:extLst>
              <a:ext uri="{FF2B5EF4-FFF2-40B4-BE49-F238E27FC236}">
                <a16:creationId xmlns:a16="http://schemas.microsoft.com/office/drawing/2014/main" id="{10AF2CD6-F3C6-70FB-BC92-8AA1D939CD0C}"/>
              </a:ext>
            </a:extLst>
          </p:cNvPr>
          <p:cNvSpPr/>
          <p:nvPr/>
        </p:nvSpPr>
        <p:spPr>
          <a:xfrm>
            <a:off x="9609398" y="5969000"/>
            <a:ext cx="1993900" cy="582612"/>
          </a:xfrm>
          <a:prstGeom prst="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t>重み</a:t>
            </a:r>
          </a:p>
        </p:txBody>
      </p:sp>
    </p:spTree>
    <p:extLst>
      <p:ext uri="{BB962C8B-B14F-4D97-AF65-F5344CB8AC3E}">
        <p14:creationId xmlns:p14="http://schemas.microsoft.com/office/powerpoint/2010/main" val="357263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3AA41-2B42-9E8C-5D50-A126F523D7AF}"/>
              </a:ext>
            </a:extLst>
          </p:cNvPr>
          <p:cNvSpPr>
            <a:spLocks noGrp="1"/>
          </p:cNvSpPr>
          <p:nvPr>
            <p:ph type="title"/>
          </p:nvPr>
        </p:nvSpPr>
        <p:spPr/>
        <p:txBody>
          <a:bodyPr/>
          <a:lstStyle/>
          <a:p>
            <a:r>
              <a:rPr kumimoji="1" lang="en-US" altLang="ja-JP" dirty="0"/>
              <a:t>Table2</a:t>
            </a:r>
            <a:r>
              <a:rPr kumimoji="1" lang="ja-JP" altLang="en-US" dirty="0"/>
              <a:t>：糖尿病患者の特性</a:t>
            </a:r>
          </a:p>
        </p:txBody>
      </p:sp>
      <p:pic>
        <p:nvPicPr>
          <p:cNvPr id="5" name="コンテンツ プレースホルダー 4">
            <a:extLst>
              <a:ext uri="{FF2B5EF4-FFF2-40B4-BE49-F238E27FC236}">
                <a16:creationId xmlns:a16="http://schemas.microsoft.com/office/drawing/2014/main" id="{03287C7E-148B-9EF6-D0AA-4D430694A5EF}"/>
              </a:ext>
            </a:extLst>
          </p:cNvPr>
          <p:cNvPicPr>
            <a:picLocks noGrp="1" noChangeAspect="1"/>
          </p:cNvPicPr>
          <p:nvPr>
            <p:ph idx="1"/>
          </p:nvPr>
        </p:nvPicPr>
        <p:blipFill>
          <a:blip r:embed="rId3"/>
          <a:srcRect b="52405"/>
          <a:stretch>
            <a:fillRect/>
          </a:stretch>
        </p:blipFill>
        <p:spPr>
          <a:xfrm>
            <a:off x="204779" y="1737162"/>
            <a:ext cx="6030121" cy="3865160"/>
          </a:xfrm>
          <a:prstGeom prst="rect">
            <a:avLst/>
          </a:prstGeom>
        </p:spPr>
      </p:pic>
      <p:pic>
        <p:nvPicPr>
          <p:cNvPr id="3" name="コンテンツ プレースホルダー 4">
            <a:extLst>
              <a:ext uri="{FF2B5EF4-FFF2-40B4-BE49-F238E27FC236}">
                <a16:creationId xmlns:a16="http://schemas.microsoft.com/office/drawing/2014/main" id="{43742B6B-6812-744D-C3F9-4B0339A9F606}"/>
              </a:ext>
            </a:extLst>
          </p:cNvPr>
          <p:cNvPicPr>
            <a:picLocks noChangeAspect="1"/>
          </p:cNvPicPr>
          <p:nvPr/>
        </p:nvPicPr>
        <p:blipFill>
          <a:blip r:embed="rId3"/>
          <a:srcRect t="46371"/>
          <a:stretch>
            <a:fillRect/>
          </a:stretch>
        </p:blipFill>
        <p:spPr>
          <a:xfrm>
            <a:off x="6234900" y="2165251"/>
            <a:ext cx="5768356" cy="4166102"/>
          </a:xfrm>
          <a:prstGeom prst="rect">
            <a:avLst/>
          </a:prstGeom>
        </p:spPr>
      </p:pic>
      <p:sp>
        <p:nvSpPr>
          <p:cNvPr id="4" name="正方形/長方形 3">
            <a:extLst>
              <a:ext uri="{FF2B5EF4-FFF2-40B4-BE49-F238E27FC236}">
                <a16:creationId xmlns:a16="http://schemas.microsoft.com/office/drawing/2014/main" id="{6774F883-827F-C42B-CDE7-CF9D9DC80BB1}"/>
              </a:ext>
            </a:extLst>
          </p:cNvPr>
          <p:cNvSpPr/>
          <p:nvPr/>
        </p:nvSpPr>
        <p:spPr>
          <a:xfrm>
            <a:off x="204779" y="3503278"/>
            <a:ext cx="4074913" cy="216285"/>
          </a:xfrm>
          <a:prstGeom prst="rect">
            <a:avLst/>
          </a:prstGeom>
          <a:solidFill>
            <a:schemeClr val="lt1">
              <a:alpha val="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29511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625A6-B996-D96C-55A0-1F8C9B406E37}"/>
              </a:ext>
            </a:extLst>
          </p:cNvPr>
          <p:cNvSpPr>
            <a:spLocks noGrp="1"/>
          </p:cNvSpPr>
          <p:nvPr>
            <p:ph type="title"/>
          </p:nvPr>
        </p:nvSpPr>
        <p:spPr/>
        <p:txBody>
          <a:bodyPr/>
          <a:lstStyle/>
          <a:p>
            <a:r>
              <a:rPr kumimoji="1" lang="en-US" altLang="ja-JP" dirty="0"/>
              <a:t>Table3:</a:t>
            </a:r>
            <a:r>
              <a:rPr kumimoji="1" lang="ja-JP" altLang="en-US" dirty="0"/>
              <a:t>非糖尿病患者の特性</a:t>
            </a:r>
          </a:p>
        </p:txBody>
      </p:sp>
      <p:pic>
        <p:nvPicPr>
          <p:cNvPr id="5" name="コンテンツ プレースホルダー 4">
            <a:extLst>
              <a:ext uri="{FF2B5EF4-FFF2-40B4-BE49-F238E27FC236}">
                <a16:creationId xmlns:a16="http://schemas.microsoft.com/office/drawing/2014/main" id="{D886D3EE-3ECD-E743-4DC0-8799F1803DDB}"/>
              </a:ext>
            </a:extLst>
          </p:cNvPr>
          <p:cNvPicPr>
            <a:picLocks noGrp="1" noChangeAspect="1"/>
          </p:cNvPicPr>
          <p:nvPr>
            <p:ph idx="1"/>
          </p:nvPr>
        </p:nvPicPr>
        <p:blipFill>
          <a:blip r:embed="rId3"/>
          <a:srcRect b="51646"/>
          <a:stretch>
            <a:fillRect/>
          </a:stretch>
        </p:blipFill>
        <p:spPr>
          <a:xfrm>
            <a:off x="211857" y="1476033"/>
            <a:ext cx="5987663" cy="4021941"/>
          </a:xfrm>
          <a:prstGeom prst="rect">
            <a:avLst/>
          </a:prstGeom>
        </p:spPr>
      </p:pic>
      <p:pic>
        <p:nvPicPr>
          <p:cNvPr id="3" name="コンテンツ プレースホルダー 4">
            <a:extLst>
              <a:ext uri="{FF2B5EF4-FFF2-40B4-BE49-F238E27FC236}">
                <a16:creationId xmlns:a16="http://schemas.microsoft.com/office/drawing/2014/main" id="{6D7381A2-19EC-EE6D-E632-49140F705189}"/>
              </a:ext>
            </a:extLst>
          </p:cNvPr>
          <p:cNvPicPr>
            <a:picLocks noChangeAspect="1"/>
          </p:cNvPicPr>
          <p:nvPr/>
        </p:nvPicPr>
        <p:blipFill>
          <a:blip r:embed="rId3"/>
          <a:srcRect t="48174"/>
          <a:stretch>
            <a:fillRect/>
          </a:stretch>
        </p:blipFill>
        <p:spPr>
          <a:xfrm>
            <a:off x="6153875" y="1843968"/>
            <a:ext cx="5863206" cy="4221165"/>
          </a:xfrm>
          <a:prstGeom prst="rect">
            <a:avLst/>
          </a:prstGeom>
        </p:spPr>
      </p:pic>
      <p:sp>
        <p:nvSpPr>
          <p:cNvPr id="4" name="正方形/長方形 3">
            <a:extLst>
              <a:ext uri="{FF2B5EF4-FFF2-40B4-BE49-F238E27FC236}">
                <a16:creationId xmlns:a16="http://schemas.microsoft.com/office/drawing/2014/main" id="{31FE7C3A-4803-7E15-EF27-EA7E8E9E9D8E}"/>
              </a:ext>
            </a:extLst>
          </p:cNvPr>
          <p:cNvSpPr/>
          <p:nvPr/>
        </p:nvSpPr>
        <p:spPr>
          <a:xfrm>
            <a:off x="211857" y="3429000"/>
            <a:ext cx="4074913" cy="216285"/>
          </a:xfrm>
          <a:prstGeom prst="rect">
            <a:avLst/>
          </a:prstGeom>
          <a:solidFill>
            <a:schemeClr val="lt1">
              <a:alpha val="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41382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3060E8-E4E2-2A8B-3AA7-ECA234A8735C}"/>
              </a:ext>
            </a:extLst>
          </p:cNvPr>
          <p:cNvSpPr>
            <a:spLocks noGrp="1"/>
          </p:cNvSpPr>
          <p:nvPr>
            <p:ph type="title"/>
          </p:nvPr>
        </p:nvSpPr>
        <p:spPr>
          <a:xfrm>
            <a:off x="157661" y="157029"/>
            <a:ext cx="12038870" cy="1325563"/>
          </a:xfrm>
        </p:spPr>
        <p:txBody>
          <a:bodyPr/>
          <a:lstStyle/>
          <a:p>
            <a:r>
              <a:rPr kumimoji="1" lang="en-US" altLang="ja-JP" dirty="0"/>
              <a:t>Table4:</a:t>
            </a:r>
            <a:r>
              <a:rPr kumimoji="1" lang="ja-JP" altLang="en-US" dirty="0"/>
              <a:t>ブドウ糖投与実施と転帰</a:t>
            </a:r>
            <a:r>
              <a:rPr lang="en-US" altLang="ja-JP" dirty="0"/>
              <a:t>(</a:t>
            </a:r>
            <a:r>
              <a:rPr kumimoji="1" lang="ja-JP" altLang="en-US" dirty="0"/>
              <a:t>多変量解析</a:t>
            </a:r>
            <a:r>
              <a:rPr kumimoji="1" lang="en-US" altLang="ja-JP" dirty="0"/>
              <a:t>)</a:t>
            </a:r>
            <a:endParaRPr kumimoji="1" lang="ja-JP" altLang="en-US" dirty="0"/>
          </a:p>
        </p:txBody>
      </p:sp>
      <p:pic>
        <p:nvPicPr>
          <p:cNvPr id="5" name="コンテンツ プレースホルダー 4">
            <a:extLst>
              <a:ext uri="{FF2B5EF4-FFF2-40B4-BE49-F238E27FC236}">
                <a16:creationId xmlns:a16="http://schemas.microsoft.com/office/drawing/2014/main" id="{B3DCB0FD-CEFA-3C3E-9F5E-CE4134827B18}"/>
              </a:ext>
            </a:extLst>
          </p:cNvPr>
          <p:cNvPicPr>
            <a:picLocks noGrp="1" noChangeAspect="1"/>
          </p:cNvPicPr>
          <p:nvPr>
            <p:ph idx="1"/>
          </p:nvPr>
        </p:nvPicPr>
        <p:blipFill>
          <a:blip r:embed="rId3"/>
          <a:stretch>
            <a:fillRect/>
          </a:stretch>
        </p:blipFill>
        <p:spPr>
          <a:xfrm>
            <a:off x="252032" y="1286570"/>
            <a:ext cx="11659577" cy="5253588"/>
          </a:xfrm>
          <a:prstGeom prst="rect">
            <a:avLst/>
          </a:prstGeom>
        </p:spPr>
      </p:pic>
      <p:cxnSp>
        <p:nvCxnSpPr>
          <p:cNvPr id="7" name="直線コネクタ 6">
            <a:extLst>
              <a:ext uri="{FF2B5EF4-FFF2-40B4-BE49-F238E27FC236}">
                <a16:creationId xmlns:a16="http://schemas.microsoft.com/office/drawing/2014/main" id="{EF30011D-00EC-D7C9-0C7F-F194B3288C0F}"/>
              </a:ext>
            </a:extLst>
          </p:cNvPr>
          <p:cNvCxnSpPr>
            <a:cxnSpLocks/>
          </p:cNvCxnSpPr>
          <p:nvPr/>
        </p:nvCxnSpPr>
        <p:spPr>
          <a:xfrm>
            <a:off x="368300" y="4940300"/>
            <a:ext cx="7724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8F01FD1-EDC3-E799-575B-CC6DF9886B90}"/>
              </a:ext>
            </a:extLst>
          </p:cNvPr>
          <p:cNvCxnSpPr>
            <a:cxnSpLocks/>
          </p:cNvCxnSpPr>
          <p:nvPr/>
        </p:nvCxnSpPr>
        <p:spPr>
          <a:xfrm>
            <a:off x="368300" y="6248400"/>
            <a:ext cx="7724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2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618A9-3A36-A0CB-648B-C13E179B10C2}"/>
              </a:ext>
            </a:extLst>
          </p:cNvPr>
          <p:cNvSpPr>
            <a:spLocks noGrp="1"/>
          </p:cNvSpPr>
          <p:nvPr>
            <p:ph type="title"/>
          </p:nvPr>
        </p:nvSpPr>
        <p:spPr>
          <a:xfrm>
            <a:off x="542563" y="122056"/>
            <a:ext cx="11106874" cy="1325563"/>
          </a:xfrm>
        </p:spPr>
        <p:txBody>
          <a:bodyPr>
            <a:normAutofit fontScale="90000"/>
          </a:bodyPr>
          <a:lstStyle/>
          <a:p>
            <a:r>
              <a:rPr kumimoji="1" lang="en-US" altLang="ja-JP" dirty="0"/>
              <a:t>Fig.3a/b</a:t>
            </a:r>
            <a:br>
              <a:rPr lang="en-US" altLang="ja-JP" dirty="0"/>
            </a:br>
            <a:r>
              <a:rPr kumimoji="1" lang="ja-JP" altLang="en-US" dirty="0"/>
              <a:t>ブドウ糖投与による持続的現場</a:t>
            </a:r>
            <a:r>
              <a:rPr kumimoji="1" lang="en-US" altLang="ja-JP" dirty="0"/>
              <a:t>ROSC</a:t>
            </a:r>
            <a:r>
              <a:rPr kumimoji="1" lang="ja-JP" altLang="en-US" dirty="0"/>
              <a:t>との関連</a:t>
            </a:r>
          </a:p>
        </p:txBody>
      </p:sp>
      <p:pic>
        <p:nvPicPr>
          <p:cNvPr id="5" name="コンテンツ プレースホルダー 4">
            <a:extLst>
              <a:ext uri="{FF2B5EF4-FFF2-40B4-BE49-F238E27FC236}">
                <a16:creationId xmlns:a16="http://schemas.microsoft.com/office/drawing/2014/main" id="{CCD925E8-167A-A914-195B-9E97A3BADE02}"/>
              </a:ext>
            </a:extLst>
          </p:cNvPr>
          <p:cNvPicPr>
            <a:picLocks noGrp="1" noChangeAspect="1"/>
          </p:cNvPicPr>
          <p:nvPr>
            <p:ph idx="1"/>
          </p:nvPr>
        </p:nvPicPr>
        <p:blipFill>
          <a:blip r:embed="rId3"/>
          <a:srcRect l="6036" t="3046" r="6168" b="3710"/>
          <a:stretch>
            <a:fillRect/>
          </a:stretch>
        </p:blipFill>
        <p:spPr>
          <a:xfrm>
            <a:off x="1298155" y="1610394"/>
            <a:ext cx="4300441" cy="4548067"/>
          </a:xfrm>
          <a:prstGeom prst="rect">
            <a:avLst/>
          </a:prstGeom>
        </p:spPr>
      </p:pic>
      <p:pic>
        <p:nvPicPr>
          <p:cNvPr id="3" name="コンテンツ プレースホルダー 4">
            <a:extLst>
              <a:ext uri="{FF2B5EF4-FFF2-40B4-BE49-F238E27FC236}">
                <a16:creationId xmlns:a16="http://schemas.microsoft.com/office/drawing/2014/main" id="{8E202F56-CDB5-E7DA-E509-FD91DF40466E}"/>
              </a:ext>
            </a:extLst>
          </p:cNvPr>
          <p:cNvPicPr>
            <a:picLocks noChangeAspect="1"/>
          </p:cNvPicPr>
          <p:nvPr/>
        </p:nvPicPr>
        <p:blipFill>
          <a:blip r:embed="rId4"/>
          <a:srcRect r="9162"/>
          <a:stretch>
            <a:fillRect/>
          </a:stretch>
        </p:blipFill>
        <p:spPr>
          <a:xfrm>
            <a:off x="6440074" y="1322484"/>
            <a:ext cx="4650541" cy="4940149"/>
          </a:xfrm>
          <a:prstGeom prst="rect">
            <a:avLst/>
          </a:prstGeom>
        </p:spPr>
      </p:pic>
      <p:sp>
        <p:nvSpPr>
          <p:cNvPr id="4" name="正方形/長方形 3">
            <a:extLst>
              <a:ext uri="{FF2B5EF4-FFF2-40B4-BE49-F238E27FC236}">
                <a16:creationId xmlns:a16="http://schemas.microsoft.com/office/drawing/2014/main" id="{B5CE6E83-3879-B34F-AFD9-D21C6F3D0BFC}"/>
              </a:ext>
            </a:extLst>
          </p:cNvPr>
          <p:cNvSpPr/>
          <p:nvPr/>
        </p:nvSpPr>
        <p:spPr>
          <a:xfrm>
            <a:off x="1466434" y="6262633"/>
            <a:ext cx="4132162" cy="461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r>
              <a:rPr kumimoji="1" lang="ja-JP" altLang="en-US" dirty="0"/>
              <a:t>調整済み相対リスク差</a:t>
            </a:r>
            <a:r>
              <a:rPr kumimoji="1" lang="en-US" altLang="ja-JP" dirty="0"/>
              <a:t>(RD)</a:t>
            </a:r>
          </a:p>
        </p:txBody>
      </p:sp>
      <p:sp>
        <p:nvSpPr>
          <p:cNvPr id="6" name="正方形/長方形 5">
            <a:extLst>
              <a:ext uri="{FF2B5EF4-FFF2-40B4-BE49-F238E27FC236}">
                <a16:creationId xmlns:a16="http://schemas.microsoft.com/office/drawing/2014/main" id="{87D81291-6725-DBFF-B1AA-67B676F0657D}"/>
              </a:ext>
            </a:extLst>
          </p:cNvPr>
          <p:cNvSpPr/>
          <p:nvPr/>
        </p:nvSpPr>
        <p:spPr>
          <a:xfrm>
            <a:off x="6798199" y="6262633"/>
            <a:ext cx="4132162" cy="461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b:</a:t>
            </a:r>
            <a:r>
              <a:rPr kumimoji="1" lang="ja-JP" altLang="en-US" dirty="0"/>
              <a:t>相対リスク</a:t>
            </a:r>
            <a:r>
              <a:rPr kumimoji="1" lang="en-US" altLang="ja-JP" dirty="0"/>
              <a:t>(RR)</a:t>
            </a:r>
          </a:p>
        </p:txBody>
      </p:sp>
    </p:spTree>
    <p:extLst>
      <p:ext uri="{BB962C8B-B14F-4D97-AF65-F5344CB8AC3E}">
        <p14:creationId xmlns:p14="http://schemas.microsoft.com/office/powerpoint/2010/main" val="281363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42B84-B999-E6E9-CE71-C1E7C14458F8}"/>
              </a:ext>
            </a:extLst>
          </p:cNvPr>
          <p:cNvSpPr>
            <a:spLocks noGrp="1"/>
          </p:cNvSpPr>
          <p:nvPr>
            <p:ph type="title"/>
          </p:nvPr>
        </p:nvSpPr>
        <p:spPr>
          <a:xfrm>
            <a:off x="838200" y="110479"/>
            <a:ext cx="10515600" cy="1325563"/>
          </a:xfrm>
        </p:spPr>
        <p:txBody>
          <a:bodyPr/>
          <a:lstStyle/>
          <a:p>
            <a:r>
              <a:rPr kumimoji="1" lang="en-US" altLang="ja-JP" dirty="0"/>
              <a:t>Fig.4a/b</a:t>
            </a:r>
            <a:br>
              <a:rPr kumimoji="1" lang="en-US" altLang="ja-JP" dirty="0"/>
            </a:br>
            <a:r>
              <a:rPr kumimoji="1" lang="ja-JP" altLang="en-US" dirty="0"/>
              <a:t>ブドウ糖と退院までの生存率の関連</a:t>
            </a:r>
          </a:p>
        </p:txBody>
      </p:sp>
      <p:pic>
        <p:nvPicPr>
          <p:cNvPr id="5" name="コンテンツ プレースホルダー 4">
            <a:extLst>
              <a:ext uri="{FF2B5EF4-FFF2-40B4-BE49-F238E27FC236}">
                <a16:creationId xmlns:a16="http://schemas.microsoft.com/office/drawing/2014/main" id="{757EF3B7-8A91-E2C0-79B1-11B555BF611E}"/>
              </a:ext>
            </a:extLst>
          </p:cNvPr>
          <p:cNvPicPr>
            <a:picLocks noGrp="1" noChangeAspect="1"/>
          </p:cNvPicPr>
          <p:nvPr>
            <p:ph idx="1"/>
          </p:nvPr>
        </p:nvPicPr>
        <p:blipFill>
          <a:blip r:embed="rId3"/>
          <a:srcRect l="8320" t="5324" r="6101"/>
          <a:stretch>
            <a:fillRect/>
          </a:stretch>
        </p:blipFill>
        <p:spPr>
          <a:xfrm>
            <a:off x="1042056" y="1436042"/>
            <a:ext cx="4556233" cy="4849793"/>
          </a:xfrm>
          <a:prstGeom prst="rect">
            <a:avLst/>
          </a:prstGeom>
        </p:spPr>
      </p:pic>
      <p:pic>
        <p:nvPicPr>
          <p:cNvPr id="3" name="コンテンツ プレースホルダー 4">
            <a:extLst>
              <a:ext uri="{FF2B5EF4-FFF2-40B4-BE49-F238E27FC236}">
                <a16:creationId xmlns:a16="http://schemas.microsoft.com/office/drawing/2014/main" id="{FE7CA671-F214-6309-FBB7-5912D64ABF96}"/>
              </a:ext>
            </a:extLst>
          </p:cNvPr>
          <p:cNvPicPr>
            <a:picLocks noChangeAspect="1"/>
          </p:cNvPicPr>
          <p:nvPr/>
        </p:nvPicPr>
        <p:blipFill>
          <a:blip r:embed="rId4"/>
          <a:srcRect t="5981" r="12235" b="4192"/>
          <a:stretch>
            <a:fillRect/>
          </a:stretch>
        </p:blipFill>
        <p:spPr>
          <a:xfrm>
            <a:off x="6745778" y="1243144"/>
            <a:ext cx="4965010" cy="5018759"/>
          </a:xfrm>
          <a:prstGeom prst="rect">
            <a:avLst/>
          </a:prstGeom>
        </p:spPr>
      </p:pic>
      <p:sp>
        <p:nvSpPr>
          <p:cNvPr id="4" name="正方形/長方形 3">
            <a:extLst>
              <a:ext uri="{FF2B5EF4-FFF2-40B4-BE49-F238E27FC236}">
                <a16:creationId xmlns:a16="http://schemas.microsoft.com/office/drawing/2014/main" id="{FD93B39D-A1AE-8C98-D2FD-7FE0947A31FB}"/>
              </a:ext>
            </a:extLst>
          </p:cNvPr>
          <p:cNvSpPr/>
          <p:nvPr/>
        </p:nvSpPr>
        <p:spPr>
          <a:xfrm>
            <a:off x="1261641" y="6285835"/>
            <a:ext cx="4132162" cy="461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r>
              <a:rPr kumimoji="1" lang="ja-JP" altLang="en-US" dirty="0"/>
              <a:t>調整済み相対リスク差</a:t>
            </a:r>
            <a:r>
              <a:rPr kumimoji="1" lang="en-US" altLang="ja-JP" dirty="0"/>
              <a:t>(RD)</a:t>
            </a:r>
          </a:p>
        </p:txBody>
      </p:sp>
      <p:sp>
        <p:nvSpPr>
          <p:cNvPr id="6" name="正方形/長方形 5">
            <a:extLst>
              <a:ext uri="{FF2B5EF4-FFF2-40B4-BE49-F238E27FC236}">
                <a16:creationId xmlns:a16="http://schemas.microsoft.com/office/drawing/2014/main" id="{021B2382-690D-B025-7F05-CC85D6B57730}"/>
              </a:ext>
            </a:extLst>
          </p:cNvPr>
          <p:cNvSpPr/>
          <p:nvPr/>
        </p:nvSpPr>
        <p:spPr>
          <a:xfrm>
            <a:off x="6913610" y="6261903"/>
            <a:ext cx="4132162" cy="461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b</a:t>
            </a:r>
            <a:r>
              <a:rPr kumimoji="1" lang="en-US" altLang="ja-JP" dirty="0"/>
              <a:t>:</a:t>
            </a:r>
            <a:r>
              <a:rPr kumimoji="1" lang="ja-JP" altLang="en-US" dirty="0"/>
              <a:t>相対リスク</a:t>
            </a:r>
            <a:r>
              <a:rPr kumimoji="1" lang="en-US" altLang="ja-JP" dirty="0"/>
              <a:t>(RR)</a:t>
            </a:r>
          </a:p>
        </p:txBody>
      </p:sp>
    </p:spTree>
    <p:extLst>
      <p:ext uri="{BB962C8B-B14F-4D97-AF65-F5344CB8AC3E}">
        <p14:creationId xmlns:p14="http://schemas.microsoft.com/office/powerpoint/2010/main" val="370771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2A3722-4CF3-9420-7F13-20B75BF611DE}"/>
              </a:ext>
            </a:extLst>
          </p:cNvPr>
          <p:cNvSpPr>
            <a:spLocks noGrp="1"/>
          </p:cNvSpPr>
          <p:nvPr>
            <p:ph type="title"/>
          </p:nvPr>
        </p:nvSpPr>
        <p:spPr/>
        <p:txBody>
          <a:bodyPr/>
          <a:lstStyle/>
          <a:p>
            <a:r>
              <a:rPr lang="ja-JP" altLang="en-US" dirty="0"/>
              <a:t>結果のまとめ</a:t>
            </a:r>
            <a:endParaRPr kumimoji="1" lang="ja-JP" altLang="en-US" dirty="0"/>
          </a:p>
        </p:txBody>
      </p:sp>
      <p:sp>
        <p:nvSpPr>
          <p:cNvPr id="3" name="コンテンツ プレースホルダー 2">
            <a:extLst>
              <a:ext uri="{FF2B5EF4-FFF2-40B4-BE49-F238E27FC236}">
                <a16:creationId xmlns:a16="http://schemas.microsoft.com/office/drawing/2014/main" id="{3DB82941-A4B2-876F-F0B5-C9A960803D2D}"/>
              </a:ext>
            </a:extLst>
          </p:cNvPr>
          <p:cNvSpPr>
            <a:spLocks noGrp="1"/>
          </p:cNvSpPr>
          <p:nvPr>
            <p:ph idx="1"/>
          </p:nvPr>
        </p:nvSpPr>
        <p:spPr/>
        <p:txBody>
          <a:bodyPr>
            <a:normAutofit fontScale="85000" lnSpcReduction="20000"/>
          </a:bodyPr>
          <a:lstStyle/>
          <a:p>
            <a:r>
              <a:rPr lang="ja-JP" altLang="en-US" dirty="0"/>
              <a:t>現場での持続的な</a:t>
            </a:r>
            <a:r>
              <a:rPr lang="en-US" altLang="ja-JP" dirty="0"/>
              <a:t>ROSC</a:t>
            </a:r>
            <a:r>
              <a:rPr lang="ja-JP" altLang="en-US" dirty="0"/>
              <a:t>率に差はなく関連はなかった</a:t>
            </a:r>
            <a:endParaRPr lang="en-US" altLang="ja-JP" dirty="0"/>
          </a:p>
          <a:p>
            <a:endParaRPr lang="en-US" altLang="ja-JP" dirty="0"/>
          </a:p>
          <a:p>
            <a:r>
              <a:rPr lang="ja-JP" altLang="en-US" dirty="0"/>
              <a:t>退院までの生存率は</a:t>
            </a:r>
            <a:r>
              <a:rPr lang="en-US" altLang="ja-JP" dirty="0"/>
              <a:t>IPTW</a:t>
            </a:r>
            <a:r>
              <a:rPr lang="ja-JP" altLang="en-US" dirty="0"/>
              <a:t>調整後デキストロース投与により生存率が有意に改善され、最も強い効果は糖尿病患者で観察された</a:t>
            </a:r>
            <a:endParaRPr lang="en-US" altLang="ja-JP" dirty="0"/>
          </a:p>
          <a:p>
            <a:pPr marL="0" indent="0">
              <a:buNone/>
            </a:pPr>
            <a:endParaRPr lang="en-US" altLang="ja-JP" dirty="0"/>
          </a:p>
          <a:p>
            <a:r>
              <a:rPr lang="ja-JP" altLang="en-US" dirty="0"/>
              <a:t>非糖尿病患者では差は見られなかった</a:t>
            </a:r>
            <a:endParaRPr lang="en-US" altLang="ja-JP" dirty="0"/>
          </a:p>
          <a:p>
            <a:r>
              <a:rPr lang="ja-JP" altLang="en-US" dirty="0"/>
              <a:t>低血糖を伴う</a:t>
            </a:r>
            <a:r>
              <a:rPr lang="en-US" altLang="ja-JP" dirty="0"/>
              <a:t>OHCA</a:t>
            </a:r>
            <a:r>
              <a:rPr lang="ja-JP" altLang="en-US" dirty="0"/>
              <a:t>患者に対し、</a:t>
            </a:r>
            <a:r>
              <a:rPr lang="en-US" altLang="ja-JP" dirty="0"/>
              <a:t>CPR</a:t>
            </a:r>
            <a:r>
              <a:rPr lang="ja-JP" altLang="en-US" dirty="0"/>
              <a:t>中にブドウ糖を静脈内投与しても現場での持続</a:t>
            </a:r>
            <a:r>
              <a:rPr lang="en-US" altLang="ja-JP" dirty="0"/>
              <a:t>ROSC</a:t>
            </a:r>
            <a:r>
              <a:rPr lang="ja-JP" altLang="en-US" dirty="0"/>
              <a:t>の改善とは関連しなかった</a:t>
            </a:r>
            <a:endParaRPr lang="en-US" altLang="ja-JP" dirty="0"/>
          </a:p>
          <a:p>
            <a:pPr marL="0" indent="0">
              <a:lnSpc>
                <a:spcPct val="100000"/>
              </a:lnSpc>
              <a:buNone/>
            </a:pPr>
            <a:endParaRPr lang="en-US" altLang="ja-JP" dirty="0"/>
          </a:p>
          <a:p>
            <a:r>
              <a:rPr lang="ja-JP" altLang="en-US" dirty="0"/>
              <a:t>ブドウ糖の投与は退院時の生存率向上と関連しており、効果は糖尿病患者において最も顕著あった</a:t>
            </a:r>
            <a:endParaRPr lang="en-US" altLang="ja-JP" dirty="0"/>
          </a:p>
          <a:p>
            <a:endParaRPr lang="en-US" altLang="ja-JP" dirty="0"/>
          </a:p>
          <a:p>
            <a:r>
              <a:rPr lang="ja-JP" altLang="en-US" dirty="0"/>
              <a:t>サブグループ解析：ブドウ糖投与された糖尿病患者において現場での持続的</a:t>
            </a:r>
            <a:r>
              <a:rPr lang="en-US" altLang="ja-JP" dirty="0"/>
              <a:t>ROSC</a:t>
            </a:r>
            <a:r>
              <a:rPr lang="ja-JP" altLang="en-US" dirty="0"/>
              <a:t>の割合が高かった</a:t>
            </a:r>
            <a:endParaRPr lang="en-US" altLang="ja-JP" dirty="0"/>
          </a:p>
          <a:p>
            <a:pPr marL="0" indent="0">
              <a:buNone/>
            </a:pPr>
            <a:endParaRPr lang="en-US" altLang="ja-JP" dirty="0"/>
          </a:p>
        </p:txBody>
      </p:sp>
    </p:spTree>
    <p:extLst>
      <p:ext uri="{BB962C8B-B14F-4D97-AF65-F5344CB8AC3E}">
        <p14:creationId xmlns:p14="http://schemas.microsoft.com/office/powerpoint/2010/main" val="416203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6EAF-6AAA-370A-FFFF-4DBE08070D9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A28DE3-D8D4-0A62-302E-C2F6A5F37318}"/>
              </a:ext>
            </a:extLst>
          </p:cNvPr>
          <p:cNvSpPr>
            <a:spLocks noGrp="1"/>
          </p:cNvSpPr>
          <p:nvPr>
            <p:ph type="title"/>
          </p:nvPr>
        </p:nvSpPr>
        <p:spPr/>
        <p:txBody>
          <a:bodyPr/>
          <a:lstStyle/>
          <a:p>
            <a:r>
              <a:rPr kumimoji="1" lang="ja-JP" altLang="en-US" dirty="0"/>
              <a:t>背景 心停止時の</a:t>
            </a:r>
            <a:r>
              <a:rPr lang="ja-JP" altLang="en-US" dirty="0"/>
              <a:t>ブドウ糖</a:t>
            </a:r>
            <a:r>
              <a:rPr kumimoji="1" lang="ja-JP" altLang="en-US" dirty="0"/>
              <a:t>投与</a:t>
            </a:r>
          </a:p>
        </p:txBody>
      </p:sp>
      <p:sp>
        <p:nvSpPr>
          <p:cNvPr id="3" name="コンテンツ プレースホルダー 2">
            <a:extLst>
              <a:ext uri="{FF2B5EF4-FFF2-40B4-BE49-F238E27FC236}">
                <a16:creationId xmlns:a16="http://schemas.microsoft.com/office/drawing/2014/main" id="{452B2740-6E43-903B-5883-D7C70D837577}"/>
              </a:ext>
            </a:extLst>
          </p:cNvPr>
          <p:cNvSpPr>
            <a:spLocks noGrp="1"/>
          </p:cNvSpPr>
          <p:nvPr>
            <p:ph idx="1"/>
          </p:nvPr>
        </p:nvSpPr>
        <p:spPr>
          <a:xfrm>
            <a:off x="838200" y="1474788"/>
            <a:ext cx="10515600" cy="1954212"/>
          </a:xfrm>
        </p:spPr>
        <p:txBody>
          <a:bodyPr>
            <a:normAutofit/>
          </a:bodyPr>
          <a:lstStyle/>
          <a:p>
            <a:r>
              <a:rPr lang="ja-JP" altLang="en-US" dirty="0"/>
              <a:t>毛細血管血糖値</a:t>
            </a:r>
            <a:r>
              <a:rPr lang="en-US" altLang="ja-JP" dirty="0"/>
              <a:t>(CBG)</a:t>
            </a:r>
            <a:r>
              <a:rPr lang="ja-JP" altLang="en-US" dirty="0"/>
              <a:t>は心停止時に測定すべき重要な指標の一つ</a:t>
            </a:r>
            <a:endParaRPr lang="en-US" altLang="ja-JP" dirty="0"/>
          </a:p>
        </p:txBody>
      </p:sp>
      <p:sp>
        <p:nvSpPr>
          <p:cNvPr id="4" name="正方形/長方形 3">
            <a:extLst>
              <a:ext uri="{FF2B5EF4-FFF2-40B4-BE49-F238E27FC236}">
                <a16:creationId xmlns:a16="http://schemas.microsoft.com/office/drawing/2014/main" id="{E2D664F2-522A-9967-664F-36164977E0D4}"/>
              </a:ext>
            </a:extLst>
          </p:cNvPr>
          <p:cNvSpPr/>
          <p:nvPr/>
        </p:nvSpPr>
        <p:spPr>
          <a:xfrm>
            <a:off x="551329" y="2012514"/>
            <a:ext cx="3272116" cy="3061509"/>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搬送時の低血糖・高血糖</a:t>
            </a:r>
            <a:br>
              <a:rPr kumimoji="1" lang="en-US" altLang="ja-JP" sz="2000" b="1" dirty="0">
                <a:solidFill>
                  <a:schemeClr val="tx1"/>
                </a:solidFill>
              </a:rPr>
            </a:br>
            <a:r>
              <a:rPr kumimoji="1" lang="ja-JP" altLang="en-US" sz="2000" b="1" dirty="0">
                <a:solidFill>
                  <a:schemeClr val="tx1"/>
                </a:solidFill>
              </a:rPr>
              <a:t>いずれもが予後不良</a:t>
            </a:r>
            <a:br>
              <a:rPr kumimoji="1" lang="en-US" altLang="ja-JP" sz="2000" b="1" dirty="0">
                <a:solidFill>
                  <a:schemeClr val="tx1"/>
                </a:solidFill>
              </a:rPr>
            </a:br>
            <a:br>
              <a:rPr kumimoji="1" lang="en-US" altLang="ja-JP" sz="2000" b="1" dirty="0">
                <a:solidFill>
                  <a:schemeClr val="tx1"/>
                </a:solidFill>
              </a:rPr>
            </a:br>
            <a:r>
              <a:rPr kumimoji="1" lang="ja-JP" altLang="en-US" sz="2000" b="1" dirty="0">
                <a:solidFill>
                  <a:schemeClr val="tx1"/>
                </a:solidFill>
              </a:rPr>
              <a:t>血糖値</a:t>
            </a:r>
            <a:r>
              <a:rPr lang="ja-JP" altLang="en-US" sz="2000" b="1" dirty="0">
                <a:solidFill>
                  <a:schemeClr val="tx1"/>
                </a:solidFill>
              </a:rPr>
              <a:t>異常が生存と</a:t>
            </a:r>
            <a:br>
              <a:rPr lang="en-US" altLang="ja-JP" sz="2000" b="1" dirty="0">
                <a:solidFill>
                  <a:schemeClr val="tx1"/>
                </a:solidFill>
              </a:rPr>
            </a:br>
            <a:r>
              <a:rPr lang="ja-JP" altLang="en-US" sz="2000" b="1" dirty="0">
                <a:solidFill>
                  <a:schemeClr val="tx1"/>
                </a:solidFill>
              </a:rPr>
              <a:t>神経学的予後に影響</a:t>
            </a:r>
            <a:endParaRPr lang="en-US" altLang="ja-JP" sz="2000" b="1" dirty="0">
              <a:solidFill>
                <a:schemeClr val="tx1"/>
              </a:solidFill>
            </a:endParaRPr>
          </a:p>
          <a:p>
            <a:pPr algn="ctr"/>
            <a:endParaRPr kumimoji="1" lang="en-US" altLang="ja-JP" sz="2000" b="1" dirty="0">
              <a:solidFill>
                <a:schemeClr val="tx1"/>
              </a:solidFill>
            </a:endParaRPr>
          </a:p>
          <a:p>
            <a:pPr algn="ctr"/>
            <a:r>
              <a:rPr lang="ja-JP" altLang="en-US" sz="2000" b="1" dirty="0">
                <a:solidFill>
                  <a:schemeClr val="tx1"/>
                </a:solidFill>
              </a:rPr>
              <a:t>病院前の最適な管理は不明</a:t>
            </a:r>
            <a:endParaRPr kumimoji="1" lang="ja-JP" altLang="en-US" sz="2000" b="1" dirty="0">
              <a:solidFill>
                <a:schemeClr val="tx1"/>
              </a:solidFill>
            </a:endParaRPr>
          </a:p>
        </p:txBody>
      </p:sp>
      <p:sp>
        <p:nvSpPr>
          <p:cNvPr id="6" name="正方形/長方形 5">
            <a:extLst>
              <a:ext uri="{FF2B5EF4-FFF2-40B4-BE49-F238E27FC236}">
                <a16:creationId xmlns:a16="http://schemas.microsoft.com/office/drawing/2014/main" id="{9A2C5321-91D1-CC4E-6B77-233B62C88079}"/>
              </a:ext>
            </a:extLst>
          </p:cNvPr>
          <p:cNvSpPr/>
          <p:nvPr/>
        </p:nvSpPr>
        <p:spPr>
          <a:xfrm>
            <a:off x="4531659" y="2012514"/>
            <a:ext cx="3272116" cy="3061509"/>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心停止時の</a:t>
            </a:r>
            <a:br>
              <a:rPr lang="en-US" altLang="ja-JP" sz="2000" b="1" dirty="0">
                <a:solidFill>
                  <a:schemeClr val="tx1"/>
                </a:solidFill>
              </a:rPr>
            </a:br>
            <a:r>
              <a:rPr lang="ja-JP" altLang="en-US" sz="2000" b="1" dirty="0">
                <a:solidFill>
                  <a:schemeClr val="tx1"/>
                </a:solidFill>
              </a:rPr>
              <a:t>ブドウ糖のルーチン投与</a:t>
            </a:r>
            <a:br>
              <a:rPr lang="en-US" altLang="ja-JP" sz="2000" b="1" dirty="0">
                <a:solidFill>
                  <a:schemeClr val="tx1"/>
                </a:solidFill>
              </a:rPr>
            </a:br>
            <a:br>
              <a:rPr lang="en-US" altLang="ja-JP" sz="2000" b="1" dirty="0">
                <a:solidFill>
                  <a:schemeClr val="tx1"/>
                </a:solidFill>
              </a:rPr>
            </a:br>
            <a:r>
              <a:rPr lang="ja-JP" altLang="en-US" sz="2000" b="1" dirty="0">
                <a:solidFill>
                  <a:schemeClr val="tx1"/>
                </a:solidFill>
              </a:rPr>
              <a:t>神経学的疾患の増加と</a:t>
            </a:r>
            <a:br>
              <a:rPr lang="en-US" altLang="ja-JP" sz="2000" b="1" dirty="0">
                <a:solidFill>
                  <a:schemeClr val="tx1"/>
                </a:solidFill>
              </a:rPr>
            </a:br>
            <a:r>
              <a:rPr lang="ja-JP" altLang="en-US" sz="2000" b="1" dirty="0">
                <a:solidFill>
                  <a:schemeClr val="tx1"/>
                </a:solidFill>
              </a:rPr>
              <a:t>生存率低下に関連</a:t>
            </a:r>
            <a:endParaRPr kumimoji="1" lang="ja-JP" altLang="en-US" sz="2000" b="1" dirty="0">
              <a:solidFill>
                <a:schemeClr val="tx1"/>
              </a:solidFill>
            </a:endParaRPr>
          </a:p>
        </p:txBody>
      </p:sp>
      <p:sp>
        <p:nvSpPr>
          <p:cNvPr id="7" name="正方形/長方形 6">
            <a:extLst>
              <a:ext uri="{FF2B5EF4-FFF2-40B4-BE49-F238E27FC236}">
                <a16:creationId xmlns:a16="http://schemas.microsoft.com/office/drawing/2014/main" id="{6360E6D0-AD78-B5FE-088A-4AC9EC73B8BC}"/>
              </a:ext>
            </a:extLst>
          </p:cNvPr>
          <p:cNvSpPr/>
          <p:nvPr/>
        </p:nvSpPr>
        <p:spPr>
          <a:xfrm>
            <a:off x="8440272" y="2012515"/>
            <a:ext cx="3272116" cy="3061508"/>
          </a:xfrm>
          <a:prstGeom prst="rect">
            <a:avLst/>
          </a:prstGeom>
          <a:solidFill>
            <a:schemeClr val="accent6">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ブドウ糖投与後の</a:t>
            </a:r>
            <a:br>
              <a:rPr kumimoji="1" lang="en-US" altLang="ja-JP" sz="2000" b="1" dirty="0">
                <a:solidFill>
                  <a:schemeClr val="tx1"/>
                </a:solidFill>
              </a:rPr>
            </a:br>
            <a:r>
              <a:rPr kumimoji="1" lang="ja-JP" altLang="en-US" sz="2000" b="1" dirty="0">
                <a:solidFill>
                  <a:schemeClr val="tx1"/>
                </a:solidFill>
              </a:rPr>
              <a:t>高血糖が糖尿病患者の</a:t>
            </a:r>
            <a:br>
              <a:rPr kumimoji="1" lang="en-US" altLang="ja-JP" sz="2000" b="1" dirty="0">
                <a:solidFill>
                  <a:schemeClr val="tx1"/>
                </a:solidFill>
              </a:rPr>
            </a:br>
            <a:br>
              <a:rPr kumimoji="1" lang="en-US" altLang="ja-JP" sz="2000" b="1" dirty="0">
                <a:solidFill>
                  <a:schemeClr val="tx1"/>
                </a:solidFill>
              </a:rPr>
            </a:br>
            <a:r>
              <a:rPr kumimoji="1" lang="en-US" altLang="ja-JP" sz="2000" b="1" dirty="0">
                <a:solidFill>
                  <a:schemeClr val="tx1"/>
                </a:solidFill>
              </a:rPr>
              <a:t>ROSC</a:t>
            </a:r>
            <a:r>
              <a:rPr kumimoji="1" lang="ja-JP" altLang="en-US" sz="2000" b="1" dirty="0">
                <a:solidFill>
                  <a:schemeClr val="tx1"/>
                </a:solidFill>
              </a:rPr>
              <a:t>率低下</a:t>
            </a:r>
            <a:br>
              <a:rPr kumimoji="1" lang="en-US" altLang="ja-JP" sz="2000" b="1" dirty="0">
                <a:solidFill>
                  <a:schemeClr val="tx1"/>
                </a:solidFill>
              </a:rPr>
            </a:br>
            <a:r>
              <a:rPr kumimoji="1" lang="ja-JP" altLang="en-US" sz="2000" b="1" dirty="0">
                <a:solidFill>
                  <a:schemeClr val="tx1"/>
                </a:solidFill>
              </a:rPr>
              <a:t>神経学的転帰の悪化に関連</a:t>
            </a:r>
          </a:p>
        </p:txBody>
      </p:sp>
      <p:sp>
        <p:nvSpPr>
          <p:cNvPr id="8" name="テキスト ボックス 7">
            <a:extLst>
              <a:ext uri="{FF2B5EF4-FFF2-40B4-BE49-F238E27FC236}">
                <a16:creationId xmlns:a16="http://schemas.microsoft.com/office/drawing/2014/main" id="{AE70ED52-44AF-F913-6378-3324E9BA258A}"/>
              </a:ext>
            </a:extLst>
          </p:cNvPr>
          <p:cNvSpPr txBox="1"/>
          <p:nvPr/>
        </p:nvSpPr>
        <p:spPr>
          <a:xfrm>
            <a:off x="550331" y="5383212"/>
            <a:ext cx="11163053" cy="954107"/>
          </a:xfrm>
          <a:prstGeom prst="rect">
            <a:avLst/>
          </a:prstGeom>
          <a:noFill/>
        </p:spPr>
        <p:txBody>
          <a:bodyPr wrap="square" rtlCol="0">
            <a:spAutoFit/>
          </a:bodyPr>
          <a:lstStyle/>
          <a:p>
            <a:pPr algn="ctr"/>
            <a:r>
              <a:rPr lang="ja-JP" altLang="en-US" sz="2800" dirty="0"/>
              <a:t>現場での</a:t>
            </a:r>
            <a:r>
              <a:rPr lang="en-US" altLang="ja-JP" sz="2800" dirty="0"/>
              <a:t>EMS</a:t>
            </a:r>
            <a:r>
              <a:rPr lang="ja-JP" altLang="en-US" sz="2800" dirty="0"/>
              <a:t>による</a:t>
            </a:r>
            <a:r>
              <a:rPr kumimoji="1" lang="ja-JP" altLang="en-US" sz="2800" dirty="0"/>
              <a:t>低血糖を伴う</a:t>
            </a:r>
            <a:r>
              <a:rPr kumimoji="1" lang="en-US" altLang="ja-JP" sz="2800" dirty="0"/>
              <a:t>OHCA</a:t>
            </a:r>
            <a:r>
              <a:rPr kumimoji="1" lang="ja-JP" altLang="en-US" sz="2800" dirty="0"/>
              <a:t>患者へのブドウ糖投与が</a:t>
            </a:r>
            <a:br>
              <a:rPr kumimoji="1" lang="en-US" altLang="ja-JP" sz="2800" dirty="0"/>
            </a:br>
            <a:r>
              <a:rPr kumimoji="1" lang="en-US" altLang="ja-JP" sz="2800" b="1" dirty="0"/>
              <a:t>ROSC</a:t>
            </a:r>
            <a:r>
              <a:rPr kumimoji="1" lang="ja-JP" altLang="en-US" sz="2800" b="1" dirty="0"/>
              <a:t>率や生存率が向上するか不明</a:t>
            </a:r>
          </a:p>
        </p:txBody>
      </p:sp>
    </p:spTree>
    <p:extLst>
      <p:ext uri="{BB962C8B-B14F-4D97-AF65-F5344CB8AC3E}">
        <p14:creationId xmlns:p14="http://schemas.microsoft.com/office/powerpoint/2010/main" val="1858909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E78C0D-ACE9-119B-5BDF-9573F49FF0CB}"/>
              </a:ext>
            </a:extLst>
          </p:cNvPr>
          <p:cNvSpPr>
            <a:spLocks noGrp="1"/>
          </p:cNvSpPr>
          <p:nvPr>
            <p:ph type="title"/>
          </p:nvPr>
        </p:nvSpPr>
        <p:spPr/>
        <p:txBody>
          <a:bodyPr/>
          <a:lstStyle/>
          <a:p>
            <a:r>
              <a:rPr kumimoji="1" lang="ja-JP" altLang="en-US" dirty="0"/>
              <a:t>考察</a:t>
            </a:r>
            <a:r>
              <a:rPr lang="ja-JP" altLang="en-US" dirty="0"/>
              <a:t>：ブドウ糖投与に関して</a:t>
            </a:r>
            <a:endParaRPr kumimoji="1" lang="ja-JP" altLang="en-US" dirty="0"/>
          </a:p>
        </p:txBody>
      </p:sp>
      <p:sp>
        <p:nvSpPr>
          <p:cNvPr id="3" name="コンテンツ プレースホルダー 2">
            <a:extLst>
              <a:ext uri="{FF2B5EF4-FFF2-40B4-BE49-F238E27FC236}">
                <a16:creationId xmlns:a16="http://schemas.microsoft.com/office/drawing/2014/main" id="{B96C3B91-7C6B-DFB0-A02E-4FC6FA257FF7}"/>
              </a:ext>
            </a:extLst>
          </p:cNvPr>
          <p:cNvSpPr>
            <a:spLocks noGrp="1"/>
          </p:cNvSpPr>
          <p:nvPr>
            <p:ph idx="1"/>
          </p:nvPr>
        </p:nvSpPr>
        <p:spPr/>
        <p:txBody>
          <a:bodyPr>
            <a:normAutofit fontScale="92500" lnSpcReduction="10000"/>
          </a:bodyPr>
          <a:lstStyle/>
          <a:p>
            <a:r>
              <a:rPr kumimoji="1" lang="en-US" altLang="ja-JP" dirty="0"/>
              <a:t>OHCA</a:t>
            </a:r>
            <a:r>
              <a:rPr kumimoji="1" lang="ja-JP" altLang="en-US" dirty="0"/>
              <a:t>における低血糖は心停止の原因ではなく結果である可能性</a:t>
            </a:r>
            <a:br>
              <a:rPr kumimoji="1" lang="en-US" altLang="ja-JP" dirty="0"/>
            </a:br>
            <a:r>
              <a:rPr kumimoji="1" lang="ja-JP" altLang="en-US" dirty="0"/>
              <a:t>→根本的な対処ではない</a:t>
            </a:r>
            <a:endParaRPr kumimoji="1" lang="en-US" altLang="ja-JP" dirty="0"/>
          </a:p>
          <a:p>
            <a:endParaRPr lang="en-US" altLang="ja-JP" dirty="0"/>
          </a:p>
          <a:p>
            <a:r>
              <a:rPr kumimoji="1" lang="ja-JP" altLang="en-US" dirty="0"/>
              <a:t>心停止中の低血糖と</a:t>
            </a:r>
            <a:r>
              <a:rPr kumimoji="1" lang="en-US" altLang="ja-JP" dirty="0"/>
              <a:t>ROSC</a:t>
            </a:r>
            <a:r>
              <a:rPr kumimoji="1" lang="ja-JP" altLang="en-US" dirty="0"/>
              <a:t>の関係は依然として不明確</a:t>
            </a:r>
            <a:br>
              <a:rPr kumimoji="1" lang="en-US" altLang="ja-JP" dirty="0"/>
            </a:br>
            <a:r>
              <a:rPr lang="ja-JP" altLang="en-US" dirty="0"/>
              <a:t>→これまでの研究でも一貫性のない結果報告</a:t>
            </a:r>
            <a:endParaRPr kumimoji="1" lang="en-US" altLang="ja-JP" dirty="0"/>
          </a:p>
          <a:p>
            <a:endParaRPr lang="en-US" altLang="ja-JP" dirty="0"/>
          </a:p>
          <a:p>
            <a:r>
              <a:rPr kumimoji="1" lang="ja-JP" altLang="en-US" dirty="0"/>
              <a:t>重度の低血糖を呈する患者において</a:t>
            </a:r>
            <a:r>
              <a:rPr kumimoji="1" lang="en-US" altLang="ja-JP" dirty="0"/>
              <a:t>CPR</a:t>
            </a:r>
            <a:r>
              <a:rPr kumimoji="1" lang="ja-JP" altLang="en-US" dirty="0"/>
              <a:t>中のブドウ糖の静脈</a:t>
            </a:r>
            <a:endParaRPr kumimoji="1" lang="en-US" altLang="ja-JP" dirty="0"/>
          </a:p>
          <a:p>
            <a:pPr marL="0" indent="0">
              <a:buNone/>
            </a:pPr>
            <a:r>
              <a:rPr lang="ja-JP" altLang="en-US" dirty="0"/>
              <a:t>　</a:t>
            </a:r>
            <a:r>
              <a:rPr kumimoji="1" lang="ja-JP" altLang="en-US" dirty="0"/>
              <a:t>内投与が全患者の退院時生存率の向上に寄与している</a:t>
            </a:r>
            <a:endParaRPr kumimoji="1" lang="en-US" altLang="ja-JP" dirty="0"/>
          </a:p>
          <a:p>
            <a:pPr marL="0" indent="0">
              <a:buNone/>
            </a:pPr>
            <a:r>
              <a:rPr kumimoji="1" lang="ja-JP" altLang="en-US" dirty="0"/>
              <a:t>　→後ろ向き研究の結果と一致している</a:t>
            </a:r>
            <a:endParaRPr kumimoji="1" lang="en-US" altLang="ja-JP" dirty="0"/>
          </a:p>
          <a:p>
            <a:pPr marL="0" indent="0">
              <a:buNone/>
            </a:pPr>
            <a:endParaRPr kumimoji="1" lang="en-US" altLang="ja-JP" dirty="0"/>
          </a:p>
          <a:p>
            <a:r>
              <a:rPr lang="ja-JP" altLang="en-US" dirty="0"/>
              <a:t>これらの知見は</a:t>
            </a:r>
            <a:r>
              <a:rPr lang="en-US" altLang="ja-JP" dirty="0"/>
              <a:t>CPR</a:t>
            </a:r>
            <a:r>
              <a:rPr lang="ja-JP" altLang="en-US" dirty="0"/>
              <a:t>中のブドウ糖投与が退院時の生存率の有意な低下</a:t>
            </a:r>
            <a:endParaRPr lang="en-US" altLang="ja-JP" dirty="0"/>
          </a:p>
          <a:p>
            <a:pPr marL="0" indent="0">
              <a:buNone/>
            </a:pPr>
            <a:r>
              <a:rPr lang="ja-JP" altLang="en-US" dirty="0"/>
              <a:t>　および良好な神経学的転帰の可能性の低下と矛盾している</a:t>
            </a:r>
            <a:endParaRPr lang="en-US" altLang="ja-JP" dirty="0"/>
          </a:p>
        </p:txBody>
      </p:sp>
    </p:spTree>
    <p:extLst>
      <p:ext uri="{BB962C8B-B14F-4D97-AF65-F5344CB8AC3E}">
        <p14:creationId xmlns:p14="http://schemas.microsoft.com/office/powerpoint/2010/main" val="105680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FD9B7-F0BA-B13A-398E-93ECD43A885A}"/>
              </a:ext>
            </a:extLst>
          </p:cNvPr>
          <p:cNvSpPr>
            <a:spLocks noGrp="1"/>
          </p:cNvSpPr>
          <p:nvPr>
            <p:ph type="title"/>
          </p:nvPr>
        </p:nvSpPr>
        <p:spPr/>
        <p:txBody>
          <a:bodyPr/>
          <a:lstStyle/>
          <a:p>
            <a:r>
              <a:rPr kumimoji="1" lang="ja-JP" altLang="en-US" dirty="0"/>
              <a:t>考察：ガイドラインと現場測定</a:t>
            </a:r>
          </a:p>
        </p:txBody>
      </p:sp>
      <p:sp>
        <p:nvSpPr>
          <p:cNvPr id="3" name="コンテンツ プレースホルダー 2">
            <a:extLst>
              <a:ext uri="{FF2B5EF4-FFF2-40B4-BE49-F238E27FC236}">
                <a16:creationId xmlns:a16="http://schemas.microsoft.com/office/drawing/2014/main" id="{EA4BC0A6-06DF-CEBA-4AD0-C251E9D019AE}"/>
              </a:ext>
            </a:extLst>
          </p:cNvPr>
          <p:cNvSpPr>
            <a:spLocks noGrp="1"/>
          </p:cNvSpPr>
          <p:nvPr>
            <p:ph idx="1"/>
          </p:nvPr>
        </p:nvSpPr>
        <p:spPr>
          <a:xfrm>
            <a:off x="838200" y="1366684"/>
            <a:ext cx="10515600" cy="5224616"/>
          </a:xfrm>
        </p:spPr>
        <p:txBody>
          <a:bodyPr>
            <a:normAutofit/>
          </a:bodyPr>
          <a:lstStyle/>
          <a:p>
            <a:r>
              <a:rPr kumimoji="1" lang="ja-JP" altLang="en-US" dirty="0"/>
              <a:t>現場でのブドウ糖投与は</a:t>
            </a:r>
            <a:r>
              <a:rPr kumimoji="1" lang="en-US" altLang="ja-JP" dirty="0"/>
              <a:t>ROSC</a:t>
            </a:r>
            <a:r>
              <a:rPr kumimoji="1" lang="ja-JP" altLang="en-US" dirty="0"/>
              <a:t>の改善と関連しないため、</a:t>
            </a:r>
            <a:br>
              <a:rPr kumimoji="1" lang="en-US" altLang="ja-JP" dirty="0"/>
            </a:br>
            <a:r>
              <a:rPr kumimoji="1" lang="en-US" altLang="ja-JP" dirty="0"/>
              <a:t>EMS</a:t>
            </a:r>
            <a:r>
              <a:rPr kumimoji="1" lang="ja-JP" altLang="en-US" dirty="0"/>
              <a:t>は</a:t>
            </a:r>
            <a:r>
              <a:rPr kumimoji="1" lang="en-US" altLang="ja-JP" dirty="0"/>
              <a:t>CBG</a:t>
            </a:r>
            <a:r>
              <a:rPr kumimoji="1" lang="ja-JP" altLang="en-US" dirty="0"/>
              <a:t>検査を延期できると解釈できる</a:t>
            </a:r>
            <a:endParaRPr kumimoji="1" lang="en-US" altLang="ja-JP" dirty="0"/>
          </a:p>
          <a:p>
            <a:endParaRPr lang="en-US" altLang="ja-JP" dirty="0"/>
          </a:p>
          <a:p>
            <a:r>
              <a:rPr kumimoji="1" lang="ja-JP" altLang="en-US" dirty="0"/>
              <a:t>これまでのガイドラインでは低血糖への治療が転帰の改善に役立つことを示すデータが明確でない</a:t>
            </a:r>
            <a:br>
              <a:rPr kumimoji="1" lang="en-US" altLang="ja-JP" dirty="0"/>
            </a:br>
            <a:r>
              <a:rPr kumimoji="1" lang="ja-JP" altLang="en-US" dirty="0"/>
              <a:t>→治療すべき心停止の原因として明記されていない</a:t>
            </a:r>
            <a:endParaRPr kumimoji="1" lang="en-US" altLang="ja-JP" dirty="0"/>
          </a:p>
          <a:p>
            <a:endParaRPr lang="en-US" altLang="ja-JP" dirty="0"/>
          </a:p>
          <a:p>
            <a:r>
              <a:rPr kumimoji="1" lang="ja-JP" altLang="en-US" dirty="0"/>
              <a:t>特にプレホスピタルでは血糖検査やブドウ糖投与よりも気道確保などが転帰により関わる</a:t>
            </a:r>
            <a:br>
              <a:rPr kumimoji="1" lang="en-US" altLang="ja-JP" dirty="0"/>
            </a:br>
            <a:r>
              <a:rPr kumimoji="1" lang="ja-JP" altLang="en-US" dirty="0"/>
              <a:t>→簡単な検査であるものの、質の高い</a:t>
            </a:r>
            <a:r>
              <a:rPr kumimoji="1" lang="en-US" altLang="ja-JP" dirty="0"/>
              <a:t>CPR</a:t>
            </a:r>
            <a:r>
              <a:rPr kumimoji="1" lang="ja-JP" altLang="en-US" dirty="0"/>
              <a:t>を中断してまでやるべきでない</a:t>
            </a:r>
            <a:br>
              <a:rPr kumimoji="1" lang="en-US" altLang="ja-JP" dirty="0"/>
            </a:br>
            <a:endParaRPr kumimoji="1" lang="en-US" altLang="ja-JP" dirty="0"/>
          </a:p>
          <a:p>
            <a:r>
              <a:rPr lang="ja-JP" altLang="en-US" dirty="0"/>
              <a:t>しかし、患者の既往歴などから測定が重要である場合もある</a:t>
            </a:r>
            <a:endParaRPr kumimoji="1" lang="ja-JP" altLang="en-US" dirty="0"/>
          </a:p>
        </p:txBody>
      </p:sp>
    </p:spTree>
    <p:extLst>
      <p:ext uri="{BB962C8B-B14F-4D97-AF65-F5344CB8AC3E}">
        <p14:creationId xmlns:p14="http://schemas.microsoft.com/office/powerpoint/2010/main" val="4171680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21798-BF13-A8E9-495B-379E508A6262}"/>
              </a:ext>
            </a:extLst>
          </p:cNvPr>
          <p:cNvSpPr>
            <a:spLocks noGrp="1"/>
          </p:cNvSpPr>
          <p:nvPr>
            <p:ph type="title"/>
          </p:nvPr>
        </p:nvSpPr>
        <p:spPr/>
        <p:txBody>
          <a:bodyPr/>
          <a:lstStyle/>
          <a:p>
            <a:r>
              <a:rPr kumimoji="1" lang="ja-JP" altLang="en-US" dirty="0"/>
              <a:t>考察：過去の研究</a:t>
            </a:r>
          </a:p>
        </p:txBody>
      </p:sp>
      <p:sp>
        <p:nvSpPr>
          <p:cNvPr id="3" name="コンテンツ プレースホルダー 2">
            <a:extLst>
              <a:ext uri="{FF2B5EF4-FFF2-40B4-BE49-F238E27FC236}">
                <a16:creationId xmlns:a16="http://schemas.microsoft.com/office/drawing/2014/main" id="{8655154C-F0E1-0C97-3577-68D3ADE09439}"/>
              </a:ext>
            </a:extLst>
          </p:cNvPr>
          <p:cNvSpPr>
            <a:spLocks noGrp="1"/>
          </p:cNvSpPr>
          <p:nvPr>
            <p:ph idx="1"/>
          </p:nvPr>
        </p:nvSpPr>
        <p:spPr>
          <a:xfrm>
            <a:off x="838199" y="1604211"/>
            <a:ext cx="11193379" cy="4987089"/>
          </a:xfrm>
        </p:spPr>
        <p:txBody>
          <a:bodyPr>
            <a:normAutofit/>
          </a:bodyPr>
          <a:lstStyle/>
          <a:p>
            <a:r>
              <a:rPr lang="en-US" altLang="ja-JP" dirty="0"/>
              <a:t>CPR</a:t>
            </a:r>
            <a:r>
              <a:rPr lang="ja-JP" altLang="en-US" dirty="0"/>
              <a:t>中にブドウ糖投与することで</a:t>
            </a:r>
            <a:br>
              <a:rPr lang="en-US" altLang="ja-JP" dirty="0"/>
            </a:br>
            <a:r>
              <a:rPr lang="ja-JP" altLang="en-US" dirty="0"/>
              <a:t>退院時の生存率と神経学的転帰の改善に関連</a:t>
            </a:r>
            <a:endParaRPr lang="en-US" altLang="ja-JP" dirty="0"/>
          </a:p>
          <a:p>
            <a:endParaRPr lang="en-US" altLang="ja-JP" dirty="0"/>
          </a:p>
          <a:p>
            <a:r>
              <a:rPr lang="ja-JP" altLang="en-US" dirty="0"/>
              <a:t>院内心肺停止患者に関しては矛盾→生存率・神経学的予後ともに不良</a:t>
            </a:r>
            <a:endParaRPr lang="en-US" altLang="ja-JP" dirty="0"/>
          </a:p>
          <a:p>
            <a:endParaRPr lang="en-US" altLang="ja-JP" dirty="0"/>
          </a:p>
          <a:p>
            <a:r>
              <a:rPr lang="ja-JP" altLang="en-US" dirty="0"/>
              <a:t>台湾のデータ研究</a:t>
            </a:r>
            <a:br>
              <a:rPr lang="en-US" altLang="ja-JP" dirty="0"/>
            </a:br>
            <a:r>
              <a:rPr lang="ja-JP" altLang="en-US" dirty="0"/>
              <a:t>→</a:t>
            </a:r>
            <a:r>
              <a:rPr lang="en-US" altLang="ja-JP" dirty="0"/>
              <a:t>BS150</a:t>
            </a:r>
            <a:r>
              <a:rPr lang="ja-JP" altLang="en-US" dirty="0"/>
              <a:t>未満＋心停止中の補正が神経学的悪化・生存率悪化に関連</a:t>
            </a:r>
            <a:endParaRPr lang="en-US" altLang="ja-JP" dirty="0"/>
          </a:p>
        </p:txBody>
      </p:sp>
      <p:sp>
        <p:nvSpPr>
          <p:cNvPr id="4" name="正方形/長方形 3">
            <a:extLst>
              <a:ext uri="{FF2B5EF4-FFF2-40B4-BE49-F238E27FC236}">
                <a16:creationId xmlns:a16="http://schemas.microsoft.com/office/drawing/2014/main" id="{06DA757F-F8B3-4B87-DB84-F66A50411C3C}"/>
              </a:ext>
            </a:extLst>
          </p:cNvPr>
          <p:cNvSpPr/>
          <p:nvPr/>
        </p:nvSpPr>
        <p:spPr>
          <a:xfrm>
            <a:off x="7523747" y="1780674"/>
            <a:ext cx="994611" cy="529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一致</a:t>
            </a:r>
          </a:p>
        </p:txBody>
      </p:sp>
      <p:sp>
        <p:nvSpPr>
          <p:cNvPr id="6" name="四角形: 角を丸くする 5">
            <a:extLst>
              <a:ext uri="{FF2B5EF4-FFF2-40B4-BE49-F238E27FC236}">
                <a16:creationId xmlns:a16="http://schemas.microsoft.com/office/drawing/2014/main" id="{D9DAA2FA-57B8-8BEC-E7B2-53A319C9E074}"/>
              </a:ext>
            </a:extLst>
          </p:cNvPr>
          <p:cNvSpPr/>
          <p:nvPr/>
        </p:nvSpPr>
        <p:spPr>
          <a:xfrm>
            <a:off x="1343526" y="4951244"/>
            <a:ext cx="9504947" cy="151372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endParaRPr>
          </a:p>
          <a:p>
            <a:pPr algn="ctr"/>
            <a:r>
              <a:rPr lang="en-US" altLang="ja-JP" sz="2400" dirty="0">
                <a:solidFill>
                  <a:schemeClr val="tx1"/>
                </a:solidFill>
              </a:rPr>
              <a:t>OHCA</a:t>
            </a:r>
            <a:r>
              <a:rPr lang="ja-JP" altLang="en-US" sz="2400" dirty="0">
                <a:solidFill>
                  <a:schemeClr val="tx1"/>
                </a:solidFill>
              </a:rPr>
              <a:t>における</a:t>
            </a:r>
            <a:r>
              <a:rPr lang="en-US" altLang="ja-JP" sz="2400" dirty="0">
                <a:solidFill>
                  <a:schemeClr val="tx1"/>
                </a:solidFill>
              </a:rPr>
              <a:t>CBG</a:t>
            </a:r>
            <a:r>
              <a:rPr lang="ja-JP" altLang="en-US" sz="2400" dirty="0">
                <a:solidFill>
                  <a:schemeClr val="tx1"/>
                </a:solidFill>
              </a:rPr>
              <a:t>検査と</a:t>
            </a:r>
            <a:r>
              <a:rPr lang="en-US" altLang="ja-JP" sz="2400" dirty="0">
                <a:solidFill>
                  <a:schemeClr val="tx1"/>
                </a:solidFill>
              </a:rPr>
              <a:t>CPR</a:t>
            </a:r>
            <a:r>
              <a:rPr lang="ja-JP" altLang="en-US" sz="2400" dirty="0">
                <a:solidFill>
                  <a:schemeClr val="tx1"/>
                </a:solidFill>
              </a:rPr>
              <a:t>中のブドウ糖投与は</a:t>
            </a:r>
            <a:br>
              <a:rPr lang="en-US" altLang="ja-JP" sz="2400" dirty="0">
                <a:solidFill>
                  <a:schemeClr val="tx1"/>
                </a:solidFill>
              </a:rPr>
            </a:br>
            <a:r>
              <a:rPr lang="en-US" altLang="ja-JP" sz="2400" dirty="0">
                <a:solidFill>
                  <a:schemeClr val="tx1"/>
                </a:solidFill>
              </a:rPr>
              <a:t>CPR</a:t>
            </a:r>
            <a:r>
              <a:rPr lang="ja-JP" altLang="en-US" sz="2400" dirty="0">
                <a:solidFill>
                  <a:schemeClr val="tx1"/>
                </a:solidFill>
              </a:rPr>
              <a:t>の結果と退院までの生存率を予測する指標として</a:t>
            </a:r>
            <a:br>
              <a:rPr lang="en-US" altLang="ja-JP" sz="2400" dirty="0">
                <a:solidFill>
                  <a:schemeClr val="tx1"/>
                </a:solidFill>
              </a:rPr>
            </a:br>
            <a:r>
              <a:rPr lang="ja-JP" altLang="en-US" sz="2400" dirty="0">
                <a:solidFill>
                  <a:schemeClr val="tx1"/>
                </a:solidFill>
              </a:rPr>
              <a:t>使用することができる可能性がある</a:t>
            </a:r>
          </a:p>
          <a:p>
            <a:pPr algn="ctr"/>
            <a:endParaRPr kumimoji="1" lang="ja-JP" altLang="en-US" sz="2400" dirty="0">
              <a:solidFill>
                <a:schemeClr val="tx1"/>
              </a:solidFill>
            </a:endParaRPr>
          </a:p>
        </p:txBody>
      </p:sp>
    </p:spTree>
    <p:extLst>
      <p:ext uri="{BB962C8B-B14F-4D97-AF65-F5344CB8AC3E}">
        <p14:creationId xmlns:p14="http://schemas.microsoft.com/office/powerpoint/2010/main" val="190731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6B22D-4E0A-D9A6-5313-9DACDDF5FFF8}"/>
              </a:ext>
            </a:extLst>
          </p:cNvPr>
          <p:cNvSpPr>
            <a:spLocks noGrp="1"/>
          </p:cNvSpPr>
          <p:nvPr>
            <p:ph type="title"/>
          </p:nvPr>
        </p:nvSpPr>
        <p:spPr/>
        <p:txBody>
          <a:bodyPr/>
          <a:lstStyle/>
          <a:p>
            <a:r>
              <a:rPr kumimoji="1" lang="ja-JP" altLang="en-US" dirty="0"/>
              <a:t>研究の</a:t>
            </a:r>
            <a:r>
              <a:rPr lang="ja-JP" altLang="en-US" dirty="0"/>
              <a:t>限界</a:t>
            </a:r>
            <a:endParaRPr kumimoji="1" lang="ja-JP" altLang="en-US" dirty="0"/>
          </a:p>
        </p:txBody>
      </p:sp>
      <p:sp>
        <p:nvSpPr>
          <p:cNvPr id="3" name="コンテンツ プレースホルダー 2">
            <a:extLst>
              <a:ext uri="{FF2B5EF4-FFF2-40B4-BE49-F238E27FC236}">
                <a16:creationId xmlns:a16="http://schemas.microsoft.com/office/drawing/2014/main" id="{49E8D5C6-6441-BB7F-11F9-8ABE7F970447}"/>
              </a:ext>
            </a:extLst>
          </p:cNvPr>
          <p:cNvSpPr>
            <a:spLocks noGrp="1"/>
          </p:cNvSpPr>
          <p:nvPr>
            <p:ph idx="1"/>
          </p:nvPr>
        </p:nvSpPr>
        <p:spPr/>
        <p:txBody>
          <a:bodyPr/>
          <a:lstStyle/>
          <a:p>
            <a:r>
              <a:rPr kumimoji="1" lang="ja-JP" altLang="en-US" dirty="0"/>
              <a:t>後ろ向きコホート研究であるため、一般化可能性が制限される可能性</a:t>
            </a:r>
            <a:endParaRPr kumimoji="1" lang="en-US" altLang="ja-JP" dirty="0"/>
          </a:p>
          <a:p>
            <a:endParaRPr lang="en-US" altLang="ja-JP" dirty="0"/>
          </a:p>
          <a:p>
            <a:r>
              <a:rPr kumimoji="1" lang="en-US" altLang="ja-JP" dirty="0"/>
              <a:t>CPR</a:t>
            </a:r>
            <a:r>
              <a:rPr kumimoji="1" lang="ja-JP" altLang="en-US" dirty="0"/>
              <a:t>中の</a:t>
            </a:r>
            <a:r>
              <a:rPr kumimoji="1" lang="en-US" altLang="ja-JP" dirty="0"/>
              <a:t>CBG</a:t>
            </a:r>
            <a:r>
              <a:rPr kumimoji="1" lang="ja-JP" altLang="en-US" dirty="0"/>
              <a:t>値とブドウ糖投与と患者転帰の因果関係を確立できなかった</a:t>
            </a:r>
            <a:br>
              <a:rPr kumimoji="1" lang="en-US" altLang="ja-JP" dirty="0"/>
            </a:br>
            <a:r>
              <a:rPr kumimoji="1" lang="ja-JP" altLang="en-US" dirty="0"/>
              <a:t>→すべての低血糖患者にルーチン投与されている</a:t>
            </a:r>
            <a:endParaRPr kumimoji="1" lang="en-US" altLang="ja-JP" dirty="0"/>
          </a:p>
          <a:p>
            <a:endParaRPr lang="en-US" altLang="ja-JP" dirty="0"/>
          </a:p>
          <a:p>
            <a:r>
              <a:rPr lang="ja-JP" altLang="en-US" dirty="0"/>
              <a:t>非ブドウ糖投与群は</a:t>
            </a:r>
            <a:r>
              <a:rPr lang="en-US" altLang="ja-JP" dirty="0"/>
              <a:t>CBG</a:t>
            </a:r>
            <a:r>
              <a:rPr lang="ja-JP" altLang="en-US" dirty="0"/>
              <a:t>値</a:t>
            </a:r>
            <a:r>
              <a:rPr lang="en-US" altLang="ja-JP" dirty="0"/>
              <a:t>70</a:t>
            </a:r>
            <a:r>
              <a:rPr lang="ja-JP" altLang="en-US" dirty="0"/>
              <a:t>㎎</a:t>
            </a:r>
            <a:r>
              <a:rPr lang="en-US" altLang="ja-JP" dirty="0"/>
              <a:t>/dL</a:t>
            </a:r>
            <a:r>
              <a:rPr lang="ja-JP" altLang="en-US" dirty="0"/>
              <a:t>以上の定義のため異常高血糖については考慮されていない</a:t>
            </a:r>
            <a:endParaRPr lang="en-US" altLang="ja-JP" dirty="0"/>
          </a:p>
          <a:p>
            <a:endParaRPr kumimoji="1" lang="en-US" altLang="ja-JP" dirty="0"/>
          </a:p>
          <a:p>
            <a:r>
              <a:rPr kumimoji="1" lang="ja-JP" altLang="en-US" dirty="0"/>
              <a:t>今後は連続血</a:t>
            </a:r>
            <a:r>
              <a:rPr lang="ja-JP" altLang="en-US" dirty="0"/>
              <a:t>糖</a:t>
            </a:r>
            <a:r>
              <a:rPr kumimoji="1" lang="ja-JP" altLang="en-US" dirty="0"/>
              <a:t>データなどが含まれる前向き研究が臨まれる</a:t>
            </a:r>
            <a:endParaRPr kumimoji="1" lang="en-US" altLang="ja-JP" dirty="0"/>
          </a:p>
          <a:p>
            <a:endParaRPr kumimoji="1" lang="en-US" altLang="ja-JP" dirty="0"/>
          </a:p>
        </p:txBody>
      </p:sp>
    </p:spTree>
    <p:extLst>
      <p:ext uri="{BB962C8B-B14F-4D97-AF65-F5344CB8AC3E}">
        <p14:creationId xmlns:p14="http://schemas.microsoft.com/office/powerpoint/2010/main" val="43086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9AD644-8B22-673E-62C6-AD6ADD5A3943}"/>
              </a:ext>
            </a:extLst>
          </p:cNvPr>
          <p:cNvSpPr>
            <a:spLocks noGrp="1"/>
          </p:cNvSpPr>
          <p:nvPr>
            <p:ph type="title"/>
          </p:nvPr>
        </p:nvSpPr>
        <p:spPr/>
        <p:txBody>
          <a:bodyPr/>
          <a:lstStyle/>
          <a:p>
            <a:r>
              <a:rPr kumimoji="1" lang="ja-JP" altLang="en-US" dirty="0"/>
              <a:t>結論</a:t>
            </a:r>
          </a:p>
        </p:txBody>
      </p:sp>
      <p:sp>
        <p:nvSpPr>
          <p:cNvPr id="3" name="コンテンツ プレースホルダー 2">
            <a:extLst>
              <a:ext uri="{FF2B5EF4-FFF2-40B4-BE49-F238E27FC236}">
                <a16:creationId xmlns:a16="http://schemas.microsoft.com/office/drawing/2014/main" id="{25BB83A8-2E5F-1F43-7528-91EE64DDA09D}"/>
              </a:ext>
            </a:extLst>
          </p:cNvPr>
          <p:cNvSpPr>
            <a:spLocks noGrp="1"/>
          </p:cNvSpPr>
          <p:nvPr>
            <p:ph idx="1"/>
          </p:nvPr>
        </p:nvSpPr>
        <p:spPr>
          <a:xfrm>
            <a:off x="838200" y="1474788"/>
            <a:ext cx="10964917" cy="4889500"/>
          </a:xfrm>
        </p:spPr>
        <p:txBody>
          <a:bodyPr>
            <a:normAutofit/>
          </a:bodyPr>
          <a:lstStyle/>
          <a:p>
            <a:pPr marL="0" indent="0">
              <a:buNone/>
            </a:pPr>
            <a:r>
              <a:rPr kumimoji="1" lang="ja-JP" altLang="en-US" sz="3200" b="1" dirty="0"/>
              <a:t>低血糖</a:t>
            </a:r>
            <a:r>
              <a:rPr kumimoji="1" lang="en-US" altLang="ja-JP" sz="3200" b="1" dirty="0"/>
              <a:t>OHCA</a:t>
            </a:r>
            <a:r>
              <a:rPr kumimoji="1" lang="ja-JP" altLang="en-US" sz="3200" b="1" dirty="0"/>
              <a:t>患者</a:t>
            </a:r>
            <a:r>
              <a:rPr lang="ja-JP" altLang="en-US" sz="3200" b="1" dirty="0"/>
              <a:t>への</a:t>
            </a:r>
            <a:br>
              <a:rPr lang="en-US" altLang="ja-JP" sz="3200" b="1" dirty="0"/>
            </a:br>
            <a:r>
              <a:rPr kumimoji="1" lang="ja-JP" altLang="en-US" sz="3200" b="1" dirty="0"/>
              <a:t>心肺蘇生中の</a:t>
            </a:r>
            <a:r>
              <a:rPr lang="ja-JP" altLang="en-US" sz="3200" b="1" dirty="0"/>
              <a:t>ブドウ糖</a:t>
            </a:r>
            <a:r>
              <a:rPr kumimoji="1" lang="ja-JP" altLang="en-US" sz="3200" b="1" dirty="0"/>
              <a:t>投与は</a:t>
            </a:r>
            <a:endParaRPr kumimoji="1" lang="en-US" altLang="ja-JP" sz="3200" b="1" dirty="0"/>
          </a:p>
          <a:p>
            <a:pPr marL="0" indent="0">
              <a:buNone/>
            </a:pPr>
            <a:endParaRPr lang="en-US" altLang="ja-JP" sz="3200" b="1" dirty="0"/>
          </a:p>
          <a:p>
            <a:pPr>
              <a:lnSpc>
                <a:spcPct val="150000"/>
              </a:lnSpc>
            </a:pPr>
            <a:r>
              <a:rPr kumimoji="1" lang="ja-JP" altLang="en-US" sz="3200" b="1" u="sng" dirty="0"/>
              <a:t>現場での持続的</a:t>
            </a:r>
            <a:r>
              <a:rPr kumimoji="1" lang="en-US" altLang="ja-JP" sz="3200" b="1" u="sng" dirty="0"/>
              <a:t>ROSC</a:t>
            </a:r>
            <a:r>
              <a:rPr kumimoji="1" lang="ja-JP" altLang="en-US" sz="3200" b="1" u="sng" dirty="0"/>
              <a:t>とは関連</a:t>
            </a:r>
            <a:r>
              <a:rPr lang="ja-JP" altLang="en-US" sz="3200" b="1" u="sng" dirty="0"/>
              <a:t>しなかった</a:t>
            </a:r>
            <a:endParaRPr kumimoji="1" lang="en-US" altLang="ja-JP" sz="3200" b="1" u="sng" dirty="0"/>
          </a:p>
          <a:p>
            <a:pPr>
              <a:lnSpc>
                <a:spcPct val="150000"/>
              </a:lnSpc>
            </a:pPr>
            <a:r>
              <a:rPr kumimoji="1" lang="ja-JP" altLang="en-US" sz="3200" b="1" u="sng" dirty="0"/>
              <a:t>糖尿病患者において</a:t>
            </a:r>
            <a:r>
              <a:rPr kumimoji="1" lang="en-US" altLang="ja-JP" sz="3200" b="1" u="sng" dirty="0"/>
              <a:t>30</a:t>
            </a:r>
            <a:r>
              <a:rPr kumimoji="1" lang="ja-JP" altLang="en-US" sz="3200" b="1" u="sng" dirty="0"/>
              <a:t>日間の生存率向上と関連していた</a:t>
            </a:r>
          </a:p>
        </p:txBody>
      </p:sp>
    </p:spTree>
    <p:extLst>
      <p:ext uri="{BB962C8B-B14F-4D97-AF65-F5344CB8AC3E}">
        <p14:creationId xmlns:p14="http://schemas.microsoft.com/office/powerpoint/2010/main" val="290702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679E8-FBF0-A34E-8414-3A9473F72EFD}"/>
              </a:ext>
            </a:extLst>
          </p:cNvPr>
          <p:cNvSpPr>
            <a:spLocks noGrp="1"/>
          </p:cNvSpPr>
          <p:nvPr>
            <p:ph type="title"/>
          </p:nvPr>
        </p:nvSpPr>
        <p:spPr/>
        <p:txBody>
          <a:bodyPr/>
          <a:lstStyle/>
          <a:p>
            <a:r>
              <a:rPr kumimoji="1" lang="ja-JP" altLang="en-US" dirty="0"/>
              <a:t>私見</a:t>
            </a:r>
          </a:p>
        </p:txBody>
      </p:sp>
      <p:sp>
        <p:nvSpPr>
          <p:cNvPr id="3" name="コンテンツ プレースホルダー 2">
            <a:extLst>
              <a:ext uri="{FF2B5EF4-FFF2-40B4-BE49-F238E27FC236}">
                <a16:creationId xmlns:a16="http://schemas.microsoft.com/office/drawing/2014/main" id="{9755BB11-08C1-1F94-16DE-1A6602088601}"/>
              </a:ext>
            </a:extLst>
          </p:cNvPr>
          <p:cNvSpPr>
            <a:spLocks noGrp="1"/>
          </p:cNvSpPr>
          <p:nvPr>
            <p:ph idx="1"/>
          </p:nvPr>
        </p:nvSpPr>
        <p:spPr>
          <a:xfrm>
            <a:off x="838200" y="1752600"/>
            <a:ext cx="10515600" cy="4611688"/>
          </a:xfrm>
        </p:spPr>
        <p:txBody>
          <a:bodyPr/>
          <a:lstStyle/>
          <a:p>
            <a:r>
              <a:rPr kumimoji="1" lang="ja-JP" altLang="en-US" dirty="0"/>
              <a:t>ブドウ糖の投与のタイミングの明記はない</a:t>
            </a:r>
            <a:br>
              <a:rPr lang="en-US" altLang="ja-JP" dirty="0"/>
            </a:br>
            <a:r>
              <a:rPr lang="ja-JP" altLang="en-US" dirty="0"/>
              <a:t>→病院前での薬剤投与は</a:t>
            </a:r>
            <a:br>
              <a:rPr lang="en-US" altLang="ja-JP" dirty="0"/>
            </a:br>
            <a:r>
              <a:rPr lang="ja-JP" altLang="en-US" dirty="0"/>
              <a:t>　時間依存性が高いため投与のタイミングの検討が必要</a:t>
            </a:r>
            <a:endParaRPr lang="en-US" altLang="ja-JP" dirty="0"/>
          </a:p>
          <a:p>
            <a:pPr marL="0" indent="0">
              <a:buNone/>
            </a:pPr>
            <a:endParaRPr lang="en-US" altLang="ja-JP" dirty="0"/>
          </a:p>
          <a:p>
            <a:pPr marL="0" indent="0">
              <a:buNone/>
            </a:pPr>
            <a:endParaRPr lang="en-US" altLang="ja-JP" dirty="0"/>
          </a:p>
          <a:p>
            <a:r>
              <a:rPr lang="ja-JP" altLang="en-US" dirty="0"/>
              <a:t>低血糖の患者を対象にブドウ糖投与していた</a:t>
            </a:r>
            <a:br>
              <a:rPr lang="en-US" altLang="ja-JP" dirty="0"/>
            </a:br>
            <a:r>
              <a:rPr lang="ja-JP" altLang="en-US" dirty="0"/>
              <a:t>→既往歴や心停止時の血糖値や初期波形などで差別化した検討が必要</a:t>
            </a:r>
            <a:endParaRPr lang="en-US" altLang="ja-JP" dirty="0"/>
          </a:p>
          <a:p>
            <a:endParaRPr lang="en-US" altLang="ja-JP" dirty="0"/>
          </a:p>
        </p:txBody>
      </p:sp>
    </p:spTree>
    <p:extLst>
      <p:ext uri="{BB962C8B-B14F-4D97-AF65-F5344CB8AC3E}">
        <p14:creationId xmlns:p14="http://schemas.microsoft.com/office/powerpoint/2010/main" val="248980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5AC5B-049C-4620-844A-3079B61BFCA4}"/>
              </a:ext>
            </a:extLst>
          </p:cNvPr>
          <p:cNvSpPr>
            <a:spLocks noGrp="1"/>
          </p:cNvSpPr>
          <p:nvPr>
            <p:ph type="title"/>
          </p:nvPr>
        </p:nvSpPr>
        <p:spPr/>
        <p:txBody>
          <a:bodyPr/>
          <a:lstStyle/>
          <a:p>
            <a:r>
              <a:rPr kumimoji="1" lang="ja-JP" altLang="en-US" dirty="0"/>
              <a:t>目的</a:t>
            </a:r>
          </a:p>
        </p:txBody>
      </p:sp>
      <p:sp>
        <p:nvSpPr>
          <p:cNvPr id="3" name="コンテンツ プレースホルダー 2">
            <a:extLst>
              <a:ext uri="{FF2B5EF4-FFF2-40B4-BE49-F238E27FC236}">
                <a16:creationId xmlns:a16="http://schemas.microsoft.com/office/drawing/2014/main" id="{56448D67-7C10-05C7-7CA7-52E974DEEE11}"/>
              </a:ext>
            </a:extLst>
          </p:cNvPr>
          <p:cNvSpPr>
            <a:spLocks noGrp="1"/>
          </p:cNvSpPr>
          <p:nvPr>
            <p:ph idx="1"/>
          </p:nvPr>
        </p:nvSpPr>
        <p:spPr>
          <a:xfrm>
            <a:off x="622689" y="1747803"/>
            <a:ext cx="11074400" cy="3178175"/>
          </a:xfrm>
        </p:spPr>
        <p:txBody>
          <a:bodyPr>
            <a:noAutofit/>
          </a:bodyPr>
          <a:lstStyle/>
          <a:p>
            <a:pPr marL="0" indent="0">
              <a:lnSpc>
                <a:spcPct val="150000"/>
              </a:lnSpc>
              <a:buNone/>
            </a:pPr>
            <a:endParaRPr kumimoji="1" lang="en-US" altLang="ja-JP" sz="3200" b="1" dirty="0"/>
          </a:p>
          <a:p>
            <a:pPr marL="0" indent="0" algn="ctr">
              <a:lnSpc>
                <a:spcPct val="150000"/>
              </a:lnSpc>
              <a:buNone/>
            </a:pPr>
            <a:r>
              <a:rPr kumimoji="1" lang="en-US" altLang="ja-JP" sz="3200" b="1" dirty="0"/>
              <a:t>CPR</a:t>
            </a:r>
            <a:r>
              <a:rPr kumimoji="1" lang="ja-JP" altLang="en-US" sz="3200" b="1" dirty="0"/>
              <a:t>中の低血糖を伴う</a:t>
            </a:r>
            <a:r>
              <a:rPr kumimoji="1" lang="en-US" altLang="ja-JP" sz="3200" b="1" dirty="0"/>
              <a:t>OHCA</a:t>
            </a:r>
            <a:r>
              <a:rPr kumimoji="1" lang="ja-JP" altLang="en-US" sz="3200" b="1" dirty="0"/>
              <a:t>患者における</a:t>
            </a:r>
            <a:br>
              <a:rPr kumimoji="1" lang="en-US" altLang="ja-JP" sz="3200" b="1" dirty="0"/>
            </a:br>
            <a:r>
              <a:rPr lang="ja-JP" altLang="en-US" sz="3200" b="1" dirty="0"/>
              <a:t>ブドウ糖</a:t>
            </a:r>
            <a:r>
              <a:rPr kumimoji="1" lang="ja-JP" altLang="en-US" sz="3200" b="1" dirty="0"/>
              <a:t>投与が転帰に</a:t>
            </a:r>
            <a:r>
              <a:rPr lang="ja-JP" altLang="en-US" sz="3200" b="1" dirty="0"/>
              <a:t>及ぼす影響を検討する</a:t>
            </a:r>
            <a:endParaRPr kumimoji="1" lang="ja-JP" altLang="en-US" sz="3200" b="1" dirty="0"/>
          </a:p>
        </p:txBody>
      </p:sp>
    </p:spTree>
    <p:extLst>
      <p:ext uri="{BB962C8B-B14F-4D97-AF65-F5344CB8AC3E}">
        <p14:creationId xmlns:p14="http://schemas.microsoft.com/office/powerpoint/2010/main" val="411910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F60EB-D486-6585-9C39-3671E102C84C}"/>
              </a:ext>
            </a:extLst>
          </p:cNvPr>
          <p:cNvSpPr>
            <a:spLocks noGrp="1"/>
          </p:cNvSpPr>
          <p:nvPr>
            <p:ph type="title"/>
          </p:nvPr>
        </p:nvSpPr>
        <p:spPr/>
        <p:txBody>
          <a:bodyPr/>
          <a:lstStyle/>
          <a:p>
            <a:r>
              <a:rPr kumimoji="1" lang="ja-JP" altLang="en-US" dirty="0"/>
              <a:t>方法：研究デザイン</a:t>
            </a:r>
          </a:p>
        </p:txBody>
      </p:sp>
      <p:sp>
        <p:nvSpPr>
          <p:cNvPr id="3" name="コンテンツ プレースホルダー 2">
            <a:extLst>
              <a:ext uri="{FF2B5EF4-FFF2-40B4-BE49-F238E27FC236}">
                <a16:creationId xmlns:a16="http://schemas.microsoft.com/office/drawing/2014/main" id="{64FA69B8-79CF-B2C7-F2D4-21EF4D836B17}"/>
              </a:ext>
            </a:extLst>
          </p:cNvPr>
          <p:cNvSpPr>
            <a:spLocks noGrp="1"/>
          </p:cNvSpPr>
          <p:nvPr>
            <p:ph idx="1"/>
          </p:nvPr>
        </p:nvSpPr>
        <p:spPr>
          <a:xfrm>
            <a:off x="838200" y="1389529"/>
            <a:ext cx="10515600" cy="5201771"/>
          </a:xfrm>
        </p:spPr>
        <p:txBody>
          <a:bodyPr>
            <a:normAutofit lnSpcReduction="10000"/>
          </a:bodyPr>
          <a:lstStyle/>
          <a:p>
            <a:r>
              <a:rPr kumimoji="1" lang="ja-JP" altLang="en-US" dirty="0"/>
              <a:t>対象地域</a:t>
            </a:r>
            <a:br>
              <a:rPr kumimoji="1" lang="en-US" altLang="ja-JP" dirty="0"/>
            </a:br>
            <a:r>
              <a:rPr kumimoji="1" lang="ja-JP" altLang="en-US" dirty="0"/>
              <a:t>タイのバンコクにある高度救命救急医療サービスである</a:t>
            </a:r>
            <a:br>
              <a:rPr kumimoji="1" lang="en-US" altLang="ja-JP" dirty="0"/>
            </a:br>
            <a:r>
              <a:rPr kumimoji="1" lang="ja-JP" altLang="en-US" dirty="0"/>
              <a:t>ヴァジラ救急医療サービス</a:t>
            </a:r>
            <a:r>
              <a:rPr kumimoji="1" lang="en-US" altLang="ja-JP" dirty="0"/>
              <a:t>(V-EMS)</a:t>
            </a:r>
            <a:r>
              <a:rPr lang="ja-JP" altLang="en-US" dirty="0"/>
              <a:t> 連携している病院は管轄区内の病院</a:t>
            </a:r>
            <a:br>
              <a:rPr lang="en-US" altLang="ja-JP" dirty="0"/>
            </a:br>
            <a:endParaRPr lang="en-US" altLang="ja-JP" dirty="0"/>
          </a:p>
          <a:p>
            <a:r>
              <a:rPr lang="ja-JP" altLang="en-US" dirty="0"/>
              <a:t>後ろ向きコホート研究</a:t>
            </a:r>
            <a:br>
              <a:rPr lang="en-US" altLang="ja-JP" dirty="0"/>
            </a:br>
            <a:endParaRPr lang="en-US" altLang="ja-JP" dirty="0"/>
          </a:p>
          <a:p>
            <a:r>
              <a:rPr lang="ja-JP" altLang="en-US" dirty="0"/>
              <a:t>心肺蘇生中に</a:t>
            </a:r>
            <a:r>
              <a:rPr lang="en-US" altLang="ja-JP" dirty="0"/>
              <a:t>CBG</a:t>
            </a:r>
            <a:r>
              <a:rPr lang="ja-JP" altLang="en-US" dirty="0"/>
              <a:t>検査をルーチンで実施</a:t>
            </a:r>
            <a:endParaRPr lang="en-US" altLang="ja-JP" dirty="0"/>
          </a:p>
          <a:p>
            <a:pPr marL="0" indent="0">
              <a:buNone/>
            </a:pPr>
            <a:r>
              <a:rPr lang="ja-JP" altLang="en-US" b="1" dirty="0">
                <a:solidFill>
                  <a:schemeClr val="accent2"/>
                </a:solidFill>
              </a:rPr>
              <a:t>　①</a:t>
            </a:r>
            <a:r>
              <a:rPr lang="en-US" altLang="ja-JP" b="1" dirty="0">
                <a:solidFill>
                  <a:schemeClr val="accent2"/>
                </a:solidFill>
              </a:rPr>
              <a:t>CBG</a:t>
            </a:r>
            <a:r>
              <a:rPr lang="ja-JP" altLang="en-US" b="1" dirty="0">
                <a:solidFill>
                  <a:schemeClr val="accent2"/>
                </a:solidFill>
              </a:rPr>
              <a:t>値</a:t>
            </a:r>
            <a:r>
              <a:rPr lang="en-US" altLang="ja-JP" b="1" dirty="0">
                <a:solidFill>
                  <a:schemeClr val="accent2"/>
                </a:solidFill>
              </a:rPr>
              <a:t>70mg/dL</a:t>
            </a:r>
            <a:r>
              <a:rPr lang="ja-JP" altLang="en-US" b="1" dirty="0">
                <a:solidFill>
                  <a:schemeClr val="accent2"/>
                </a:solidFill>
              </a:rPr>
              <a:t>未満</a:t>
            </a:r>
            <a:br>
              <a:rPr lang="en-US" altLang="ja-JP" b="1" dirty="0">
                <a:solidFill>
                  <a:schemeClr val="accent2"/>
                </a:solidFill>
              </a:rPr>
            </a:br>
            <a:r>
              <a:rPr lang="ja-JP" altLang="en-US" b="1" dirty="0">
                <a:solidFill>
                  <a:schemeClr val="accent2"/>
                </a:solidFill>
              </a:rPr>
              <a:t>　　</a:t>
            </a:r>
            <a:r>
              <a:rPr lang="ja-JP" altLang="en-US" b="1" dirty="0"/>
              <a:t>→</a:t>
            </a:r>
            <a:r>
              <a:rPr lang="ja-JP" altLang="en-US" dirty="0"/>
              <a:t>静脈内にブドウ糖投与</a:t>
            </a:r>
            <a:br>
              <a:rPr lang="en-US" altLang="ja-JP" dirty="0"/>
            </a:br>
            <a:r>
              <a:rPr lang="ja-JP" altLang="en-US" dirty="0"/>
              <a:t>　　　標準用量は</a:t>
            </a:r>
            <a:r>
              <a:rPr lang="en-US" altLang="ja-JP" dirty="0"/>
              <a:t>50</a:t>
            </a:r>
            <a:r>
              <a:rPr lang="ja-JP" altLang="en-US" dirty="0"/>
              <a:t>％ブドウ糖</a:t>
            </a:r>
            <a:r>
              <a:rPr lang="en-US" altLang="ja-JP" dirty="0"/>
              <a:t>50ml</a:t>
            </a:r>
            <a:br>
              <a:rPr lang="en-US" altLang="ja-JP" dirty="0"/>
            </a:br>
            <a:r>
              <a:rPr lang="ja-JP" altLang="en-US" dirty="0"/>
              <a:t>　　　必要に応じて</a:t>
            </a:r>
            <a:r>
              <a:rPr lang="en-US" altLang="ja-JP" dirty="0"/>
              <a:t>100ml</a:t>
            </a:r>
            <a:r>
              <a:rPr lang="ja-JP" altLang="en-US" dirty="0"/>
              <a:t>投与</a:t>
            </a:r>
            <a:endParaRPr lang="en-US" altLang="ja-JP" dirty="0"/>
          </a:p>
          <a:p>
            <a:pPr marL="0" indent="0">
              <a:buNone/>
            </a:pPr>
            <a:r>
              <a:rPr lang="ja-JP" altLang="en-US" b="1" dirty="0">
                <a:solidFill>
                  <a:schemeClr val="accent1"/>
                </a:solidFill>
              </a:rPr>
              <a:t>　②</a:t>
            </a:r>
            <a:r>
              <a:rPr lang="en-US" altLang="ja-JP" b="1" dirty="0">
                <a:solidFill>
                  <a:schemeClr val="accent1"/>
                </a:solidFill>
              </a:rPr>
              <a:t>CBG</a:t>
            </a:r>
            <a:r>
              <a:rPr lang="ja-JP" altLang="en-US" b="1" dirty="0">
                <a:solidFill>
                  <a:schemeClr val="accent1"/>
                </a:solidFill>
              </a:rPr>
              <a:t>値</a:t>
            </a:r>
            <a:r>
              <a:rPr lang="en-US" altLang="ja-JP" b="1" dirty="0">
                <a:solidFill>
                  <a:schemeClr val="accent1"/>
                </a:solidFill>
              </a:rPr>
              <a:t>70mg/dL</a:t>
            </a:r>
            <a:r>
              <a:rPr lang="ja-JP" altLang="en-US" b="1" dirty="0">
                <a:solidFill>
                  <a:schemeClr val="accent1"/>
                </a:solidFill>
              </a:rPr>
              <a:t>以上</a:t>
            </a:r>
            <a:br>
              <a:rPr lang="en-US" altLang="ja-JP" b="1" dirty="0">
                <a:solidFill>
                  <a:schemeClr val="accent1"/>
                </a:solidFill>
              </a:rPr>
            </a:br>
            <a:r>
              <a:rPr lang="ja-JP" altLang="en-US" b="1" dirty="0">
                <a:solidFill>
                  <a:schemeClr val="accent1"/>
                </a:solidFill>
              </a:rPr>
              <a:t>　　</a:t>
            </a:r>
            <a:r>
              <a:rPr lang="ja-JP" altLang="en-US" b="1" dirty="0"/>
              <a:t>→</a:t>
            </a:r>
            <a:r>
              <a:rPr lang="ja-JP" altLang="en-US" dirty="0"/>
              <a:t>ブドウ糖投与なし</a:t>
            </a:r>
            <a:endParaRPr lang="en-US" altLang="ja-JP" dirty="0"/>
          </a:p>
          <a:p>
            <a:endParaRPr lang="en-US" altLang="ja-JP" dirty="0"/>
          </a:p>
        </p:txBody>
      </p:sp>
      <p:pic>
        <p:nvPicPr>
          <p:cNvPr id="4" name="図 3">
            <a:extLst>
              <a:ext uri="{FF2B5EF4-FFF2-40B4-BE49-F238E27FC236}">
                <a16:creationId xmlns:a16="http://schemas.microsoft.com/office/drawing/2014/main" id="{D5EB230A-63D1-C2B1-239B-6C453169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542" y="2913114"/>
            <a:ext cx="5168010" cy="3268611"/>
          </a:xfrm>
          <a:prstGeom prst="rect">
            <a:avLst/>
          </a:prstGeom>
        </p:spPr>
      </p:pic>
    </p:spTree>
    <p:extLst>
      <p:ext uri="{BB962C8B-B14F-4D97-AF65-F5344CB8AC3E}">
        <p14:creationId xmlns:p14="http://schemas.microsoft.com/office/powerpoint/2010/main" val="276436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84A93-52B4-DA3D-7640-9D1269DDFFCE}"/>
              </a:ext>
            </a:extLst>
          </p:cNvPr>
          <p:cNvSpPr>
            <a:spLocks noGrp="1"/>
          </p:cNvSpPr>
          <p:nvPr>
            <p:ph type="title"/>
          </p:nvPr>
        </p:nvSpPr>
        <p:spPr/>
        <p:txBody>
          <a:bodyPr/>
          <a:lstStyle/>
          <a:p>
            <a:r>
              <a:rPr lang="ja-JP" altLang="en-US" dirty="0"/>
              <a:t>ヴァジラ救急医療サービス</a:t>
            </a:r>
            <a:r>
              <a:rPr lang="en-US" altLang="ja-JP" dirty="0"/>
              <a:t>(</a:t>
            </a:r>
            <a:r>
              <a:rPr kumimoji="1" lang="en-US" altLang="ja-JP" dirty="0"/>
              <a:t>V-EMS)</a:t>
            </a:r>
            <a:endParaRPr kumimoji="1" lang="ja-JP" altLang="en-US" dirty="0"/>
          </a:p>
        </p:txBody>
      </p:sp>
      <p:sp>
        <p:nvSpPr>
          <p:cNvPr id="3" name="コンテンツ プレースホルダー 2">
            <a:extLst>
              <a:ext uri="{FF2B5EF4-FFF2-40B4-BE49-F238E27FC236}">
                <a16:creationId xmlns:a16="http://schemas.microsoft.com/office/drawing/2014/main" id="{8A7D6D1C-3AD6-4AB2-A707-C403BF32F66C}"/>
              </a:ext>
            </a:extLst>
          </p:cNvPr>
          <p:cNvSpPr>
            <a:spLocks noGrp="1"/>
          </p:cNvSpPr>
          <p:nvPr>
            <p:ph idx="1"/>
          </p:nvPr>
        </p:nvSpPr>
        <p:spPr>
          <a:xfrm>
            <a:off x="838200" y="1407459"/>
            <a:ext cx="10515600" cy="5183841"/>
          </a:xfrm>
        </p:spPr>
        <p:txBody>
          <a:bodyPr/>
          <a:lstStyle/>
          <a:p>
            <a:r>
              <a:rPr kumimoji="1" lang="ja-JP" altLang="en-US" dirty="0"/>
              <a:t>タイ・バンコクにあるナワミンタラーティラート大学附属病院の</a:t>
            </a:r>
            <a:br>
              <a:rPr kumimoji="1" lang="en-US" altLang="ja-JP" dirty="0"/>
            </a:br>
            <a:r>
              <a:rPr kumimoji="1" lang="ja-JP" altLang="en-US" dirty="0"/>
              <a:t>ワチラ病院が提供する高度な救急医療体制</a:t>
            </a:r>
            <a:endParaRPr kumimoji="1" lang="en-US" altLang="ja-JP" dirty="0"/>
          </a:p>
          <a:p>
            <a:endParaRPr lang="en-US" altLang="ja-JP" dirty="0"/>
          </a:p>
          <a:p>
            <a:r>
              <a:rPr kumimoji="1" lang="ja-JP" altLang="en-US" dirty="0"/>
              <a:t>リーダーとしての救急救命士または救急看護師</a:t>
            </a:r>
            <a:r>
              <a:rPr kumimoji="1" lang="en-US" altLang="ja-JP" dirty="0"/>
              <a:t>(ENP)</a:t>
            </a:r>
            <a:r>
              <a:rPr kumimoji="1" lang="ja-JP" altLang="en-US" dirty="0"/>
              <a:t>が含まれた少なくとも</a:t>
            </a:r>
            <a:r>
              <a:rPr kumimoji="1" lang="en-US" altLang="ja-JP" dirty="0"/>
              <a:t>3</a:t>
            </a:r>
            <a:r>
              <a:rPr kumimoji="1" lang="ja-JP" altLang="en-US" dirty="0"/>
              <a:t>人で構成されるチーム</a:t>
            </a:r>
            <a:endParaRPr kumimoji="1" lang="en-US" altLang="ja-JP" dirty="0"/>
          </a:p>
          <a:p>
            <a:endParaRPr lang="en-US" altLang="ja-JP" dirty="0"/>
          </a:p>
          <a:p>
            <a:r>
              <a:rPr kumimoji="1" lang="ja-JP" altLang="en-US" dirty="0"/>
              <a:t>救急医の指示、プロトコルに従って処置を実施する</a:t>
            </a:r>
            <a:br>
              <a:rPr kumimoji="1" lang="en-US" altLang="ja-JP" dirty="0"/>
            </a:br>
            <a:r>
              <a:rPr kumimoji="1" lang="ja-JP" altLang="en-US" dirty="0"/>
              <a:t>心停止患者の場合は</a:t>
            </a:r>
            <a:r>
              <a:rPr kumimoji="1" lang="en-US" altLang="ja-JP" dirty="0"/>
              <a:t>AHA</a:t>
            </a:r>
            <a:r>
              <a:rPr kumimoji="1" lang="ja-JP" altLang="en-US" dirty="0"/>
              <a:t>ガイドラインに沿って活動する</a:t>
            </a:r>
            <a:endParaRPr kumimoji="1" lang="en-US" altLang="ja-JP" dirty="0"/>
          </a:p>
          <a:p>
            <a:endParaRPr kumimoji="1" lang="ja-JP" altLang="en-US" dirty="0"/>
          </a:p>
        </p:txBody>
      </p:sp>
    </p:spTree>
    <p:extLst>
      <p:ext uri="{BB962C8B-B14F-4D97-AF65-F5344CB8AC3E}">
        <p14:creationId xmlns:p14="http://schemas.microsoft.com/office/powerpoint/2010/main" val="235127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A241D-ED5C-5233-68C9-20F98546E9C7}"/>
              </a:ext>
            </a:extLst>
          </p:cNvPr>
          <p:cNvSpPr>
            <a:spLocks noGrp="1"/>
          </p:cNvSpPr>
          <p:nvPr>
            <p:ph type="title"/>
          </p:nvPr>
        </p:nvSpPr>
        <p:spPr/>
        <p:txBody>
          <a:bodyPr/>
          <a:lstStyle/>
          <a:p>
            <a:r>
              <a:rPr kumimoji="1" lang="ja-JP" altLang="en-US" dirty="0"/>
              <a:t>対象</a:t>
            </a:r>
          </a:p>
        </p:txBody>
      </p:sp>
      <p:sp>
        <p:nvSpPr>
          <p:cNvPr id="3" name="コンテンツ プレースホルダー 2">
            <a:extLst>
              <a:ext uri="{FF2B5EF4-FFF2-40B4-BE49-F238E27FC236}">
                <a16:creationId xmlns:a16="http://schemas.microsoft.com/office/drawing/2014/main" id="{C8138F09-D2EE-B69C-6656-BAB388C2794F}"/>
              </a:ext>
            </a:extLst>
          </p:cNvPr>
          <p:cNvSpPr>
            <a:spLocks noGrp="1"/>
          </p:cNvSpPr>
          <p:nvPr>
            <p:ph idx="1"/>
          </p:nvPr>
        </p:nvSpPr>
        <p:spPr/>
        <p:txBody>
          <a:bodyPr/>
          <a:lstStyle/>
          <a:p>
            <a:r>
              <a:rPr kumimoji="1" lang="ja-JP" altLang="en-US" dirty="0"/>
              <a:t>データ：</a:t>
            </a:r>
            <a:r>
              <a:rPr kumimoji="1" lang="en-US" altLang="ja-JP" dirty="0"/>
              <a:t>2019</a:t>
            </a:r>
            <a:r>
              <a:rPr kumimoji="1" lang="ja-JP" altLang="en-US" dirty="0"/>
              <a:t>年</a:t>
            </a:r>
            <a:r>
              <a:rPr kumimoji="1" lang="en-US" altLang="ja-JP" dirty="0"/>
              <a:t>1</a:t>
            </a:r>
            <a:r>
              <a:rPr kumimoji="1" lang="ja-JP" altLang="en-US" dirty="0"/>
              <a:t>月</a:t>
            </a:r>
            <a:r>
              <a:rPr kumimoji="1" lang="en-US" altLang="ja-JP" dirty="0"/>
              <a:t>1</a:t>
            </a:r>
            <a:r>
              <a:rPr kumimoji="1" lang="ja-JP" altLang="en-US" dirty="0"/>
              <a:t>日から</a:t>
            </a:r>
            <a:r>
              <a:rPr kumimoji="1" lang="en-US" altLang="ja-JP" dirty="0"/>
              <a:t>2023</a:t>
            </a:r>
            <a:r>
              <a:rPr kumimoji="1" lang="ja-JP" altLang="en-US" dirty="0"/>
              <a:t>年</a:t>
            </a:r>
            <a:r>
              <a:rPr kumimoji="1" lang="en-US" altLang="ja-JP" dirty="0"/>
              <a:t>6</a:t>
            </a:r>
            <a:r>
              <a:rPr kumimoji="1" lang="ja-JP" altLang="en-US" dirty="0"/>
              <a:t>月</a:t>
            </a:r>
            <a:r>
              <a:rPr kumimoji="1" lang="en-US" altLang="ja-JP" dirty="0"/>
              <a:t>30</a:t>
            </a:r>
            <a:r>
              <a:rPr kumimoji="1" lang="ja-JP" altLang="en-US" dirty="0"/>
              <a:t>日</a:t>
            </a:r>
            <a:br>
              <a:rPr kumimoji="1" lang="en-US" altLang="ja-JP" dirty="0"/>
            </a:br>
            <a:endParaRPr kumimoji="1" lang="en-US" altLang="ja-JP" dirty="0"/>
          </a:p>
          <a:p>
            <a:r>
              <a:rPr kumimoji="1" lang="ja-JP" altLang="en-US" dirty="0"/>
              <a:t>対象：</a:t>
            </a:r>
            <a:r>
              <a:rPr kumimoji="1" lang="en-US" altLang="ja-JP" dirty="0"/>
              <a:t>18</a:t>
            </a:r>
            <a:r>
              <a:rPr kumimoji="1" lang="ja-JP" altLang="en-US" dirty="0"/>
              <a:t>歳以上の成人非外傷性</a:t>
            </a:r>
            <a:r>
              <a:rPr kumimoji="1" lang="en-US" altLang="ja-JP" dirty="0"/>
              <a:t>OHCA</a:t>
            </a:r>
            <a:r>
              <a:rPr kumimoji="1" lang="ja-JP" altLang="en-US" dirty="0"/>
              <a:t>患者</a:t>
            </a:r>
            <a:br>
              <a:rPr kumimoji="1" lang="en-US" altLang="ja-JP" dirty="0"/>
            </a:br>
            <a:endParaRPr kumimoji="1" lang="en-US" altLang="ja-JP" dirty="0"/>
          </a:p>
          <a:p>
            <a:r>
              <a:rPr lang="ja-JP" altLang="en-US" dirty="0"/>
              <a:t>除外項目</a:t>
            </a:r>
            <a:br>
              <a:rPr lang="en-US" altLang="ja-JP" dirty="0"/>
            </a:br>
            <a:r>
              <a:rPr lang="ja-JP" altLang="en-US" dirty="0"/>
              <a:t>現場死亡、蘇生困難、</a:t>
            </a:r>
            <a:r>
              <a:rPr lang="en-US" altLang="ja-JP" dirty="0"/>
              <a:t>DNAR</a:t>
            </a:r>
            <a:r>
              <a:rPr lang="ja-JP" altLang="en-US" dirty="0"/>
              <a:t>患者、移送中に</a:t>
            </a:r>
            <a:r>
              <a:rPr lang="en-US" altLang="ja-JP" dirty="0"/>
              <a:t>CPA</a:t>
            </a:r>
            <a:r>
              <a:rPr lang="ja-JP" altLang="en-US" dirty="0"/>
              <a:t>に移行した患者</a:t>
            </a:r>
            <a:br>
              <a:rPr lang="en-US" altLang="ja-JP" dirty="0"/>
            </a:br>
            <a:r>
              <a:rPr lang="ja-JP" altLang="en-US" dirty="0"/>
              <a:t>データ不十分・記録がない</a:t>
            </a:r>
            <a:endParaRPr lang="en-US" altLang="ja-JP" dirty="0"/>
          </a:p>
          <a:p>
            <a:endParaRPr lang="en-US" altLang="ja-JP" dirty="0"/>
          </a:p>
          <a:p>
            <a:r>
              <a:rPr lang="ja-JP" altLang="en-US" dirty="0"/>
              <a:t>患者の</a:t>
            </a:r>
            <a:r>
              <a:rPr lang="en-US" altLang="ja-JP" dirty="0"/>
              <a:t>2</a:t>
            </a:r>
            <a:r>
              <a:rPr lang="ja-JP" altLang="en-US" dirty="0"/>
              <a:t>群分け</a:t>
            </a:r>
            <a:br>
              <a:rPr lang="en-US" altLang="ja-JP" dirty="0"/>
            </a:br>
            <a:r>
              <a:rPr lang="ja-JP" altLang="en-US" dirty="0"/>
              <a:t>①心肺蘇生中にブドウ糖投与した低血糖患者   </a:t>
            </a:r>
            <a:r>
              <a:rPr lang="ja-JP" altLang="en-US" b="1" dirty="0">
                <a:solidFill>
                  <a:schemeClr val="accent2"/>
                </a:solidFill>
              </a:rPr>
              <a:t>→ブドウ糖投与群</a:t>
            </a:r>
            <a:br>
              <a:rPr lang="en-US" altLang="ja-JP" dirty="0"/>
            </a:br>
            <a:r>
              <a:rPr lang="ja-JP" altLang="en-US" dirty="0"/>
              <a:t>②ブドウ糖投与なしの</a:t>
            </a:r>
            <a:r>
              <a:rPr lang="en-US" altLang="ja-JP" dirty="0"/>
              <a:t>CBG70</a:t>
            </a:r>
            <a:r>
              <a:rPr lang="ja-JP" altLang="en-US" dirty="0"/>
              <a:t>㎎</a:t>
            </a:r>
            <a:r>
              <a:rPr lang="en-US" altLang="ja-JP" dirty="0"/>
              <a:t>/dL</a:t>
            </a:r>
            <a:r>
              <a:rPr lang="ja-JP" altLang="en-US" dirty="0"/>
              <a:t>以上の患者</a:t>
            </a:r>
            <a:r>
              <a:rPr lang="ja-JP" altLang="en-US" b="1" dirty="0">
                <a:solidFill>
                  <a:schemeClr val="accent1"/>
                </a:solidFill>
              </a:rPr>
              <a:t>→非ブドウ糖投与群</a:t>
            </a:r>
            <a:endParaRPr lang="en-US" altLang="ja-JP" b="1" dirty="0">
              <a:solidFill>
                <a:schemeClr val="accent1"/>
              </a:solidFill>
            </a:endParaRPr>
          </a:p>
        </p:txBody>
      </p:sp>
    </p:spTree>
    <p:extLst>
      <p:ext uri="{BB962C8B-B14F-4D97-AF65-F5344CB8AC3E}">
        <p14:creationId xmlns:p14="http://schemas.microsoft.com/office/powerpoint/2010/main" val="171560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E42852-81B0-751E-BBD1-13F7F112FB12}"/>
              </a:ext>
            </a:extLst>
          </p:cNvPr>
          <p:cNvSpPr>
            <a:spLocks noGrp="1"/>
          </p:cNvSpPr>
          <p:nvPr>
            <p:ph type="title"/>
          </p:nvPr>
        </p:nvSpPr>
        <p:spPr/>
        <p:txBody>
          <a:bodyPr/>
          <a:lstStyle/>
          <a:p>
            <a:r>
              <a:rPr kumimoji="1" lang="ja-JP" altLang="en-US" dirty="0"/>
              <a:t>データ項目</a:t>
            </a:r>
          </a:p>
        </p:txBody>
      </p:sp>
      <p:sp>
        <p:nvSpPr>
          <p:cNvPr id="3" name="コンテンツ プレースホルダー 2">
            <a:extLst>
              <a:ext uri="{FF2B5EF4-FFF2-40B4-BE49-F238E27FC236}">
                <a16:creationId xmlns:a16="http://schemas.microsoft.com/office/drawing/2014/main" id="{81F1E489-B02F-01D1-9192-837E2F460E38}"/>
              </a:ext>
            </a:extLst>
          </p:cNvPr>
          <p:cNvSpPr>
            <a:spLocks noGrp="1"/>
          </p:cNvSpPr>
          <p:nvPr>
            <p:ph idx="1"/>
          </p:nvPr>
        </p:nvSpPr>
        <p:spPr>
          <a:xfrm>
            <a:off x="587189" y="1567329"/>
            <a:ext cx="11156576" cy="2583330"/>
          </a:xfrm>
        </p:spPr>
        <p:txBody>
          <a:bodyPr/>
          <a:lstStyle/>
          <a:p>
            <a:pPr marL="0" indent="0">
              <a:buNone/>
            </a:pPr>
            <a:r>
              <a:rPr lang="ja-JP" altLang="en-US" dirty="0"/>
              <a:t>・退院までの生存に関するデータはヴァジラ病院電子カルテから収集</a:t>
            </a:r>
            <a:br>
              <a:rPr lang="en-US" altLang="ja-JP" dirty="0"/>
            </a:br>
            <a:r>
              <a:rPr lang="ja-JP" altLang="en-US" dirty="0"/>
              <a:t>　</a:t>
            </a:r>
            <a:r>
              <a:rPr lang="en-US" altLang="ja-JP" dirty="0"/>
              <a:t>OHCA</a:t>
            </a:r>
            <a:r>
              <a:rPr lang="ja-JP" altLang="en-US" dirty="0"/>
              <a:t>患者の一般特性（性別、年齢、基礎疾患、推定心停止など）含むデータ</a:t>
            </a:r>
            <a:endParaRPr lang="en-US" altLang="ja-JP" dirty="0"/>
          </a:p>
        </p:txBody>
      </p:sp>
      <p:sp>
        <p:nvSpPr>
          <p:cNvPr id="4" name="四角形: 角を丸くする 3">
            <a:extLst>
              <a:ext uri="{FF2B5EF4-FFF2-40B4-BE49-F238E27FC236}">
                <a16:creationId xmlns:a16="http://schemas.microsoft.com/office/drawing/2014/main" id="{B4D58060-194F-E73B-B93D-FF201334DC3E}"/>
              </a:ext>
            </a:extLst>
          </p:cNvPr>
          <p:cNvSpPr/>
          <p:nvPr/>
        </p:nvSpPr>
        <p:spPr>
          <a:xfrm>
            <a:off x="1862417" y="3043517"/>
            <a:ext cx="8922124" cy="3446930"/>
          </a:xfrm>
          <a:prstGeom prst="roundRect">
            <a:avLst/>
          </a:prstGeom>
          <a:solidFill>
            <a:schemeClr val="accent6">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2800" dirty="0">
                <a:solidFill>
                  <a:schemeClr val="tx1"/>
                </a:solidFill>
              </a:rPr>
              <a:t>CBG</a:t>
            </a:r>
            <a:r>
              <a:rPr kumimoji="1" lang="ja-JP" altLang="en-US" sz="2800" dirty="0">
                <a:solidFill>
                  <a:schemeClr val="tx1"/>
                </a:solidFill>
              </a:rPr>
              <a:t>値≥</a:t>
            </a:r>
            <a:r>
              <a:rPr kumimoji="1" lang="en-US" altLang="ja-JP" sz="2800" dirty="0">
                <a:solidFill>
                  <a:schemeClr val="tx1"/>
                </a:solidFill>
              </a:rPr>
              <a:t>70</a:t>
            </a:r>
            <a:r>
              <a:rPr kumimoji="1" lang="ja-JP" altLang="en-US" sz="2800" dirty="0">
                <a:solidFill>
                  <a:schemeClr val="tx1"/>
                </a:solidFill>
              </a:rPr>
              <a:t>㎎</a:t>
            </a:r>
            <a:r>
              <a:rPr kumimoji="1" lang="en-US" altLang="ja-JP" sz="2800" dirty="0">
                <a:solidFill>
                  <a:schemeClr val="tx1"/>
                </a:solidFill>
              </a:rPr>
              <a:t>/dL</a:t>
            </a:r>
            <a:r>
              <a:rPr kumimoji="1" lang="ja-JP" altLang="en-US" sz="2800" dirty="0">
                <a:solidFill>
                  <a:schemeClr val="tx1"/>
                </a:solidFill>
              </a:rPr>
              <a:t>または＜</a:t>
            </a:r>
            <a:r>
              <a:rPr kumimoji="1" lang="en-US" altLang="ja-JP" sz="2800" dirty="0">
                <a:solidFill>
                  <a:schemeClr val="tx1"/>
                </a:solidFill>
              </a:rPr>
              <a:t>70</a:t>
            </a:r>
            <a:r>
              <a:rPr kumimoji="1" lang="ja-JP" altLang="en-US" sz="2800" dirty="0">
                <a:solidFill>
                  <a:schemeClr val="tx1"/>
                </a:solidFill>
              </a:rPr>
              <a:t>㎎</a:t>
            </a:r>
            <a:r>
              <a:rPr kumimoji="1" lang="en-US" altLang="ja-JP" sz="2800" dirty="0">
                <a:solidFill>
                  <a:schemeClr val="tx1"/>
                </a:solidFill>
              </a:rPr>
              <a:t>/dL</a:t>
            </a:r>
          </a:p>
          <a:p>
            <a:pPr algn="ctr">
              <a:lnSpc>
                <a:spcPct val="150000"/>
              </a:lnSpc>
            </a:pPr>
            <a:r>
              <a:rPr lang="ja-JP" altLang="en-US" sz="2800" dirty="0">
                <a:solidFill>
                  <a:schemeClr val="tx1"/>
                </a:solidFill>
              </a:rPr>
              <a:t>目撃・バイスタンダー</a:t>
            </a:r>
            <a:r>
              <a:rPr lang="en-US" altLang="ja-JP" sz="2800" dirty="0">
                <a:solidFill>
                  <a:schemeClr val="tx1"/>
                </a:solidFill>
              </a:rPr>
              <a:t>CPR</a:t>
            </a:r>
            <a:r>
              <a:rPr lang="ja-JP" altLang="en-US" sz="2800" dirty="0">
                <a:solidFill>
                  <a:schemeClr val="tx1"/>
                </a:solidFill>
              </a:rPr>
              <a:t>の有無</a:t>
            </a:r>
            <a:br>
              <a:rPr lang="en-US" altLang="ja-JP" sz="2800" dirty="0">
                <a:solidFill>
                  <a:schemeClr val="tx1"/>
                </a:solidFill>
              </a:rPr>
            </a:br>
            <a:r>
              <a:rPr lang="ja-JP" altLang="en-US" sz="2800" dirty="0">
                <a:solidFill>
                  <a:schemeClr val="tx1"/>
                </a:solidFill>
              </a:rPr>
              <a:t>初期波形、</a:t>
            </a:r>
            <a:r>
              <a:rPr kumimoji="1" lang="ja-JP" altLang="en-US" sz="2800" dirty="0">
                <a:solidFill>
                  <a:schemeClr val="tx1"/>
                </a:solidFill>
              </a:rPr>
              <a:t>除細動、高度気道管理</a:t>
            </a:r>
            <a:br>
              <a:rPr kumimoji="1" lang="en-US" altLang="ja-JP" sz="2800" dirty="0">
                <a:solidFill>
                  <a:schemeClr val="tx1"/>
                </a:solidFill>
              </a:rPr>
            </a:br>
            <a:r>
              <a:rPr kumimoji="1" lang="ja-JP" altLang="en-US" sz="2800" dirty="0">
                <a:solidFill>
                  <a:schemeClr val="tx1"/>
                </a:solidFill>
              </a:rPr>
              <a:t>輸液、薬剤、</a:t>
            </a:r>
            <a:r>
              <a:rPr kumimoji="1" lang="en-US" altLang="ja-JP" sz="2800" dirty="0">
                <a:solidFill>
                  <a:schemeClr val="tx1"/>
                </a:solidFill>
              </a:rPr>
              <a:t>CPR</a:t>
            </a:r>
            <a:r>
              <a:rPr kumimoji="1" lang="ja-JP" altLang="en-US" sz="2800" dirty="0">
                <a:solidFill>
                  <a:schemeClr val="tx1"/>
                </a:solidFill>
              </a:rPr>
              <a:t>時間</a:t>
            </a:r>
            <a:endParaRPr kumimoji="1" lang="en-US" altLang="ja-JP" sz="2800" dirty="0">
              <a:solidFill>
                <a:schemeClr val="tx1"/>
              </a:solidFill>
            </a:endParaRPr>
          </a:p>
          <a:p>
            <a:pPr algn="ctr">
              <a:lnSpc>
                <a:spcPct val="150000"/>
              </a:lnSpc>
            </a:pPr>
            <a:r>
              <a:rPr lang="ja-JP" altLang="en-US" sz="2800" dirty="0">
                <a:solidFill>
                  <a:schemeClr val="tx1"/>
                </a:solidFill>
              </a:rPr>
              <a:t>ブドウ糖投与までの時間・投与量</a:t>
            </a:r>
            <a:endParaRPr kumimoji="1" lang="ja-JP" altLang="en-US" sz="2800" dirty="0">
              <a:solidFill>
                <a:schemeClr val="tx1"/>
              </a:solidFill>
            </a:endParaRPr>
          </a:p>
        </p:txBody>
      </p:sp>
    </p:spTree>
    <p:extLst>
      <p:ext uri="{BB962C8B-B14F-4D97-AF65-F5344CB8AC3E}">
        <p14:creationId xmlns:p14="http://schemas.microsoft.com/office/powerpoint/2010/main" val="378597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8AEA7-559E-22B7-E3A5-17AB061F6F14}"/>
              </a:ext>
            </a:extLst>
          </p:cNvPr>
          <p:cNvSpPr>
            <a:spLocks noGrp="1"/>
          </p:cNvSpPr>
          <p:nvPr>
            <p:ph type="title"/>
          </p:nvPr>
        </p:nvSpPr>
        <p:spPr/>
        <p:txBody>
          <a:bodyPr/>
          <a:lstStyle/>
          <a:p>
            <a:r>
              <a:rPr kumimoji="1" lang="ja-JP" altLang="en-US" dirty="0"/>
              <a:t>定義</a:t>
            </a:r>
          </a:p>
        </p:txBody>
      </p:sp>
      <p:sp>
        <p:nvSpPr>
          <p:cNvPr id="3" name="コンテンツ プレースホルダー 2">
            <a:extLst>
              <a:ext uri="{FF2B5EF4-FFF2-40B4-BE49-F238E27FC236}">
                <a16:creationId xmlns:a16="http://schemas.microsoft.com/office/drawing/2014/main" id="{04370376-9F4F-A3E6-BF11-A86FC8C83366}"/>
              </a:ext>
            </a:extLst>
          </p:cNvPr>
          <p:cNvSpPr>
            <a:spLocks noGrp="1"/>
          </p:cNvSpPr>
          <p:nvPr>
            <p:ph idx="1"/>
          </p:nvPr>
        </p:nvSpPr>
        <p:spPr/>
        <p:txBody>
          <a:bodyPr/>
          <a:lstStyle/>
          <a:p>
            <a:r>
              <a:rPr kumimoji="1" lang="ja-JP" altLang="en-US" b="1" dirty="0"/>
              <a:t>現場での持続的</a:t>
            </a:r>
            <a:r>
              <a:rPr kumimoji="1" lang="en-US" altLang="ja-JP" b="1" dirty="0"/>
              <a:t>ROSC</a:t>
            </a:r>
            <a:br>
              <a:rPr lang="en-US" altLang="ja-JP" dirty="0"/>
            </a:br>
            <a:r>
              <a:rPr lang="ja-JP" altLang="en-US" dirty="0"/>
              <a:t>現場</a:t>
            </a:r>
            <a:r>
              <a:rPr kumimoji="1" lang="ja-JP" altLang="en-US" dirty="0"/>
              <a:t>で触知可能</a:t>
            </a:r>
            <a:r>
              <a:rPr lang="ja-JP" altLang="en-US" dirty="0"/>
              <a:t>な脈拍</a:t>
            </a:r>
            <a:r>
              <a:rPr kumimoji="1" lang="ja-JP" altLang="en-US" dirty="0"/>
              <a:t>と測定可能な血圧が</a:t>
            </a:r>
            <a:r>
              <a:rPr kumimoji="1" lang="en-US" altLang="ja-JP" dirty="0"/>
              <a:t>20</a:t>
            </a:r>
            <a:r>
              <a:rPr kumimoji="1" lang="ja-JP" altLang="en-US" dirty="0"/>
              <a:t>分以上維持される</a:t>
            </a:r>
            <a:endParaRPr kumimoji="1" lang="en-US" altLang="ja-JP" dirty="0"/>
          </a:p>
          <a:p>
            <a:pPr marL="0" indent="0">
              <a:buNone/>
            </a:pPr>
            <a:endParaRPr kumimoji="1" lang="en-US" altLang="ja-JP" dirty="0"/>
          </a:p>
          <a:p>
            <a:r>
              <a:rPr lang="en-US" altLang="ja-JP" b="1" dirty="0"/>
              <a:t>30</a:t>
            </a:r>
            <a:r>
              <a:rPr lang="ja-JP" altLang="en-US" b="1" dirty="0"/>
              <a:t>日生存</a:t>
            </a:r>
            <a:br>
              <a:rPr lang="en-US" altLang="ja-JP" dirty="0"/>
            </a:br>
            <a:r>
              <a:rPr lang="ja-JP" altLang="en-US" dirty="0"/>
              <a:t>院外心停止発症後</a:t>
            </a:r>
            <a:r>
              <a:rPr lang="en-US" altLang="ja-JP" dirty="0"/>
              <a:t>30</a:t>
            </a:r>
            <a:r>
              <a:rPr lang="ja-JP" altLang="en-US" dirty="0"/>
              <a:t>日時点での患者の生存状態</a:t>
            </a:r>
            <a:endParaRPr lang="en-US" altLang="ja-JP" dirty="0"/>
          </a:p>
          <a:p>
            <a:pPr marL="0" indent="0">
              <a:buNone/>
            </a:pPr>
            <a:endParaRPr lang="en-US" altLang="ja-JP" dirty="0"/>
          </a:p>
          <a:p>
            <a:r>
              <a:rPr kumimoji="1" lang="ja-JP" altLang="en-US" b="1" dirty="0"/>
              <a:t>低血糖</a:t>
            </a:r>
            <a:br>
              <a:rPr lang="en-US" altLang="ja-JP" dirty="0"/>
            </a:br>
            <a:r>
              <a:rPr kumimoji="1" lang="en-US" altLang="ja-JP" dirty="0"/>
              <a:t>EMS</a:t>
            </a:r>
            <a:r>
              <a:rPr kumimoji="1" lang="ja-JP" altLang="en-US" dirty="0"/>
              <a:t>チームが指先で測定した</a:t>
            </a:r>
            <a:r>
              <a:rPr kumimoji="1" lang="en-US" altLang="ja-JP" dirty="0"/>
              <a:t>CBG</a:t>
            </a:r>
            <a:r>
              <a:rPr kumimoji="1" lang="ja-JP" altLang="en-US" dirty="0"/>
              <a:t>が</a:t>
            </a:r>
            <a:r>
              <a:rPr kumimoji="1" lang="en-US" altLang="ja-JP" dirty="0"/>
              <a:t>70mg/dL</a:t>
            </a:r>
            <a:r>
              <a:rPr kumimoji="1" lang="ja-JP" altLang="en-US" dirty="0"/>
              <a:t>以下</a:t>
            </a:r>
          </a:p>
        </p:txBody>
      </p:sp>
    </p:spTree>
    <p:extLst>
      <p:ext uri="{BB962C8B-B14F-4D97-AF65-F5344CB8AC3E}">
        <p14:creationId xmlns:p14="http://schemas.microsoft.com/office/powerpoint/2010/main" val="304338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6A27C-247D-B705-7EBD-D49F37064F83}"/>
              </a:ext>
            </a:extLst>
          </p:cNvPr>
          <p:cNvSpPr>
            <a:spLocks noGrp="1"/>
          </p:cNvSpPr>
          <p:nvPr>
            <p:ph type="title"/>
          </p:nvPr>
        </p:nvSpPr>
        <p:spPr/>
        <p:txBody>
          <a:bodyPr>
            <a:normAutofit/>
          </a:bodyPr>
          <a:lstStyle/>
          <a:p>
            <a:r>
              <a:rPr kumimoji="1" lang="ja-JP" altLang="en-US" dirty="0"/>
              <a:t>統計解析</a:t>
            </a:r>
          </a:p>
        </p:txBody>
      </p:sp>
      <p:sp>
        <p:nvSpPr>
          <p:cNvPr id="3" name="コンテンツ プレースホルダー 2">
            <a:extLst>
              <a:ext uri="{FF2B5EF4-FFF2-40B4-BE49-F238E27FC236}">
                <a16:creationId xmlns:a16="http://schemas.microsoft.com/office/drawing/2014/main" id="{15209773-8701-F54A-0710-FD3F61F1B4F3}"/>
              </a:ext>
            </a:extLst>
          </p:cNvPr>
          <p:cNvSpPr>
            <a:spLocks noGrp="1"/>
          </p:cNvSpPr>
          <p:nvPr>
            <p:ph idx="1"/>
          </p:nvPr>
        </p:nvSpPr>
        <p:spPr>
          <a:xfrm>
            <a:off x="915396" y="1264024"/>
            <a:ext cx="11367247" cy="5444751"/>
          </a:xfrm>
        </p:spPr>
        <p:txBody>
          <a:bodyPr>
            <a:normAutofit/>
          </a:bodyPr>
          <a:lstStyle/>
          <a:p>
            <a:r>
              <a:rPr kumimoji="1" lang="ja-JP" altLang="en-US" dirty="0"/>
              <a:t>交絡因子を調整するために、傾向スコアを使用</a:t>
            </a:r>
            <a:endParaRPr lang="en-US" altLang="ja-JP" dirty="0"/>
          </a:p>
          <a:p>
            <a:r>
              <a:rPr lang="ja-JP" altLang="en-US" dirty="0"/>
              <a:t>共変量には標準偏差が用いられ、</a:t>
            </a:r>
            <a:r>
              <a:rPr lang="en-US" altLang="ja-JP" dirty="0"/>
              <a:t>STD</a:t>
            </a:r>
            <a:r>
              <a:rPr lang="ja-JP" altLang="en-US" dirty="0"/>
              <a:t>＜</a:t>
            </a:r>
            <a:r>
              <a:rPr lang="en-US" altLang="ja-JP" dirty="0"/>
              <a:t>0.1</a:t>
            </a:r>
            <a:r>
              <a:rPr lang="ja-JP" altLang="en-US" dirty="0"/>
              <a:t>を適切なバランスとした</a:t>
            </a:r>
            <a:endParaRPr lang="en-US" altLang="ja-JP" dirty="0"/>
          </a:p>
          <a:p>
            <a:r>
              <a:rPr lang="ja-JP" altLang="en-US" dirty="0"/>
              <a:t>重み付け後に</a:t>
            </a:r>
            <a:r>
              <a:rPr lang="en-US" altLang="ja-JP" dirty="0"/>
              <a:t>STD&gt;0.1</a:t>
            </a:r>
            <a:r>
              <a:rPr lang="ja-JP" altLang="en-US" dirty="0"/>
              <a:t>となった変数は残存交絡因子を調整するため、</a:t>
            </a:r>
            <a:br>
              <a:rPr lang="en-US" altLang="ja-JP" dirty="0"/>
            </a:br>
            <a:r>
              <a:rPr lang="ja-JP" altLang="en-US" dirty="0"/>
              <a:t>多変量解析でさらに調整</a:t>
            </a:r>
            <a:br>
              <a:rPr lang="en-US" altLang="ja-JP" dirty="0"/>
            </a:br>
            <a:endParaRPr lang="en-US" altLang="ja-JP" dirty="0"/>
          </a:p>
          <a:p>
            <a:r>
              <a:rPr lang="ja-JP" altLang="en-US" dirty="0"/>
              <a:t>単変量解析→ブドウ糖投与と</a:t>
            </a:r>
            <a:r>
              <a:rPr lang="en-US" altLang="ja-JP" dirty="0"/>
              <a:t>ROSC</a:t>
            </a:r>
            <a:r>
              <a:rPr lang="ja-JP" altLang="en-US" dirty="0"/>
              <a:t>、</a:t>
            </a:r>
            <a:r>
              <a:rPr lang="en-US" altLang="ja-JP" dirty="0"/>
              <a:t>30</a:t>
            </a:r>
            <a:r>
              <a:rPr lang="ja-JP" altLang="en-US" dirty="0"/>
              <a:t>日生存の関連を評価</a:t>
            </a:r>
            <a:endParaRPr lang="en-US" altLang="ja-JP" dirty="0"/>
          </a:p>
          <a:p>
            <a:r>
              <a:rPr lang="ja-JP" altLang="en-US" dirty="0"/>
              <a:t>多変量解析→ロジスティック回帰モデルを使用し、交絡因子調整</a:t>
            </a:r>
            <a:endParaRPr lang="en-US" altLang="ja-JP" dirty="0"/>
          </a:p>
          <a:p>
            <a:r>
              <a:rPr lang="ja-JP" altLang="en-US" dirty="0"/>
              <a:t>さらに逆確立重み付けを用いて調整済みの治療効果を推定</a:t>
            </a:r>
            <a:br>
              <a:rPr lang="en-US" altLang="ja-JP" dirty="0"/>
            </a:br>
            <a:r>
              <a:rPr lang="ja-JP" altLang="en-US" dirty="0"/>
              <a:t>結果は、</a:t>
            </a:r>
            <a:r>
              <a:rPr lang="en-US" altLang="ja-JP" dirty="0"/>
              <a:t>95</a:t>
            </a:r>
            <a:r>
              <a:rPr lang="ja-JP" altLang="en-US" dirty="0"/>
              <a:t>％信頼区間</a:t>
            </a:r>
            <a:r>
              <a:rPr lang="en-US" altLang="ja-JP" dirty="0"/>
              <a:t>(CI)</a:t>
            </a:r>
            <a:r>
              <a:rPr lang="ja-JP" altLang="en-US" dirty="0"/>
              <a:t>およびリスク比</a:t>
            </a:r>
            <a:r>
              <a:rPr lang="en-US" altLang="ja-JP" dirty="0"/>
              <a:t>(RR)</a:t>
            </a:r>
            <a:r>
              <a:rPr lang="ja-JP" altLang="en-US" dirty="0"/>
              <a:t>として報告</a:t>
            </a:r>
            <a:br>
              <a:rPr lang="en-US" altLang="ja-JP" dirty="0"/>
            </a:br>
            <a:endParaRPr lang="en-US" altLang="ja-JP" dirty="0"/>
          </a:p>
          <a:p>
            <a:r>
              <a:rPr lang="ja-JP" altLang="en-US" dirty="0"/>
              <a:t>統計解析→</a:t>
            </a:r>
            <a:r>
              <a:rPr lang="en-US" altLang="ja-JP" dirty="0"/>
              <a:t>Stata version17.0(</a:t>
            </a:r>
            <a:r>
              <a:rPr lang="en-US" altLang="ja-JP" dirty="0" err="1"/>
              <a:t>StataCorp,College</a:t>
            </a:r>
            <a:r>
              <a:rPr lang="en-US" altLang="ja-JP" dirty="0"/>
              <a:t> </a:t>
            </a:r>
            <a:r>
              <a:rPr lang="en-US" altLang="ja-JP" dirty="0" err="1"/>
              <a:t>Station,TX,USA</a:t>
            </a:r>
            <a:r>
              <a:rPr lang="en-US" altLang="ja-JP" dirty="0"/>
              <a:t>)</a:t>
            </a:r>
          </a:p>
          <a:p>
            <a:r>
              <a:rPr lang="en-US" altLang="ja-JP" dirty="0"/>
              <a:t>p</a:t>
            </a:r>
            <a:r>
              <a:rPr lang="ja-JP" altLang="en-US" dirty="0"/>
              <a:t>値≤</a:t>
            </a:r>
            <a:r>
              <a:rPr lang="en-US" altLang="ja-JP" dirty="0"/>
              <a:t>0.05</a:t>
            </a:r>
            <a:r>
              <a:rPr lang="ja-JP" altLang="en-US" dirty="0"/>
              <a:t>を有意とした</a:t>
            </a:r>
            <a:endParaRPr lang="en-US" altLang="ja-JP" dirty="0"/>
          </a:p>
        </p:txBody>
      </p:sp>
    </p:spTree>
    <p:extLst>
      <p:ext uri="{BB962C8B-B14F-4D97-AF65-F5344CB8AC3E}">
        <p14:creationId xmlns:p14="http://schemas.microsoft.com/office/powerpoint/2010/main" val="14994085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4677</TotalTime>
  <Words>2251</Words>
  <Application>Microsoft Office PowerPoint</Application>
  <PresentationFormat>ワイド画面</PresentationFormat>
  <Paragraphs>165</Paragraphs>
  <Slides>25</Slides>
  <Notes>16</Notes>
  <HiddenSlides>1</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25</vt:i4>
      </vt:variant>
    </vt:vector>
  </HeadingPairs>
  <TitlesOfParts>
    <vt:vector size="28" baseType="lpstr">
      <vt:lpstr>游ゴシック</vt:lpstr>
      <vt:lpstr>Arial</vt:lpstr>
      <vt:lpstr>Office テーマ</vt:lpstr>
      <vt:lpstr>心肺蘇生中の低血糖を伴う院外心停止患者に おけるブドウ糖投与の使用と転帰への影響</vt:lpstr>
      <vt:lpstr>背景 心停止時のブドウ糖投与</vt:lpstr>
      <vt:lpstr>目的</vt:lpstr>
      <vt:lpstr>方法：研究デザイン</vt:lpstr>
      <vt:lpstr>ヴァジラ救急医療サービス(V-EMS)</vt:lpstr>
      <vt:lpstr>対象</vt:lpstr>
      <vt:lpstr>データ項目</vt:lpstr>
      <vt:lpstr>定義</vt:lpstr>
      <vt:lpstr>統計解析</vt:lpstr>
      <vt:lpstr>PowerPoint プレゼンテーション</vt:lpstr>
      <vt:lpstr>Table1：全患者特性</vt:lpstr>
      <vt:lpstr>Fig.2a</vt:lpstr>
      <vt:lpstr>Fig.2b</vt:lpstr>
      <vt:lpstr>Table2：糖尿病患者の特性</vt:lpstr>
      <vt:lpstr>Table3:非糖尿病患者の特性</vt:lpstr>
      <vt:lpstr>Table4:ブドウ糖投与実施と転帰(多変量解析)</vt:lpstr>
      <vt:lpstr>Fig.3a/b ブドウ糖投与による持続的現場ROSCとの関連</vt:lpstr>
      <vt:lpstr>Fig.4a/b ブドウ糖と退院までの生存率の関連</vt:lpstr>
      <vt:lpstr>結果のまとめ</vt:lpstr>
      <vt:lpstr>考察：ブドウ糖投与に関して</vt:lpstr>
      <vt:lpstr>考察：ガイドラインと現場測定</vt:lpstr>
      <vt:lpstr>考察：過去の研究</vt:lpstr>
      <vt:lpstr>研究の限界</vt:lpstr>
      <vt:lpstr>結論</vt:lpstr>
      <vt:lpstr>私見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結衣 伊藤</dc:creator>
  <cp:lastModifiedBy>結衣 伊藤</cp:lastModifiedBy>
  <cp:revision>227</cp:revision>
  <dcterms:created xsi:type="dcterms:W3CDTF">2026-05-14T07:26:27Z</dcterms:created>
  <dcterms:modified xsi:type="dcterms:W3CDTF">2026-06-12T05:01:25Z</dcterms:modified>
</cp:coreProperties>
</file>