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93" r:id="rId3"/>
    <p:sldId id="279" r:id="rId4"/>
    <p:sldId id="280" r:id="rId5"/>
    <p:sldId id="283" r:id="rId6"/>
    <p:sldId id="257" r:id="rId7"/>
    <p:sldId id="274" r:id="rId8"/>
    <p:sldId id="277" r:id="rId9"/>
    <p:sldId id="275" r:id="rId10"/>
    <p:sldId id="278" r:id="rId11"/>
    <p:sldId id="292" r:id="rId12"/>
    <p:sldId id="258" r:id="rId13"/>
    <p:sldId id="260" r:id="rId14"/>
    <p:sldId id="261" r:id="rId15"/>
    <p:sldId id="262" r:id="rId16"/>
    <p:sldId id="263" r:id="rId17"/>
    <p:sldId id="294" r:id="rId18"/>
    <p:sldId id="265" r:id="rId19"/>
    <p:sldId id="288" r:id="rId20"/>
    <p:sldId id="289" r:id="rId21"/>
    <p:sldId id="266" r:id="rId22"/>
    <p:sldId id="267" r:id="rId23"/>
    <p:sldId id="290" r:id="rId24"/>
    <p:sldId id="282" r:id="rId25"/>
    <p:sldId id="268" r:id="rId26"/>
    <p:sldId id="281" r:id="rId27"/>
    <p:sldId id="269" r:id="rId28"/>
    <p:sldId id="270" r:id="rId29"/>
    <p:sldId id="271" r:id="rId30"/>
    <p:sldId id="272" r:id="rId31"/>
    <p:sldId id="295" r:id="rId32"/>
    <p:sldId id="285" r:id="rId33"/>
    <p:sldId id="284" r:id="rId34"/>
    <p:sldId id="286" r:id="rId35"/>
    <p:sldId id="291" r:id="rId36"/>
    <p:sldId id="287" r:id="rId37"/>
    <p:sldId id="276"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325" userDrawn="1">
          <p15:clr>
            <a:srgbClr val="A4A3A4"/>
          </p15:clr>
        </p15:guide>
        <p15:guide id="3" pos="3840" userDrawn="1">
          <p15:clr>
            <a:srgbClr val="A4A3A4"/>
          </p15:clr>
        </p15:guide>
        <p15:guide id="4" pos="7355" userDrawn="1">
          <p15:clr>
            <a:srgbClr val="A4A3A4"/>
          </p15:clr>
        </p15:guide>
        <p15:guide id="5" orient="horz" pos="2160" userDrawn="1">
          <p15:clr>
            <a:srgbClr val="A4A3A4"/>
          </p15:clr>
        </p15:guide>
        <p15:guide id="6" orient="horz" pos="41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FBC"/>
    <a:srgbClr val="602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82713"/>
  </p:normalViewPr>
  <p:slideViewPr>
    <p:cSldViewPr snapToGrid="0">
      <p:cViewPr varScale="1">
        <p:scale>
          <a:sx n="88" d="100"/>
          <a:sy n="88" d="100"/>
        </p:scale>
        <p:origin x="803" y="29"/>
      </p:cViewPr>
      <p:guideLst>
        <p:guide orient="horz" pos="232"/>
        <p:guide pos="325"/>
        <p:guide pos="3840"/>
        <p:guide pos="7355"/>
        <p:guide orient="horz" pos="2160"/>
        <p:guide orient="horz" pos="411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ltLang="ja-JP" sz="2400" b="1"/>
              <a:t>SOFA</a:t>
            </a:r>
            <a:r>
              <a:rPr lang="ja-JP" altLang="en-US" sz="2400" b="1"/>
              <a:t>スコア</a:t>
            </a:r>
            <a:r>
              <a:rPr lang="en-US" altLang="ja-JP" sz="2400" b="1"/>
              <a:t>(</a:t>
            </a:r>
            <a:r>
              <a:rPr lang="ja-JP" altLang="en-US" sz="2400" b="1"/>
              <a:t>中央値</a:t>
            </a:r>
            <a:r>
              <a:rPr lang="en-US" altLang="ja-JP" sz="2400" b="1"/>
              <a: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Sheet1!$C$2</c:f>
              <c:strCache>
                <c:ptCount val="1"/>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Sheet1!$B$3:$B$4</c:f>
              <c:strCache>
                <c:ptCount val="2"/>
                <c:pt idx="0">
                  <c:v>非侵襲群</c:v>
                </c:pt>
                <c:pt idx="1">
                  <c:v>侵襲群</c:v>
                </c:pt>
              </c:strCache>
            </c:strRef>
          </c:cat>
          <c:val>
            <c:numRef>
              <c:f>Sheet1!$C$3:$C$4</c:f>
              <c:numCache>
                <c:formatCode>General</c:formatCode>
                <c:ptCount val="2"/>
                <c:pt idx="0">
                  <c:v>10</c:v>
                </c:pt>
                <c:pt idx="1">
                  <c:v>10</c:v>
                </c:pt>
              </c:numCache>
            </c:numRef>
          </c:val>
          <c:extLst>
            <c:ext xmlns:c16="http://schemas.microsoft.com/office/drawing/2014/chart" uri="{C3380CC4-5D6E-409C-BE32-E72D297353CC}">
              <c16:uniqueId val="{00000000-1428-824C-B154-80C4A10F3503}"/>
            </c:ext>
          </c:extLst>
        </c:ser>
        <c:dLbls>
          <c:dLblPos val="outEnd"/>
          <c:showLegendKey val="0"/>
          <c:showVal val="1"/>
          <c:showCatName val="0"/>
          <c:showSerName val="0"/>
          <c:showPercent val="0"/>
          <c:showBubbleSize val="0"/>
        </c:dLbls>
        <c:gapWidth val="150"/>
        <c:overlap val="-27"/>
        <c:axId val="994471744"/>
        <c:axId val="994472192"/>
      </c:barChart>
      <c:catAx>
        <c:axId val="99447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ja-JP"/>
          </a:p>
        </c:txPr>
        <c:crossAx val="994472192"/>
        <c:crosses val="autoZero"/>
        <c:auto val="1"/>
        <c:lblAlgn val="ctr"/>
        <c:lblOffset val="100"/>
        <c:noMultiLvlLbl val="0"/>
      </c:catAx>
      <c:valAx>
        <c:axId val="994472192"/>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994471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ltLang="en-US" sz="2400" b="1"/>
              <a:t>行っていない日数</a:t>
            </a:r>
            <a:r>
              <a:rPr lang="en-US" altLang="ja-JP" sz="2400" b="1"/>
              <a:t>(</a:t>
            </a:r>
            <a:r>
              <a:rPr lang="ja-JP" altLang="en-US" sz="2400" b="1"/>
              <a:t>中央値</a:t>
            </a:r>
            <a:r>
              <a:rPr lang="en-US" altLang="ja-JP" sz="2400" b="1"/>
              <a:t>)</a:t>
            </a:r>
            <a:endParaRPr lang="ja-JP" altLang="en-US" sz="2400" b="1"/>
          </a:p>
        </c:rich>
      </c:tx>
      <c:layout>
        <c:manualLayout>
          <c:xMode val="edge"/>
          <c:yMode val="edge"/>
          <c:x val="0.27553532065475056"/>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ltLang="en-US"/>
        </a:p>
      </c:txPr>
    </c:title>
    <c:autoTitleDeleted val="0"/>
    <c:plotArea>
      <c:layout/>
      <c:barChart>
        <c:barDir val="col"/>
        <c:grouping val="clustered"/>
        <c:varyColors val="0"/>
        <c:ser>
          <c:idx val="0"/>
          <c:order val="0"/>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Sheet1!$B$14:$B$17</c:f>
              <c:strCache>
                <c:ptCount val="4"/>
                <c:pt idx="0">
                  <c:v>非侵襲群</c:v>
                </c:pt>
                <c:pt idx="1">
                  <c:v>侵襲群</c:v>
                </c:pt>
                <c:pt idx="2">
                  <c:v>非侵襲群</c:v>
                </c:pt>
                <c:pt idx="3">
                  <c:v>侵襲群</c:v>
                </c:pt>
              </c:strCache>
            </c:strRef>
          </c:cat>
          <c:val>
            <c:numRef>
              <c:f>Sheet1!$C$14:$C$17</c:f>
              <c:numCache>
                <c:formatCode>General</c:formatCode>
                <c:ptCount val="4"/>
                <c:pt idx="0">
                  <c:v>20</c:v>
                </c:pt>
                <c:pt idx="1">
                  <c:v>19</c:v>
                </c:pt>
                <c:pt idx="2">
                  <c:v>28</c:v>
                </c:pt>
                <c:pt idx="3">
                  <c:v>28</c:v>
                </c:pt>
              </c:numCache>
            </c:numRef>
          </c:val>
          <c:extLst>
            <c:ext xmlns:c16="http://schemas.microsoft.com/office/drawing/2014/chart" uri="{C3380CC4-5D6E-409C-BE32-E72D297353CC}">
              <c16:uniqueId val="{00000000-3B6F-494B-85D3-C145D8330BDA}"/>
            </c:ext>
          </c:extLst>
        </c:ser>
        <c:dLbls>
          <c:dLblPos val="outEnd"/>
          <c:showLegendKey val="0"/>
          <c:showVal val="1"/>
          <c:showCatName val="0"/>
          <c:showSerName val="0"/>
          <c:showPercent val="0"/>
          <c:showBubbleSize val="0"/>
        </c:dLbls>
        <c:gapWidth val="150"/>
        <c:overlap val="-27"/>
        <c:axId val="994469952"/>
        <c:axId val="1037440704"/>
      </c:barChart>
      <c:catAx>
        <c:axId val="9944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ja-JP"/>
          </a:p>
        </c:txPr>
        <c:crossAx val="1037440704"/>
        <c:crosses val="autoZero"/>
        <c:auto val="1"/>
        <c:lblAlgn val="ctr"/>
        <c:lblOffset val="100"/>
        <c:noMultiLvlLbl val="0"/>
      </c:catAx>
      <c:valAx>
        <c:axId val="1037440704"/>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994469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ja-JP" altLang="en-US" sz="2400" b="1"/>
              <a:t>昇圧剤の使用率</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Sheet1!$B$9:$B$10</c:f>
              <c:strCache>
                <c:ptCount val="2"/>
                <c:pt idx="0">
                  <c:v>非侵襲群</c:v>
                </c:pt>
                <c:pt idx="1">
                  <c:v>侵襲群</c:v>
                </c:pt>
              </c:strCache>
            </c:strRef>
          </c:cat>
          <c:val>
            <c:numRef>
              <c:f>Sheet1!$C$9:$C$10</c:f>
              <c:numCache>
                <c:formatCode>General</c:formatCode>
                <c:ptCount val="2"/>
                <c:pt idx="0">
                  <c:v>93.1</c:v>
                </c:pt>
                <c:pt idx="1">
                  <c:v>97</c:v>
                </c:pt>
              </c:numCache>
            </c:numRef>
          </c:val>
          <c:extLst>
            <c:ext xmlns:c16="http://schemas.microsoft.com/office/drawing/2014/chart" uri="{C3380CC4-5D6E-409C-BE32-E72D297353CC}">
              <c16:uniqueId val="{00000000-F91A-ED44-9BA7-C795BC245D10}"/>
            </c:ext>
          </c:extLst>
        </c:ser>
        <c:dLbls>
          <c:dLblPos val="outEnd"/>
          <c:showLegendKey val="0"/>
          <c:showVal val="1"/>
          <c:showCatName val="0"/>
          <c:showSerName val="0"/>
          <c:showPercent val="0"/>
          <c:showBubbleSize val="0"/>
        </c:dLbls>
        <c:gapWidth val="150"/>
        <c:overlap val="-27"/>
        <c:axId val="1020640128"/>
        <c:axId val="1011244928"/>
      </c:barChart>
      <c:catAx>
        <c:axId val="102064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ja-JP"/>
          </a:p>
        </c:txPr>
        <c:crossAx val="1011244928"/>
        <c:crosses val="autoZero"/>
        <c:auto val="1"/>
        <c:lblAlgn val="ctr"/>
        <c:lblOffset val="100"/>
        <c:noMultiLvlLbl val="0"/>
      </c:catAx>
      <c:valAx>
        <c:axId val="1011244928"/>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020640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20086-976D-AC46-9A46-E9B4A2FB0A66}" type="datetimeFigureOut">
              <a:rPr kumimoji="1" lang="ja-JP" altLang="en-US" smtClean="0"/>
              <a:t>2026/6/14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0F702-EF36-5440-BEB4-784BD15158E8}" type="slidenum">
              <a:rPr kumimoji="1" lang="ja-JP" altLang="en-US" smtClean="0"/>
              <a:t>‹#›</a:t>
            </a:fld>
            <a:endParaRPr kumimoji="1" lang="ja-JP" altLang="en-US"/>
          </a:p>
        </p:txBody>
      </p:sp>
    </p:spTree>
    <p:extLst>
      <p:ext uri="{BB962C8B-B14F-4D97-AF65-F5344CB8AC3E}">
        <p14:creationId xmlns:p14="http://schemas.microsoft.com/office/powerpoint/2010/main" val="1395850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a:t>
            </a:fld>
            <a:endParaRPr kumimoji="1" lang="ja-JP" altLang="en-US"/>
          </a:p>
        </p:txBody>
      </p:sp>
    </p:spTree>
    <p:extLst>
      <p:ext uri="{BB962C8B-B14F-4D97-AF65-F5344CB8AC3E}">
        <p14:creationId xmlns:p14="http://schemas.microsoft.com/office/powerpoint/2010/main" val="105336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研究デザイン</a:t>
            </a:r>
            <a:endParaRPr kumimoji="1" lang="en-US" altLang="ja-JP" dirty="0"/>
          </a:p>
          <a:p>
            <a:r>
              <a:rPr kumimoji="1" lang="ja-JP" altLang="en-US"/>
              <a:t>・研究は非盲目・研究者主導、多施設共同、並行群間比較、非劣性の元、ランダム化比較試験で行われた。</a:t>
            </a:r>
            <a:endParaRPr kumimoji="1" lang="en-US" altLang="ja-JP" dirty="0"/>
          </a:p>
          <a:p>
            <a:endParaRPr kumimoji="1" lang="en-US" altLang="ja-JP" dirty="0"/>
          </a:p>
          <a:p>
            <a:r>
              <a:rPr kumimoji="1" lang="ja-JP" altLang="en-US"/>
              <a:t>患者は早期に</a:t>
            </a:r>
            <a:r>
              <a:rPr kumimoji="1" lang="en-US" altLang="ja-JP" dirty="0"/>
              <a:t>A</a:t>
            </a:r>
            <a:r>
              <a:rPr kumimoji="1" lang="ja-JP" altLang="en-US"/>
              <a:t>ライン挿入なしと挿入ありのいずれかに１：１の比率で無作為に割り付けられました。</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12</a:t>
            </a:fld>
            <a:endParaRPr kumimoji="1" lang="ja-JP" altLang="en-US"/>
          </a:p>
        </p:txBody>
      </p:sp>
    </p:spTree>
    <p:extLst>
      <p:ext uri="{BB962C8B-B14F-4D97-AF65-F5344CB8AC3E}">
        <p14:creationId xmlns:p14="http://schemas.microsoft.com/office/powerpoint/2010/main" val="315232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・対象患者はフランス国内の大学病院と総合病院合わせて９病院の集中治療室に入院した１８歳以上の成人患者で次の条件を満たせば、</a:t>
            </a:r>
            <a:r>
              <a:rPr kumimoji="1" lang="en-US" altLang="ja-JP" dirty="0"/>
              <a:t>ICU</a:t>
            </a:r>
            <a:r>
              <a:rPr kumimoji="1" lang="ja-JP" altLang="en-US"/>
              <a:t>入室後２４時間いないに登録対象とされた。</a:t>
            </a:r>
            <a:endParaRPr kumimoji="1" lang="en-US" altLang="ja-JP" dirty="0"/>
          </a:p>
          <a:p>
            <a:endParaRPr kumimoji="1" lang="en-US" altLang="ja-JP" dirty="0"/>
          </a:p>
          <a:p>
            <a:pPr marL="0" indent="0">
              <a:buNone/>
            </a:pPr>
            <a:r>
              <a:rPr kumimoji="1" lang="ja-JP" altLang="en-US"/>
              <a:t>　</a:t>
            </a:r>
            <a:r>
              <a:rPr kumimoji="1" lang="en-US" altLang="ja-JP" dirty="0"/>
              <a:t>①</a:t>
            </a:r>
            <a:r>
              <a:rPr kumimoji="1" lang="ja-JP" altLang="en-US"/>
              <a:t>１５分以上持続する低血圧収縮期血圧</a:t>
            </a:r>
            <a:r>
              <a:rPr kumimoji="1" lang="en-US" altLang="ja-JP" dirty="0"/>
              <a:t>90mmHg</a:t>
            </a:r>
            <a:r>
              <a:rPr kumimoji="1" lang="ja-JP" altLang="en-US"/>
              <a:t>未満、または平均動脈圧</a:t>
            </a:r>
            <a:r>
              <a:rPr kumimoji="1" lang="en-US" altLang="ja-JP" dirty="0"/>
              <a:t>65mmHg</a:t>
            </a:r>
            <a:r>
              <a:rPr kumimoji="1" lang="ja-JP" altLang="en-US"/>
              <a:t>未満</a:t>
            </a:r>
            <a:r>
              <a:rPr kumimoji="1" lang="en-US" altLang="ja-JP" dirty="0"/>
              <a:t>)</a:t>
            </a:r>
            <a:r>
              <a:rPr kumimoji="1" lang="ja-JP" altLang="en-US"/>
              <a:t>が認められる場合</a:t>
            </a:r>
            <a:endParaRPr kumimoji="1" lang="en-US" altLang="ja-JP" dirty="0"/>
          </a:p>
          <a:p>
            <a:pPr marL="0" indent="0">
              <a:buNone/>
            </a:pPr>
            <a:r>
              <a:rPr lang="ja-JP" altLang="en-US"/>
              <a:t>　</a:t>
            </a:r>
            <a:r>
              <a:rPr lang="en-US" altLang="ja-JP" dirty="0"/>
              <a:t>②</a:t>
            </a:r>
            <a:r>
              <a:rPr lang="ja-JP" altLang="en-US"/>
              <a:t>昇圧剤投与が開始され、かつ組織灌流低下の兆候が少なくとも</a:t>
            </a:r>
            <a:r>
              <a:rPr lang="en-US" altLang="ja-JP" dirty="0"/>
              <a:t>1</a:t>
            </a:r>
            <a:r>
              <a:rPr lang="ja-JP" altLang="en-US"/>
              <a:t>つ認められる</a:t>
            </a:r>
            <a:r>
              <a:rPr kumimoji="1" lang="ja-JP" altLang="en-US"/>
              <a:t>場合</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13</a:t>
            </a:fld>
            <a:endParaRPr kumimoji="1" lang="ja-JP" altLang="en-US"/>
          </a:p>
        </p:txBody>
      </p:sp>
    </p:spTree>
    <p:extLst>
      <p:ext uri="{BB962C8B-B14F-4D97-AF65-F5344CB8AC3E}">
        <p14:creationId xmlns:p14="http://schemas.microsoft.com/office/powerpoint/2010/main" val="305297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a:t>　カフでの血圧測定において血圧値が表示されない、またはカフを上腕に装着不可能な場合は対象から除外されました。</a:t>
            </a:r>
            <a:endParaRPr kumimoji="1" lang="en-US" altLang="ja-JP" dirty="0"/>
          </a:p>
          <a:p>
            <a:pPr marL="0" indent="0">
              <a:buNone/>
            </a:pPr>
            <a:r>
              <a:rPr kumimoji="1" lang="ja-JP" altLang="en-US"/>
              <a:t>　その他の場外基準は、</a:t>
            </a:r>
            <a:endParaRPr kumimoji="1" lang="en-US" altLang="ja-JP" dirty="0"/>
          </a:p>
          <a:p>
            <a:pPr marL="0" indent="0">
              <a:buNone/>
            </a:pPr>
            <a:r>
              <a:rPr lang="ja-JP" altLang="en-US"/>
              <a:t>・</a:t>
            </a:r>
            <a:r>
              <a:rPr lang="en-US" altLang="ja-JP" dirty="0"/>
              <a:t>ECMO</a:t>
            </a:r>
            <a:r>
              <a:rPr lang="ja-JP" altLang="en-US"/>
              <a:t>の使用や、酒石酸ノルエピネフリンとエピネフリンを体重１</a:t>
            </a:r>
            <a:r>
              <a:rPr lang="en-US" altLang="ja-JP" dirty="0"/>
              <a:t>kg</a:t>
            </a:r>
            <a:r>
              <a:rPr lang="ja-JP" altLang="en-US"/>
              <a:t>あたりに１分</a:t>
            </a:r>
            <a:r>
              <a:rPr lang="en-US" altLang="ja-JP" dirty="0"/>
              <a:t>2.5μg</a:t>
            </a:r>
            <a:r>
              <a:rPr lang="ja-JP" altLang="en-US"/>
              <a:t>を超える高容量投与をした場合</a:t>
            </a:r>
            <a:endParaRPr lang="en-US" altLang="ja-JP" dirty="0"/>
          </a:p>
          <a:p>
            <a:pPr marL="0" indent="0">
              <a:buNone/>
            </a:pPr>
            <a:r>
              <a:rPr lang="ja-JP" altLang="en-US"/>
              <a:t>・重度の外傷性脳損傷</a:t>
            </a:r>
          </a:p>
          <a:p>
            <a:pPr marL="0" indent="0">
              <a:buNone/>
            </a:pPr>
            <a:r>
              <a:rPr lang="ja-JP" altLang="en-US"/>
              <a:t>・</a:t>
            </a:r>
            <a:r>
              <a:rPr lang="en-US" altLang="ja-JP" dirty="0"/>
              <a:t>BMI 40</a:t>
            </a:r>
            <a:r>
              <a:rPr lang="ja-JP" altLang="en-US"/>
              <a:t>以上</a:t>
            </a:r>
          </a:p>
          <a:p>
            <a:pPr marL="0" indent="0">
              <a:buNone/>
            </a:pPr>
            <a:r>
              <a:rPr kumimoji="1" lang="ja-JP" altLang="en-US"/>
              <a:t>・妊娠</a:t>
            </a:r>
          </a:p>
          <a:p>
            <a:pPr marL="0" indent="0">
              <a:buNone/>
            </a:pPr>
            <a:r>
              <a:rPr kumimoji="1" lang="ja-JP" altLang="en-US"/>
              <a:t>・患者が参加を拒否した場合　　　除外対象としました。</a:t>
            </a:r>
            <a:endParaRPr kumimoji="1" lang="en-US" altLang="ja-JP" dirty="0"/>
          </a:p>
          <a:p>
            <a:pPr marL="0" indent="0">
              <a:buNone/>
            </a:pPr>
            <a:endParaRPr kumimoji="1" lang="ja-JP" altLang="en-US"/>
          </a:p>
          <a:p>
            <a:pPr marL="0" indent="0">
              <a:buNone/>
            </a:pP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14</a:t>
            </a:fld>
            <a:endParaRPr kumimoji="1" lang="ja-JP" altLang="en-US"/>
          </a:p>
        </p:txBody>
      </p:sp>
    </p:spTree>
    <p:extLst>
      <p:ext uri="{BB962C8B-B14F-4D97-AF65-F5344CB8AC3E}">
        <p14:creationId xmlns:p14="http://schemas.microsoft.com/office/powerpoint/2010/main" val="409910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ランダムに</a:t>
            </a:r>
            <a:r>
              <a:rPr kumimoji="1" lang="en-US" altLang="ja-JP" dirty="0"/>
              <a:t>1:1</a:t>
            </a:r>
            <a:r>
              <a:rPr kumimoji="1" lang="ja-JP" altLang="en-US"/>
              <a:t>に割り付けられた被験者において、</a:t>
            </a:r>
            <a:endParaRPr kumimoji="1" lang="en-US" altLang="ja-JP" dirty="0"/>
          </a:p>
          <a:p>
            <a:r>
              <a:rPr kumimoji="1" lang="ja-JP" altLang="en-US"/>
              <a:t>・非侵襲群は、</a:t>
            </a:r>
            <a:r>
              <a:rPr kumimoji="1" lang="en-US" altLang="ja-JP" dirty="0"/>
              <a:t>A</a:t>
            </a:r>
            <a:r>
              <a:rPr kumimoji="1" lang="ja-JP" altLang="en-US"/>
              <a:t>ライン挿入は無作為化後２８日間禁止とされました。ただし、事前に定義された安全基準のうち少なくとも１つ満たした場合は挿入を許可することとしています。</a:t>
            </a:r>
            <a:endParaRPr kumimoji="1" lang="en-US" altLang="ja-JP" dirty="0"/>
          </a:p>
          <a:p>
            <a:pPr marL="0" indent="0">
              <a:buNone/>
            </a:pPr>
            <a:r>
              <a:rPr kumimoji="1" lang="ja-JP" altLang="en-US"/>
              <a:t>・安全基準とは</a:t>
            </a:r>
            <a:endParaRPr kumimoji="1" lang="en-US" altLang="ja-JP" dirty="0"/>
          </a:p>
          <a:p>
            <a:pPr marL="0" indent="0">
              <a:buNone/>
            </a:pPr>
            <a:r>
              <a:rPr kumimoji="1" lang="ja-JP" altLang="en-US"/>
              <a:t>　</a:t>
            </a:r>
            <a:r>
              <a:rPr kumimoji="1" lang="en-US" altLang="ja-JP" dirty="0"/>
              <a:t>①</a:t>
            </a:r>
            <a:r>
              <a:rPr kumimoji="1" lang="ja-JP" altLang="en-US"/>
              <a:t>モニターでパルスオキシメトリーまたはカフでの血圧値が測定できない場合</a:t>
            </a:r>
            <a:endParaRPr kumimoji="1" lang="en-US" altLang="ja-JP" dirty="0"/>
          </a:p>
          <a:p>
            <a:pPr marL="0" indent="0">
              <a:buNone/>
            </a:pPr>
            <a:r>
              <a:rPr kumimoji="1" lang="ja-JP" altLang="en-US"/>
              <a:t>　</a:t>
            </a:r>
            <a:r>
              <a:rPr kumimoji="1" lang="en-US" altLang="ja-JP" dirty="0"/>
              <a:t>②</a:t>
            </a:r>
            <a:r>
              <a:rPr kumimoji="1" lang="ja-JP" altLang="en-US"/>
              <a:t>動脈穿刺を５回連続で失敗した後に</a:t>
            </a:r>
            <a:r>
              <a:rPr kumimoji="1" lang="en-US" altLang="ja-JP" dirty="0"/>
              <a:t>A</a:t>
            </a:r>
            <a:r>
              <a:rPr kumimoji="1" lang="ja-JP" altLang="en-US"/>
              <a:t>ガス測定が絶対必要な場合</a:t>
            </a:r>
            <a:endParaRPr kumimoji="1" lang="en-US" altLang="ja-JP" dirty="0"/>
          </a:p>
          <a:p>
            <a:pPr marL="0" indent="0">
              <a:buNone/>
            </a:pPr>
            <a:r>
              <a:rPr kumimoji="1" lang="ja-JP" altLang="en-US"/>
              <a:t>　</a:t>
            </a:r>
            <a:r>
              <a:rPr kumimoji="1" lang="en-US" altLang="ja-JP" dirty="0"/>
              <a:t>③ECMO</a:t>
            </a:r>
            <a:r>
              <a:rPr kumimoji="1" lang="ja-JP" altLang="en-US"/>
              <a:t>療法が必要な場合</a:t>
            </a:r>
            <a:endParaRPr kumimoji="1" lang="en-US" altLang="ja-JP" dirty="0"/>
          </a:p>
          <a:p>
            <a:pPr marL="0" indent="0">
              <a:buNone/>
            </a:pPr>
            <a:r>
              <a:rPr kumimoji="1" lang="ja-JP" altLang="en-US"/>
              <a:t>　</a:t>
            </a:r>
            <a:r>
              <a:rPr kumimoji="1" lang="en-US" altLang="ja-JP" dirty="0"/>
              <a:t>④</a:t>
            </a:r>
            <a:r>
              <a:rPr lang="ja-JP" altLang="en-US"/>
              <a:t>酒石酸ノルエピネフリンとエピネフリンを体重１</a:t>
            </a:r>
            <a:r>
              <a:rPr lang="en-US" altLang="ja-JP" dirty="0"/>
              <a:t>kg</a:t>
            </a:r>
            <a:r>
              <a:rPr lang="ja-JP" altLang="en-US"/>
              <a:t>あたりに１分</a:t>
            </a:r>
            <a:r>
              <a:rPr lang="en-US" altLang="ja-JP" dirty="0"/>
              <a:t>2.5μg</a:t>
            </a:r>
            <a:r>
              <a:rPr lang="ja-JP" altLang="en-US"/>
              <a:t>を超える投与が必要な場合</a:t>
            </a:r>
            <a:endParaRPr lang="en-US" altLang="ja-JP" dirty="0"/>
          </a:p>
          <a:p>
            <a:pPr marL="0" indent="0">
              <a:buNone/>
            </a:pPr>
            <a:r>
              <a:rPr lang="ja-JP" altLang="en-US"/>
              <a:t>　</a:t>
            </a:r>
            <a:r>
              <a:rPr lang="en-US" altLang="ja-JP" dirty="0"/>
              <a:t>⑤</a:t>
            </a:r>
            <a:r>
              <a:rPr lang="ja-JP" altLang="en-US"/>
              <a:t>高リスク手術が必要な場</a:t>
            </a:r>
            <a:endParaRPr lang="en-US" altLang="ja-JP" dirty="0"/>
          </a:p>
          <a:p>
            <a:pPr marL="0" indent="0">
              <a:buNone/>
            </a:pPr>
            <a:r>
              <a:rPr lang="ja-JP" altLang="en-US"/>
              <a:t>　であり、この場合は</a:t>
            </a:r>
            <a:r>
              <a:rPr lang="en-US" altLang="ja-JP" dirty="0"/>
              <a:t>A</a:t>
            </a:r>
            <a:r>
              <a:rPr lang="ja-JP" altLang="en-US"/>
              <a:t>ライン挿入し、患者が</a:t>
            </a:r>
            <a:r>
              <a:rPr lang="en-US" altLang="ja-JP" dirty="0"/>
              <a:t>ICU</a:t>
            </a:r>
            <a:r>
              <a:rPr lang="ja-JP" altLang="en-US"/>
              <a:t>に戻ってから４時間いないに</a:t>
            </a:r>
            <a:r>
              <a:rPr lang="en-US" altLang="ja-JP" dirty="0"/>
              <a:t>A</a:t>
            </a:r>
            <a:r>
              <a:rPr lang="ja-JP" altLang="en-US"/>
              <a:t>ライン抜去を行った。</a:t>
            </a:r>
            <a:endParaRPr lang="en-US" altLang="ja-JP" dirty="0"/>
          </a:p>
          <a:p>
            <a:pPr marL="0" indent="0">
              <a:buNone/>
            </a:pPr>
            <a:r>
              <a:rPr kumimoji="1" lang="ja-JP" altLang="en-US"/>
              <a:t>・患者が登録前に</a:t>
            </a:r>
            <a:r>
              <a:rPr kumimoji="1" lang="en-US" altLang="ja-JP" dirty="0"/>
              <a:t>A</a:t>
            </a:r>
            <a:r>
              <a:rPr kumimoji="1" lang="ja-JP" altLang="en-US"/>
              <a:t>ライン留置していた場合はランダム化後１時間以内に抜去しました。</a:t>
            </a:r>
            <a:endParaRPr kumimoji="1" lang="en-US" altLang="ja-JP" dirty="0"/>
          </a:p>
          <a:p>
            <a:pPr marL="0" indent="0">
              <a:buNone/>
            </a:pPr>
            <a:r>
              <a:rPr kumimoji="1" lang="ja-JP" altLang="en-US"/>
              <a:t>・カフによる血圧測定の頻度は臨床医の裁量に委ねられました。</a:t>
            </a:r>
            <a:endParaRPr kumimoji="1" lang="en-US" altLang="ja-JP" dirty="0"/>
          </a:p>
          <a:p>
            <a:pPr marL="0" indent="0">
              <a:buNone/>
            </a:pPr>
            <a:endParaRPr kumimoji="1" lang="en-US" altLang="ja-JP" dirty="0"/>
          </a:p>
          <a:p>
            <a:pPr marL="0" indent="0">
              <a:buNone/>
            </a:pPr>
            <a:r>
              <a:rPr kumimoji="1" lang="ja-JP" altLang="en-US"/>
              <a:t>・侵襲群では既に挿入されている場合を除き、ランダム化後４時間以内に</a:t>
            </a:r>
            <a:r>
              <a:rPr kumimoji="1" lang="en-US" altLang="ja-JP" dirty="0"/>
              <a:t>A</a:t>
            </a:r>
            <a:r>
              <a:rPr kumimoji="1" lang="ja-JP" altLang="en-US"/>
              <a:t>ライン挿入した。</a:t>
            </a:r>
            <a:endParaRPr kumimoji="1" lang="en-US" altLang="ja-JP" dirty="0"/>
          </a:p>
          <a:p>
            <a:pPr marL="0" indent="0">
              <a:buNone/>
            </a:pPr>
            <a:endParaRPr kumimoji="1" lang="en-US" altLang="ja-JP" dirty="0"/>
          </a:p>
          <a:p>
            <a:pPr marL="0" indent="0">
              <a:buNone/>
            </a:pPr>
            <a:r>
              <a:rPr kumimoji="1" lang="ja-JP" altLang="en-US"/>
              <a:t>・両群とも</a:t>
            </a:r>
            <a:r>
              <a:rPr kumimoji="1" lang="en-US" altLang="ja-JP" dirty="0"/>
              <a:t>A</a:t>
            </a:r>
            <a:r>
              <a:rPr kumimoji="1" lang="ja-JP" altLang="en-US"/>
              <a:t>ラインが無益と判断された場合は抜去しました。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15</a:t>
            </a:fld>
            <a:endParaRPr kumimoji="1" lang="ja-JP" altLang="en-US"/>
          </a:p>
        </p:txBody>
      </p:sp>
    </p:spTree>
    <p:extLst>
      <p:ext uri="{BB962C8B-B14F-4D97-AF65-F5344CB8AC3E}">
        <p14:creationId xmlns:p14="http://schemas.microsoft.com/office/powerpoint/2010/main" val="120670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・主要評価項目は、２８日間におけるあらゆる原因による死亡です。</a:t>
            </a:r>
            <a:endParaRPr kumimoji="1" lang="en-US" altLang="ja-JP" dirty="0"/>
          </a:p>
          <a:p>
            <a:r>
              <a:rPr kumimoji="1" lang="ja-JP" altLang="en-US"/>
              <a:t>・副次評価項目には最初の７日間における</a:t>
            </a:r>
            <a:r>
              <a:rPr kumimoji="1" lang="en-US" altLang="ja-JP" dirty="0"/>
              <a:t>SOFA</a:t>
            </a:r>
            <a:r>
              <a:rPr kumimoji="1" lang="ja-JP" altLang="en-US"/>
              <a:t>スコアの推移が含まれています。</a:t>
            </a:r>
            <a:endParaRPr kumimoji="1" lang="en-US" altLang="ja-JP" dirty="0"/>
          </a:p>
          <a:p>
            <a:pPr marL="0" indent="0">
              <a:buNone/>
            </a:pPr>
            <a:r>
              <a:rPr kumimoji="1" lang="ja-JP" altLang="en-US"/>
              <a:t>・１日目から２８日目までの</a:t>
            </a:r>
            <a:r>
              <a:rPr lang="ja-JP" altLang="en-US"/>
              <a:t>人工呼吸器、腎代替療法、昇圧剤から解放された日数、</a:t>
            </a:r>
            <a:r>
              <a:rPr lang="en-US" altLang="ja-JP" dirty="0"/>
              <a:t>ICU</a:t>
            </a:r>
            <a:r>
              <a:rPr lang="ja-JP" altLang="en-US"/>
              <a:t>滞在中の</a:t>
            </a:r>
            <a:r>
              <a:rPr lang="en-US" altLang="ja-JP" dirty="0"/>
              <a:t>CV</a:t>
            </a:r>
            <a:r>
              <a:rPr lang="ja-JP" altLang="en-US"/>
              <a:t>または</a:t>
            </a:r>
            <a:r>
              <a:rPr lang="en-US" altLang="ja-JP" dirty="0"/>
              <a:t>A</a:t>
            </a:r>
            <a:r>
              <a:rPr lang="ja-JP" altLang="en-US"/>
              <a:t>ラインに関連する感染症の数もカウントしました。</a:t>
            </a:r>
          </a:p>
          <a:p>
            <a:pPr marL="0" indent="0">
              <a:buNone/>
            </a:pPr>
            <a:r>
              <a:rPr kumimoji="1" lang="ja-JP" altLang="en-US"/>
              <a:t>・有害事象に関しては血圧測定装置の装着に伴う</a:t>
            </a:r>
            <a:r>
              <a:rPr lang="ja-JP" altLang="en-US"/>
              <a:t>痛みや不快感を、覚醒していて意思疎通が可能な患者を対象に毎日１１段階の数値スケールを用いて評価しました。</a:t>
            </a:r>
            <a:endParaRPr kumimoji="1" lang="ja-JP" altLang="en-US"/>
          </a:p>
          <a:p>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16</a:t>
            </a:fld>
            <a:endParaRPr kumimoji="1" lang="ja-JP" altLang="en-US"/>
          </a:p>
        </p:txBody>
      </p:sp>
    </p:spTree>
    <p:extLst>
      <p:ext uri="{BB962C8B-B14F-4D97-AF65-F5344CB8AC3E}">
        <p14:creationId xmlns:p14="http://schemas.microsoft.com/office/powerpoint/2010/main" val="395284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対象患者は</a:t>
            </a:r>
            <a:endParaRPr kumimoji="1" lang="en-US" altLang="ja-JP" dirty="0"/>
          </a:p>
          <a:p>
            <a:r>
              <a:rPr kumimoji="1" lang="ja-JP" altLang="en-US"/>
              <a:t>・</a:t>
            </a:r>
            <a:r>
              <a:rPr kumimoji="1" lang="en-US" altLang="ja-JP" dirty="0"/>
              <a:t>2018</a:t>
            </a:r>
            <a:r>
              <a:rPr kumimoji="1" lang="ja-JP" altLang="en-US"/>
              <a:t>年</a:t>
            </a:r>
            <a:r>
              <a:rPr kumimoji="1" lang="en-US" altLang="ja-JP" dirty="0"/>
              <a:t>11</a:t>
            </a:r>
            <a:r>
              <a:rPr kumimoji="1" lang="ja-JP" altLang="en-US"/>
              <a:t>月</a:t>
            </a:r>
            <a:r>
              <a:rPr kumimoji="1" lang="en-US" altLang="ja-JP" dirty="0"/>
              <a:t>15</a:t>
            </a:r>
            <a:r>
              <a:rPr kumimoji="1" lang="ja-JP" altLang="en-US"/>
              <a:t>日から</a:t>
            </a:r>
            <a:r>
              <a:rPr kumimoji="1" lang="en-US" altLang="ja-JP" dirty="0"/>
              <a:t>2022</a:t>
            </a:r>
            <a:r>
              <a:rPr kumimoji="1" lang="ja-JP" altLang="en-US"/>
              <a:t>年</a:t>
            </a:r>
            <a:r>
              <a:rPr kumimoji="1" lang="en-US" altLang="ja-JP" dirty="0"/>
              <a:t>11</a:t>
            </a:r>
            <a:r>
              <a:rPr kumimoji="1" lang="ja-JP" altLang="en-US"/>
              <a:t>月</a:t>
            </a:r>
            <a:r>
              <a:rPr kumimoji="1" lang="en-US" altLang="ja-JP" dirty="0"/>
              <a:t>29</a:t>
            </a:r>
            <a:r>
              <a:rPr kumimoji="1" lang="ja-JP" altLang="en-US"/>
              <a:t>日までの間に適格性評価を受けた</a:t>
            </a:r>
            <a:r>
              <a:rPr kumimoji="1" lang="en-US" altLang="ja-JP" dirty="0"/>
              <a:t>4183</a:t>
            </a:r>
            <a:r>
              <a:rPr kumimoji="1" lang="ja-JP" altLang="en-US"/>
              <a:t>名の患者のうち、合計</a:t>
            </a:r>
            <a:r>
              <a:rPr kumimoji="1" lang="en-US" altLang="ja-JP" dirty="0"/>
              <a:t>1010</a:t>
            </a:r>
            <a:r>
              <a:rPr kumimoji="1" lang="ja-JP" altLang="en-US"/>
              <a:t>名がランダム化された。</a:t>
            </a:r>
            <a:endParaRPr kumimoji="1" lang="en-US" altLang="ja-JP" dirty="0"/>
          </a:p>
          <a:p>
            <a:r>
              <a:rPr kumimoji="1" lang="ja-JP" altLang="en-US"/>
              <a:t>　→そのうち</a:t>
            </a:r>
            <a:r>
              <a:rPr kumimoji="1" lang="en-US" altLang="ja-JP" dirty="0"/>
              <a:t>506</a:t>
            </a:r>
            <a:r>
              <a:rPr kumimoji="1" lang="ja-JP" altLang="en-US"/>
              <a:t>名が非侵襲群に、</a:t>
            </a:r>
            <a:r>
              <a:rPr kumimoji="1" lang="en-US" altLang="ja-JP" dirty="0"/>
              <a:t>504</a:t>
            </a:r>
            <a:r>
              <a:rPr kumimoji="1" lang="ja-JP" altLang="en-US"/>
              <a:t>名が侵襲群に割り当てられ、</a:t>
            </a:r>
            <a:endParaRPr kumimoji="1" lang="en-US" altLang="ja-JP" dirty="0"/>
          </a:p>
          <a:p>
            <a:endParaRPr kumimoji="1" lang="en-US" altLang="ja-JP" dirty="0"/>
          </a:p>
          <a:p>
            <a:r>
              <a:rPr kumimoji="1" lang="ja-JP" altLang="en-US"/>
              <a:t>・</a:t>
            </a:r>
            <a:r>
              <a:rPr kumimoji="1" lang="en-US" altLang="ja-JP" dirty="0"/>
              <a:t>ITT</a:t>
            </a:r>
            <a:r>
              <a:rPr kumimoji="1" lang="ja-JP" altLang="en-US"/>
              <a:t>解析対象集団は</a:t>
            </a:r>
            <a:r>
              <a:rPr kumimoji="1" lang="en-US" altLang="ja-JP" dirty="0"/>
              <a:t>1006</a:t>
            </a:r>
            <a:r>
              <a:rPr kumimoji="1" lang="ja-JP" altLang="en-US"/>
              <a:t>名の患者で、内訳は</a:t>
            </a:r>
            <a:r>
              <a:rPr kumimoji="1" lang="en-US" altLang="ja-JP" dirty="0"/>
              <a:t>504</a:t>
            </a:r>
            <a:r>
              <a:rPr kumimoji="1" lang="ja-JP" altLang="en-US"/>
              <a:t>名が非侵襲群に、</a:t>
            </a:r>
            <a:r>
              <a:rPr kumimoji="1" lang="en-US" altLang="ja-JP" dirty="0"/>
              <a:t>502</a:t>
            </a:r>
            <a:r>
              <a:rPr kumimoji="1" lang="ja-JP" altLang="en-US"/>
              <a:t>名が侵襲群でした。</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18</a:t>
            </a:fld>
            <a:endParaRPr kumimoji="1" lang="ja-JP" altLang="en-US"/>
          </a:p>
        </p:txBody>
      </p:sp>
    </p:spTree>
    <p:extLst>
      <p:ext uri="{BB962C8B-B14F-4D97-AF65-F5344CB8AC3E}">
        <p14:creationId xmlns:p14="http://schemas.microsoft.com/office/powerpoint/2010/main" val="34464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このグラフは非侵襲群と侵襲群において何％が</a:t>
            </a:r>
            <a:r>
              <a:rPr kumimoji="1" lang="en-US" altLang="ja-JP" dirty="0"/>
              <a:t>A</a:t>
            </a:r>
            <a:r>
              <a:rPr kumimoji="1" lang="ja-JP" altLang="en-US"/>
              <a:t>ラインを留置したかを示していて、</a:t>
            </a:r>
            <a:endParaRPr kumimoji="1" lang="en-US" altLang="ja-JP" dirty="0"/>
          </a:p>
          <a:p>
            <a:endParaRPr kumimoji="1" lang="en-US" altLang="ja-JP" dirty="0"/>
          </a:p>
          <a:p>
            <a:r>
              <a:rPr kumimoji="1" lang="ja-JP" altLang="en-US"/>
              <a:t>・非侵襲群において</a:t>
            </a:r>
            <a:r>
              <a:rPr kumimoji="1" lang="en-US" altLang="ja-JP" dirty="0"/>
              <a:t>64</a:t>
            </a:r>
            <a:r>
              <a:rPr kumimoji="1" lang="ja-JP" altLang="en-US"/>
              <a:t>名が無作為化の時点で既に</a:t>
            </a:r>
            <a:r>
              <a:rPr kumimoji="1" lang="en-US" altLang="ja-JP" dirty="0"/>
              <a:t>A</a:t>
            </a:r>
            <a:r>
              <a:rPr kumimoji="1" lang="ja-JP" altLang="en-US"/>
              <a:t>ラインが留置されていて、そのうちの</a:t>
            </a:r>
            <a:r>
              <a:rPr kumimoji="1" lang="en-US" altLang="ja-JP" dirty="0"/>
              <a:t>31</a:t>
            </a:r>
            <a:r>
              <a:rPr kumimoji="1" lang="ja-JP" altLang="en-US"/>
              <a:t>名は規定通り無作為化後１時間以内に抜去されました。残りの</a:t>
            </a:r>
            <a:r>
              <a:rPr kumimoji="1" lang="en-US" altLang="ja-JP" dirty="0"/>
              <a:t>3</a:t>
            </a:r>
            <a:r>
              <a:rPr kumimoji="1" lang="ja-JP" altLang="en-US"/>
              <a:t>３名のうち</a:t>
            </a:r>
            <a:r>
              <a:rPr kumimoji="1" lang="en-US" altLang="ja-JP" dirty="0"/>
              <a:t>31</a:t>
            </a:r>
            <a:r>
              <a:rPr kumimoji="1" lang="ja-JP" altLang="en-US"/>
              <a:t>名は無作為化後</a:t>
            </a:r>
            <a:r>
              <a:rPr kumimoji="1" lang="en-US" altLang="ja-JP" dirty="0"/>
              <a:t>24</a:t>
            </a:r>
            <a:r>
              <a:rPr kumimoji="1" lang="ja-JP" altLang="en-US"/>
              <a:t>時間以内、１名は無作為化後</a:t>
            </a:r>
            <a:r>
              <a:rPr kumimoji="1" lang="en-US" altLang="ja-JP" dirty="0"/>
              <a:t>24</a:t>
            </a:r>
            <a:r>
              <a:rPr kumimoji="1" lang="ja-JP" altLang="en-US"/>
              <a:t>ー</a:t>
            </a:r>
            <a:r>
              <a:rPr kumimoji="1" lang="en-US" altLang="ja-JP" dirty="0"/>
              <a:t>48</a:t>
            </a:r>
            <a:r>
              <a:rPr kumimoji="1" lang="ja-JP" altLang="en-US"/>
              <a:t>時間以内に抜去され、１名は抜去されませんでした。</a:t>
            </a:r>
            <a:endParaRPr kumimoji="1" lang="en-US" altLang="ja-JP" dirty="0"/>
          </a:p>
          <a:p>
            <a:r>
              <a:rPr kumimoji="1" lang="ja-JP" altLang="en-US"/>
              <a:t>・非侵襲群の患者の</a:t>
            </a:r>
            <a:r>
              <a:rPr kumimoji="1" lang="en-US" altLang="ja-JP" dirty="0"/>
              <a:t>14.</a:t>
            </a:r>
            <a:r>
              <a:rPr kumimoji="1" lang="ja-JP" altLang="en-US"/>
              <a:t>７％に当たる７</a:t>
            </a:r>
            <a:r>
              <a:rPr kumimoji="1" lang="en-US" altLang="ja-JP" dirty="0"/>
              <a:t>4</a:t>
            </a:r>
            <a:r>
              <a:rPr kumimoji="1" lang="ja-JP" altLang="en-US"/>
              <a:t>名は無作為化後中央値</a:t>
            </a:r>
            <a:r>
              <a:rPr kumimoji="1" lang="en-US" altLang="ja-JP" dirty="0"/>
              <a:t>22</a:t>
            </a:r>
            <a:r>
              <a:rPr kumimoji="1" lang="ja-JP" altLang="en-US"/>
              <a:t>時間に</a:t>
            </a:r>
            <a:r>
              <a:rPr kumimoji="1" lang="en-US" altLang="ja-JP" dirty="0"/>
              <a:t>A</a:t>
            </a:r>
            <a:r>
              <a:rPr kumimoji="1" lang="ja-JP" altLang="en-US"/>
              <a:t>ラインが挿入されました。</a:t>
            </a:r>
            <a:endParaRPr kumimoji="1" lang="en-US" altLang="ja-JP" dirty="0"/>
          </a:p>
          <a:p>
            <a:endParaRPr kumimoji="1" lang="en-US" altLang="ja-JP" dirty="0"/>
          </a:p>
          <a:p>
            <a:r>
              <a:rPr kumimoji="1" lang="ja-JP" altLang="en-US"/>
              <a:t>・侵襲群では</a:t>
            </a:r>
            <a:r>
              <a:rPr kumimoji="1" lang="en-US" altLang="ja-JP" dirty="0"/>
              <a:t>65</a:t>
            </a:r>
            <a:r>
              <a:rPr kumimoji="1" lang="ja-JP" altLang="en-US"/>
              <a:t>名がランダム化時点で既に</a:t>
            </a:r>
            <a:r>
              <a:rPr kumimoji="1" lang="en-US" altLang="ja-JP" dirty="0"/>
              <a:t>A</a:t>
            </a:r>
            <a:r>
              <a:rPr kumimoji="1" lang="ja-JP" altLang="en-US"/>
              <a:t>ラインが留置されていました。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21</a:t>
            </a:fld>
            <a:endParaRPr kumimoji="1" lang="ja-JP" altLang="en-US"/>
          </a:p>
        </p:txBody>
      </p:sp>
    </p:spTree>
    <p:extLst>
      <p:ext uri="{BB962C8B-B14F-4D97-AF65-F5344CB8AC3E}">
        <p14:creationId xmlns:p14="http://schemas.microsoft.com/office/powerpoint/2010/main" val="429367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主要評価項目の結果ですが、</a:t>
            </a:r>
            <a:endParaRPr kumimoji="1" lang="en-US" altLang="ja-JP" dirty="0"/>
          </a:p>
          <a:p>
            <a:r>
              <a:rPr kumimoji="1" lang="ja-JP" altLang="en-US"/>
              <a:t>このグラフは縦軸を生存率、横軸をランダム化後の日数を表していて、</a:t>
            </a:r>
            <a:endParaRPr kumimoji="1" lang="en-US" altLang="ja-JP" dirty="0"/>
          </a:p>
          <a:p>
            <a:r>
              <a:rPr kumimoji="1" lang="en-US" altLang="ja-JP" dirty="0"/>
              <a:t>ITT</a:t>
            </a:r>
            <a:r>
              <a:rPr kumimoji="1" lang="ja-JP" altLang="en-US"/>
              <a:t>解析に含まれた</a:t>
            </a:r>
            <a:r>
              <a:rPr kumimoji="1" lang="en-US" altLang="ja-JP" dirty="0"/>
              <a:t>1006</a:t>
            </a:r>
            <a:r>
              <a:rPr kumimoji="1" lang="ja-JP" altLang="en-US"/>
              <a:t>名のうち、非侵襲群では</a:t>
            </a:r>
            <a:r>
              <a:rPr kumimoji="1" lang="en-US" altLang="ja-JP" dirty="0"/>
              <a:t>34.3%</a:t>
            </a:r>
            <a:r>
              <a:rPr kumimoji="1" lang="ja-JP" altLang="en-US"/>
              <a:t>に当たる</a:t>
            </a:r>
            <a:r>
              <a:rPr kumimoji="1" lang="en-US" altLang="ja-JP" dirty="0"/>
              <a:t>173</a:t>
            </a:r>
            <a:r>
              <a:rPr kumimoji="1" lang="ja-JP" altLang="en-US"/>
              <a:t>名、侵襲群では</a:t>
            </a:r>
            <a:r>
              <a:rPr kumimoji="1" lang="en-US" altLang="ja-JP" dirty="0"/>
              <a:t>36.9</a:t>
            </a:r>
            <a:r>
              <a:rPr kumimoji="1" lang="ja-JP" altLang="en-US"/>
              <a:t>％に当たる</a:t>
            </a:r>
            <a:r>
              <a:rPr kumimoji="1" lang="en-US" altLang="ja-JP" dirty="0"/>
              <a:t>185</a:t>
            </a:r>
            <a:r>
              <a:rPr kumimoji="1" lang="ja-JP" altLang="en-US"/>
              <a:t>名が無作為後</a:t>
            </a:r>
            <a:r>
              <a:rPr kumimoji="1" lang="en-US" altLang="ja-JP" dirty="0"/>
              <a:t>28</a:t>
            </a:r>
            <a:r>
              <a:rPr kumimoji="1" lang="ja-JP" altLang="en-US"/>
              <a:t>日目までに死亡しました。</a:t>
            </a:r>
            <a:endParaRPr kumimoji="1" lang="en-US" altLang="ja-JP" dirty="0"/>
          </a:p>
          <a:p>
            <a:endParaRPr kumimoji="1" lang="en-US" altLang="ja-JP" dirty="0"/>
          </a:p>
          <a:p>
            <a:r>
              <a:rPr kumimoji="1" lang="ja-JP" altLang="en-US"/>
              <a:t>・</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22</a:t>
            </a:fld>
            <a:endParaRPr kumimoji="1" lang="ja-JP" altLang="en-US"/>
          </a:p>
        </p:txBody>
      </p:sp>
    </p:spTree>
    <p:extLst>
      <p:ext uri="{BB962C8B-B14F-4D97-AF65-F5344CB8AC3E}">
        <p14:creationId xmlns:p14="http://schemas.microsoft.com/office/powerpoint/2010/main" val="2389819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EEED-6A4E-C94A-F7E6-D0FF5DFA3E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2CF76A-5BCB-4608-9451-9A5395CDE4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A933A2-C8D4-1983-E350-4500E2C1C2DA}"/>
              </a:ext>
            </a:extLst>
          </p:cNvPr>
          <p:cNvSpPr>
            <a:spLocks noGrp="1"/>
          </p:cNvSpPr>
          <p:nvPr>
            <p:ph type="body" idx="1"/>
          </p:nvPr>
        </p:nvSpPr>
        <p:spPr/>
        <p:txBody>
          <a:bodyPr/>
          <a:lstStyle/>
          <a:p>
            <a:r>
              <a:rPr kumimoji="1" lang="ja-JP" altLang="en-US"/>
              <a:t>副次評価項目に関しては、</a:t>
            </a:r>
            <a:endParaRPr kumimoji="1" lang="en-US" altLang="ja-JP" dirty="0"/>
          </a:p>
          <a:p>
            <a:r>
              <a:rPr kumimoji="1" lang="ja-JP" altLang="en-US"/>
              <a:t>・</a:t>
            </a:r>
            <a:r>
              <a:rPr kumimoji="1" lang="en-US" altLang="ja-JP" dirty="0"/>
              <a:t>SOFA</a:t>
            </a:r>
            <a:r>
              <a:rPr kumimoji="1" lang="ja-JP" altLang="en-US"/>
              <a:t>スコアの中央値は両群ともに１０点で、その後両群とも６日間かけて減少し、７日目には５点となりました。</a:t>
            </a:r>
          </a:p>
        </p:txBody>
      </p:sp>
      <p:sp>
        <p:nvSpPr>
          <p:cNvPr id="4" name="スライド番号プレースホルダー 3">
            <a:extLst>
              <a:ext uri="{FF2B5EF4-FFF2-40B4-BE49-F238E27FC236}">
                <a16:creationId xmlns:a16="http://schemas.microsoft.com/office/drawing/2014/main" id="{E55A3D57-4CC0-426E-A365-405E1B06D0AE}"/>
              </a:ext>
            </a:extLst>
          </p:cNvPr>
          <p:cNvSpPr>
            <a:spLocks noGrp="1"/>
          </p:cNvSpPr>
          <p:nvPr>
            <p:ph type="sldNum" sz="quarter" idx="5"/>
          </p:nvPr>
        </p:nvSpPr>
        <p:spPr/>
        <p:txBody>
          <a:bodyPr/>
          <a:lstStyle/>
          <a:p>
            <a:fld id="{F0B0F702-EF36-5440-BEB4-784BD15158E8}" type="slidenum">
              <a:rPr kumimoji="1" lang="ja-JP" altLang="en-US" smtClean="0"/>
              <a:t>24</a:t>
            </a:fld>
            <a:endParaRPr kumimoji="1" lang="ja-JP" altLang="en-US"/>
          </a:p>
        </p:txBody>
      </p:sp>
    </p:spTree>
    <p:extLst>
      <p:ext uri="{BB962C8B-B14F-4D97-AF65-F5344CB8AC3E}">
        <p14:creationId xmlns:p14="http://schemas.microsoft.com/office/powerpoint/2010/main" val="367668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・２８日目における人工呼吸器、腎代替療法から解放されている日数の中央値は両群ほぼ同様で、</a:t>
            </a:r>
            <a:endParaRPr kumimoji="1" lang="en-US" altLang="ja-JP" dirty="0"/>
          </a:p>
          <a:p>
            <a:r>
              <a:rPr kumimoji="1" lang="ja-JP" altLang="en-US"/>
              <a:t>　</a:t>
            </a:r>
            <a:endParaRPr kumimoji="1" lang="en-US" altLang="ja-JP" dirty="0"/>
          </a:p>
          <a:p>
            <a:r>
              <a:rPr kumimoji="1" lang="ja-JP" altLang="en-US"/>
              <a:t>人工呼吸器においては非侵襲群は</a:t>
            </a:r>
            <a:r>
              <a:rPr kumimoji="1" lang="en-US" altLang="ja-JP" dirty="0"/>
              <a:t>20</a:t>
            </a:r>
            <a:r>
              <a:rPr kumimoji="1" lang="ja-JP" altLang="en-US"/>
              <a:t>日、侵襲群は</a:t>
            </a:r>
            <a:r>
              <a:rPr kumimoji="1" lang="en-US" altLang="ja-JP" dirty="0"/>
              <a:t>19</a:t>
            </a:r>
            <a:r>
              <a:rPr kumimoji="1" lang="ja-JP" altLang="en-US"/>
              <a:t>日、腎代替療法は非侵襲群、侵襲群ともに</a:t>
            </a:r>
            <a:r>
              <a:rPr kumimoji="1" lang="en-US" altLang="ja-JP" dirty="0"/>
              <a:t>28</a:t>
            </a:r>
            <a:r>
              <a:rPr kumimoji="1" lang="ja-JP" altLang="en-US"/>
              <a:t>日でした。</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25</a:t>
            </a:fld>
            <a:endParaRPr kumimoji="1" lang="ja-JP" altLang="en-US"/>
          </a:p>
        </p:txBody>
      </p:sp>
    </p:spTree>
    <p:extLst>
      <p:ext uri="{BB962C8B-B14F-4D97-AF65-F5344CB8AC3E}">
        <p14:creationId xmlns:p14="http://schemas.microsoft.com/office/powerpoint/2010/main" val="133706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そもそも血圧とは何か。</a:t>
            </a:r>
            <a:endParaRPr kumimoji="1" lang="en-US" altLang="ja-JP" dirty="0"/>
          </a:p>
          <a:p>
            <a:r>
              <a:rPr kumimoji="1" lang="ja-JP" altLang="en-US"/>
              <a:t>・血圧とは心臓から拍出された血液が血管壁を押し広げることによって生じる圧力のことです。</a:t>
            </a:r>
            <a:endParaRPr kumimoji="1" lang="en-US" altLang="ja-JP" dirty="0"/>
          </a:p>
          <a:p>
            <a:r>
              <a:rPr kumimoji="1" lang="ja-JP" altLang="en-US"/>
              <a:t>・血圧の単位で使われている</a:t>
            </a:r>
            <a:r>
              <a:rPr kumimoji="1" lang="en-US" altLang="ja-JP" dirty="0"/>
              <a:t>mmHg</a:t>
            </a:r>
            <a:r>
              <a:rPr kumimoji="1" lang="ja-JP" altLang="en-US"/>
              <a:t>は以前に使用されていた水銀式血圧計にまつわっていて、カフに圧力がかかると水銀が押し上げられ、圧力の高さを水銀柱が何</a:t>
            </a:r>
            <a:r>
              <a:rPr kumimoji="1" lang="en-US" altLang="ja-JP" dirty="0"/>
              <a:t>mm</a:t>
            </a:r>
            <a:r>
              <a:rPr kumimoji="1" lang="ja-JP" altLang="en-US"/>
              <a:t>押し上げられるかで計測していました。例えば血圧が</a:t>
            </a:r>
            <a:r>
              <a:rPr kumimoji="1" lang="en-US" altLang="ja-JP" dirty="0"/>
              <a:t>160mmHg</a:t>
            </a:r>
            <a:r>
              <a:rPr kumimoji="1" lang="ja-JP" altLang="en-US"/>
              <a:t>だった場合、血液が水銀を</a:t>
            </a:r>
            <a:r>
              <a:rPr kumimoji="1" lang="en-US" altLang="ja-JP" dirty="0"/>
              <a:t>160mm</a:t>
            </a:r>
            <a:r>
              <a:rPr kumimoji="1" lang="ja-JP" altLang="en-US"/>
              <a:t>押し上げられる力が血管にかかっているということです。</a:t>
            </a:r>
            <a:endParaRPr kumimoji="1" lang="en-US" altLang="ja-JP" dirty="0"/>
          </a:p>
          <a:p>
            <a:r>
              <a:rPr kumimoji="1" lang="ja-JP" altLang="en-US"/>
              <a:t>・カフや</a:t>
            </a:r>
            <a:r>
              <a:rPr kumimoji="1" lang="en-US" altLang="ja-JP" dirty="0"/>
              <a:t>A</a:t>
            </a:r>
            <a:r>
              <a:rPr kumimoji="1" lang="ja-JP" altLang="en-US"/>
              <a:t>ラインなど血圧の測定場所や使用される装置は様々ですが、血圧は生理学的には心臓からすぐ出た大動脈の圧を基本としています。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3</a:t>
            </a:fld>
            <a:endParaRPr kumimoji="1" lang="ja-JP" altLang="en-US"/>
          </a:p>
        </p:txBody>
      </p:sp>
    </p:spTree>
    <p:extLst>
      <p:ext uri="{BB962C8B-B14F-4D97-AF65-F5344CB8AC3E}">
        <p14:creationId xmlns:p14="http://schemas.microsoft.com/office/powerpoint/2010/main" val="111563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9EFB-5538-AD02-C0C1-CC03AA944C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1EE578-3100-CE14-23A0-67931F84E2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0B6DD9-45D2-B7F1-C1E2-0B0CDBF7FB8A}"/>
              </a:ext>
            </a:extLst>
          </p:cNvPr>
          <p:cNvSpPr>
            <a:spLocks noGrp="1"/>
          </p:cNvSpPr>
          <p:nvPr>
            <p:ph type="body" idx="1"/>
          </p:nvPr>
        </p:nvSpPr>
        <p:spPr/>
        <p:txBody>
          <a:bodyPr/>
          <a:lstStyle/>
          <a:p>
            <a:r>
              <a:rPr kumimoji="1" lang="ja-JP" altLang="en-US"/>
              <a:t>・昇圧剤の使用率は非侵襲群が</a:t>
            </a:r>
            <a:r>
              <a:rPr kumimoji="1" lang="en-US" altLang="ja-JP" dirty="0"/>
              <a:t>93.1%</a:t>
            </a:r>
            <a:r>
              <a:rPr kumimoji="1" lang="ja-JP" altLang="en-US"/>
              <a:t>、侵襲群が</a:t>
            </a:r>
            <a:r>
              <a:rPr kumimoji="1" lang="en-US" altLang="ja-JP" dirty="0"/>
              <a:t>97.0%</a:t>
            </a:r>
            <a:r>
              <a:rPr kumimoji="1" lang="ja-JP" altLang="en-US"/>
              <a:t>でした。</a:t>
            </a:r>
            <a:endParaRPr kumimoji="1" lang="en-US" altLang="ja-JP" dirty="0"/>
          </a:p>
        </p:txBody>
      </p:sp>
      <p:sp>
        <p:nvSpPr>
          <p:cNvPr id="4" name="スライド番号プレースホルダー 3">
            <a:extLst>
              <a:ext uri="{FF2B5EF4-FFF2-40B4-BE49-F238E27FC236}">
                <a16:creationId xmlns:a16="http://schemas.microsoft.com/office/drawing/2014/main" id="{C37B97B8-AAE0-953D-567B-1D10AD0D9FB4}"/>
              </a:ext>
            </a:extLst>
          </p:cNvPr>
          <p:cNvSpPr>
            <a:spLocks noGrp="1"/>
          </p:cNvSpPr>
          <p:nvPr>
            <p:ph type="sldNum" sz="quarter" idx="5"/>
          </p:nvPr>
        </p:nvSpPr>
        <p:spPr/>
        <p:txBody>
          <a:bodyPr/>
          <a:lstStyle/>
          <a:p>
            <a:fld id="{F0B0F702-EF36-5440-BEB4-784BD15158E8}" type="slidenum">
              <a:rPr kumimoji="1" lang="ja-JP" altLang="en-US" smtClean="0"/>
              <a:t>26</a:t>
            </a:fld>
            <a:endParaRPr kumimoji="1" lang="ja-JP" altLang="en-US"/>
          </a:p>
        </p:txBody>
      </p:sp>
    </p:spTree>
    <p:extLst>
      <p:ext uri="{BB962C8B-B14F-4D97-AF65-F5344CB8AC3E}">
        <p14:creationId xmlns:p14="http://schemas.microsoft.com/office/powerpoint/2010/main" val="2839551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・カテーテル関連感染症の発症率は</a:t>
            </a:r>
            <a:r>
              <a:rPr kumimoji="1" lang="en-US" altLang="ja-JP" dirty="0"/>
              <a:t>ICU</a:t>
            </a:r>
            <a:r>
              <a:rPr kumimoji="1" lang="ja-JP" altLang="en-US"/>
              <a:t>滞在</a:t>
            </a:r>
            <a:r>
              <a:rPr kumimoji="1" lang="en-US" altLang="ja-JP" dirty="0"/>
              <a:t>1000</a:t>
            </a:r>
            <a:r>
              <a:rPr kumimoji="1" lang="ja-JP" altLang="en-US"/>
              <a:t>日あたり、非侵襲群が１例、侵襲群が３例でありました。</a:t>
            </a:r>
            <a:endParaRPr kumimoji="1" lang="en-US" altLang="ja-JP" dirty="0"/>
          </a:p>
          <a:p>
            <a:r>
              <a:rPr kumimoji="1" lang="ja-JP" altLang="en-US"/>
              <a:t>・有害事象に関しては、血液採取の動脈穿刺を</a:t>
            </a:r>
            <a:r>
              <a:rPr lang="ja-JP" altLang="en-US"/>
              <a:t>非侵襲群では</a:t>
            </a:r>
            <a:r>
              <a:rPr lang="en-US" altLang="ja-JP" dirty="0"/>
              <a:t>742</a:t>
            </a:r>
            <a:r>
              <a:rPr lang="ja-JP" altLang="en-US"/>
              <a:t>回、侵襲群では</a:t>
            </a:r>
            <a:r>
              <a:rPr lang="en-US" altLang="ja-JP" dirty="0"/>
              <a:t>266</a:t>
            </a:r>
            <a:r>
              <a:rPr lang="ja-JP" altLang="en-US"/>
              <a:t>回行いました。非侵襲群では</a:t>
            </a:r>
            <a:r>
              <a:rPr lang="en-US" altLang="ja-JP" dirty="0"/>
              <a:t>66</a:t>
            </a:r>
            <a:r>
              <a:rPr lang="ja-JP" altLang="en-US"/>
              <a:t>名の患者が</a:t>
            </a:r>
            <a:r>
              <a:rPr lang="en-US" altLang="ja-JP" dirty="0"/>
              <a:t>ICU</a:t>
            </a:r>
            <a:r>
              <a:rPr lang="ja-JP" altLang="en-US"/>
              <a:t>滞在中にカフや</a:t>
            </a:r>
            <a:r>
              <a:rPr lang="en-US" altLang="ja-JP" dirty="0"/>
              <a:t>A</a:t>
            </a:r>
            <a:r>
              <a:rPr lang="ja-JP" altLang="en-US"/>
              <a:t>ラインでの血圧測定装置で痛みや不快感を訴え、侵襲群では４５名でした。</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27</a:t>
            </a:fld>
            <a:endParaRPr kumimoji="1" lang="ja-JP" altLang="en-US"/>
          </a:p>
        </p:txBody>
      </p:sp>
    </p:spTree>
    <p:extLst>
      <p:ext uri="{BB962C8B-B14F-4D97-AF65-F5344CB8AC3E}">
        <p14:creationId xmlns:p14="http://schemas.microsoft.com/office/powerpoint/2010/main" val="337851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その他の有害事象は表に記載の通りで、</a:t>
            </a:r>
            <a:r>
              <a:rPr kumimoji="1" lang="en-US" altLang="ja-JP" dirty="0"/>
              <a:t>A</a:t>
            </a:r>
            <a:r>
              <a:rPr kumimoji="1" lang="ja-JP" altLang="en-US"/>
              <a:t>ラインによる出血が</a:t>
            </a:r>
            <a:r>
              <a:rPr lang="ja-JP" altLang="en-US" sz="1200"/>
              <a:t>非侵襲群で</a:t>
            </a:r>
            <a:r>
              <a:rPr lang="en-US" altLang="ja-JP" sz="1200" dirty="0"/>
              <a:t>1.0%</a:t>
            </a:r>
            <a:r>
              <a:rPr lang="ja-JP" altLang="en-US" sz="1200"/>
              <a:t> 、侵襲群で</a:t>
            </a:r>
            <a:r>
              <a:rPr lang="en-US" altLang="ja-JP" sz="1200" dirty="0"/>
              <a:t>8.2%</a:t>
            </a:r>
            <a:r>
              <a:rPr kumimoji="1" lang="ja-JP" altLang="en-US" sz="1200"/>
              <a:t>と有意差を認めましたが、その他の合併症や血栓・仮性瘤の発症は両群で有意差はありませんでした。</a:t>
            </a:r>
            <a:endParaRPr kumimoji="1" lang="en-US" altLang="ja-JP" sz="1200"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28</a:t>
            </a:fld>
            <a:endParaRPr kumimoji="1" lang="ja-JP" altLang="en-US"/>
          </a:p>
        </p:txBody>
      </p:sp>
    </p:spTree>
    <p:extLst>
      <p:ext uri="{BB962C8B-B14F-4D97-AF65-F5344CB8AC3E}">
        <p14:creationId xmlns:p14="http://schemas.microsoft.com/office/powerpoint/2010/main" val="2459338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・今回の研究の解析方法はカフは</a:t>
            </a:r>
            <a:r>
              <a:rPr kumimoji="1" lang="en-US" altLang="ja-JP" dirty="0"/>
              <a:t>A</a:t>
            </a:r>
            <a:r>
              <a:rPr kumimoji="1" lang="ja-JP" altLang="en-US"/>
              <a:t>ラインの使用に劣るかどうかという非劣性の仮説を立てて、非劣性マージンを５％に設定して評価しました。</a:t>
            </a:r>
            <a:endParaRPr kumimoji="1" lang="en-US" altLang="ja-JP" dirty="0"/>
          </a:p>
          <a:p>
            <a:r>
              <a:rPr kumimoji="1" lang="ja-JP" altLang="en-US"/>
              <a:t>・結果、</a:t>
            </a:r>
            <a:r>
              <a:rPr kumimoji="1" lang="en-US" altLang="ja-JP" dirty="0"/>
              <a:t>28</a:t>
            </a:r>
            <a:r>
              <a:rPr kumimoji="1" lang="ja-JP" altLang="en-US"/>
              <a:t>日目のあらゆる原因による死亡に関して、カフを用いた非侵襲的血圧測定はショック患者において</a:t>
            </a:r>
            <a:r>
              <a:rPr kumimoji="1" lang="en-US" altLang="ja-JP" dirty="0"/>
              <a:t>A</a:t>
            </a:r>
            <a:r>
              <a:rPr kumimoji="1" lang="ja-JP" altLang="en-US"/>
              <a:t>ラインによるものに劣らないことが示された。</a:t>
            </a:r>
            <a:endParaRPr kumimoji="1" lang="en-US" altLang="ja-JP" dirty="0"/>
          </a:p>
          <a:p>
            <a:r>
              <a:rPr kumimoji="1" lang="ja-JP" altLang="en-US"/>
              <a:t>・この研究によって割り付けられた</a:t>
            </a:r>
            <a:r>
              <a:rPr kumimoji="1" lang="en-US" altLang="ja-JP" dirty="0"/>
              <a:t>85</a:t>
            </a:r>
            <a:r>
              <a:rPr kumimoji="1" lang="ja-JP" altLang="en-US"/>
              <a:t>％の患者が</a:t>
            </a:r>
            <a:r>
              <a:rPr kumimoji="1" lang="en-US" altLang="ja-JP" dirty="0"/>
              <a:t>A</a:t>
            </a:r>
            <a:r>
              <a:rPr kumimoji="1" lang="ja-JP" altLang="en-US"/>
              <a:t>ラインの侵襲が回避された。</a:t>
            </a:r>
            <a:endParaRPr kumimoji="1" lang="en-US" altLang="ja-JP" dirty="0"/>
          </a:p>
          <a:p>
            <a:r>
              <a:rPr kumimoji="1" lang="ja-JP" altLang="en-US"/>
              <a:t>・今回の研究でカフの血圧モニタリングがショック患者において</a:t>
            </a:r>
            <a:r>
              <a:rPr kumimoji="1" lang="en-US" altLang="ja-JP" dirty="0"/>
              <a:t>A</a:t>
            </a:r>
            <a:r>
              <a:rPr kumimoji="1" lang="ja-JP" altLang="en-US"/>
              <a:t>ラインに代替できることを示唆していて、</a:t>
            </a:r>
            <a:r>
              <a:rPr kumimoji="1" lang="en-US" altLang="ja-JP" dirty="0"/>
              <a:t>A</a:t>
            </a:r>
            <a:r>
              <a:rPr kumimoji="1" lang="ja-JP" altLang="en-US"/>
              <a:t>ライン使用に伴うリスクを軽減できることが示されました。</a:t>
            </a:r>
            <a:endParaRPr kumimoji="1" lang="en-US" altLang="ja-JP" dirty="0"/>
          </a:p>
          <a:p>
            <a:r>
              <a:rPr kumimoji="1" lang="ja-JP" altLang="en-US"/>
              <a:t>・別の説明としては血圧測定の精度が患者の転帰に影響を与える要因ではないということもわかりました。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29</a:t>
            </a:fld>
            <a:endParaRPr kumimoji="1" lang="ja-JP" altLang="en-US"/>
          </a:p>
        </p:txBody>
      </p:sp>
    </p:spTree>
    <p:extLst>
      <p:ext uri="{BB962C8B-B14F-4D97-AF65-F5344CB8AC3E}">
        <p14:creationId xmlns:p14="http://schemas.microsoft.com/office/powerpoint/2010/main" val="303972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今回の研究の限界はいくつかあり、</a:t>
            </a:r>
            <a:endParaRPr kumimoji="1" lang="en-US" altLang="ja-JP" dirty="0"/>
          </a:p>
          <a:p>
            <a:r>
              <a:rPr kumimoji="1" lang="ja-JP" altLang="en-US"/>
              <a:t>・研究が盲検法で行われなかったため、いくつかの副次的評価項目の評価にバイアスが生じた可能性</a:t>
            </a:r>
            <a:endParaRPr kumimoji="1" lang="en-US" altLang="ja-JP" dirty="0"/>
          </a:p>
          <a:p>
            <a:r>
              <a:rPr kumimoji="1" lang="ja-JP" altLang="en-US"/>
              <a:t>・痛みや不快感の評価は覚醒していて自己評価が可能な患者のごく少数のみであり、完全ではない</a:t>
            </a:r>
            <a:endParaRPr kumimoji="1" lang="en-US" altLang="ja-JP" dirty="0"/>
          </a:p>
          <a:p>
            <a:r>
              <a:rPr kumimoji="1" lang="ja-JP" altLang="en-US"/>
              <a:t>・非侵襲群の患者は採血やガスの測定などで動脈穿刺をより頻繁に受けていて、</a:t>
            </a:r>
            <a:r>
              <a:rPr kumimoji="1" lang="en-US" altLang="ja-JP" dirty="0"/>
              <a:t>CV</a:t>
            </a:r>
            <a:r>
              <a:rPr kumimoji="1" lang="ja-JP" altLang="en-US"/>
              <a:t>を優先して使用するというガイドラインに遵守していない可能性</a:t>
            </a:r>
            <a:endParaRPr kumimoji="1" lang="en-US" altLang="ja-JP" dirty="0"/>
          </a:p>
          <a:p>
            <a:r>
              <a:rPr kumimoji="1" lang="ja-JP" altLang="en-US"/>
              <a:t>・</a:t>
            </a:r>
            <a:r>
              <a:rPr kumimoji="1" lang="en-US" altLang="ja-JP" dirty="0"/>
              <a:t>A</a:t>
            </a:r>
            <a:r>
              <a:rPr kumimoji="1" lang="ja-JP" altLang="en-US"/>
              <a:t>ラインは医療従事者の利便性から好まれることが多いため、診療の有効性の障壁になると予測できます。今回の研究では医療従事者と満足度を記録しませんでした。</a:t>
            </a:r>
            <a:endParaRPr kumimoji="1" lang="en-US" altLang="ja-JP" dirty="0"/>
          </a:p>
          <a:p>
            <a:r>
              <a:rPr kumimoji="1" lang="ja-JP" altLang="en-US"/>
              <a:t>・その他は被疑者の除外項目や患者のスクリーニング不足が考えられます。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30</a:t>
            </a:fld>
            <a:endParaRPr kumimoji="1" lang="ja-JP" altLang="en-US"/>
          </a:p>
        </p:txBody>
      </p:sp>
    </p:spTree>
    <p:extLst>
      <p:ext uri="{BB962C8B-B14F-4D97-AF65-F5344CB8AC3E}">
        <p14:creationId xmlns:p14="http://schemas.microsoft.com/office/powerpoint/2010/main" val="181196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42244-ECAA-1944-2D93-7D5D50115B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C6D07D-2C95-D953-FA8F-0A48AF79AA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4B184C-6F0F-3CC0-9FBB-DB441AD4BB60}"/>
              </a:ext>
            </a:extLst>
          </p:cNvPr>
          <p:cNvSpPr>
            <a:spLocks noGrp="1"/>
          </p:cNvSpPr>
          <p:nvPr>
            <p:ph type="body" idx="1"/>
          </p:nvPr>
        </p:nvSpPr>
        <p:spPr/>
        <p:txBody>
          <a:bodyPr/>
          <a:lstStyle/>
          <a:p>
            <a:r>
              <a:rPr kumimoji="1" lang="ja-JP" altLang="en-US" dirty="0"/>
              <a:t>　個人的に注目した内的妥当性が２つあり、１つは非侵襲群の穿刺頻度の増加です。プロトコル上、非侵襲群の</a:t>
            </a:r>
            <a:r>
              <a:rPr kumimoji="1" lang="en-US" altLang="ja-JP" dirty="0"/>
              <a:t>A</a:t>
            </a:r>
            <a:r>
              <a:rPr kumimoji="1" lang="ja-JP" altLang="en-US" dirty="0"/>
              <a:t>ガスの測定にはできるだけ</a:t>
            </a:r>
            <a:r>
              <a:rPr kumimoji="1" lang="en-US" altLang="ja-JP" dirty="0"/>
              <a:t>CV</a:t>
            </a:r>
            <a:r>
              <a:rPr kumimoji="1" lang="ja-JP" altLang="en-US" dirty="0"/>
              <a:t>から採血し、静脈ガスで代替する方針でした。しかし、実際には</a:t>
            </a:r>
            <a:r>
              <a:rPr kumimoji="1" lang="en-US" altLang="ja-JP" dirty="0"/>
              <a:t>CV</a:t>
            </a:r>
            <a:r>
              <a:rPr kumimoji="1" lang="ja-JP" altLang="en-US" dirty="0"/>
              <a:t>で代替できず、侵襲群の</a:t>
            </a:r>
            <a:r>
              <a:rPr kumimoji="1" lang="en-US" altLang="ja-JP" dirty="0"/>
              <a:t>2.8</a:t>
            </a:r>
            <a:r>
              <a:rPr kumimoji="1" lang="ja-JP" altLang="en-US" dirty="0"/>
              <a:t>倍も穿刺していて、非侵襲群の最大のメリットである穿刺とそれによる感染症の回避をできていないように思えました。</a:t>
            </a:r>
            <a:endParaRPr kumimoji="1" lang="en-US" altLang="ja-JP" dirty="0"/>
          </a:p>
        </p:txBody>
      </p:sp>
      <p:sp>
        <p:nvSpPr>
          <p:cNvPr id="4" name="スライド番号プレースホルダー 3">
            <a:extLst>
              <a:ext uri="{FF2B5EF4-FFF2-40B4-BE49-F238E27FC236}">
                <a16:creationId xmlns:a16="http://schemas.microsoft.com/office/drawing/2014/main" id="{0AA6CE2B-17AC-A9B0-39F9-A93F5E67351A}"/>
              </a:ext>
            </a:extLst>
          </p:cNvPr>
          <p:cNvSpPr>
            <a:spLocks noGrp="1"/>
          </p:cNvSpPr>
          <p:nvPr>
            <p:ph type="sldNum" sz="quarter" idx="5"/>
          </p:nvPr>
        </p:nvSpPr>
        <p:spPr/>
        <p:txBody>
          <a:bodyPr/>
          <a:lstStyle/>
          <a:p>
            <a:fld id="{F0B0F702-EF36-5440-BEB4-784BD15158E8}" type="slidenum">
              <a:rPr kumimoji="1" lang="ja-JP" altLang="en-US" smtClean="0"/>
              <a:t>32</a:t>
            </a:fld>
            <a:endParaRPr kumimoji="1" lang="ja-JP" altLang="en-US"/>
          </a:p>
        </p:txBody>
      </p:sp>
    </p:spTree>
    <p:extLst>
      <p:ext uri="{BB962C8B-B14F-4D97-AF65-F5344CB8AC3E}">
        <p14:creationId xmlns:p14="http://schemas.microsoft.com/office/powerpoint/2010/main" val="96185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1CF1-17FF-AC54-0936-83860AD543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FAEAA7-C24B-0F2D-DE20-9B885C78467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C5DCFC-AD24-268D-0E47-53729FA3C6F6}"/>
              </a:ext>
            </a:extLst>
          </p:cNvPr>
          <p:cNvSpPr>
            <a:spLocks noGrp="1"/>
          </p:cNvSpPr>
          <p:nvPr>
            <p:ph type="body" idx="1"/>
          </p:nvPr>
        </p:nvSpPr>
        <p:spPr/>
        <p:txBody>
          <a:bodyPr/>
          <a:lstStyle/>
          <a:p>
            <a:r>
              <a:rPr kumimoji="1" lang="ja-JP" altLang="en-US"/>
              <a:t>　もう一つは除外項目です。今回の研究ではショック患者にルーティーンで</a:t>
            </a:r>
            <a:r>
              <a:rPr kumimoji="1" lang="en-US" altLang="ja-JP" dirty="0"/>
              <a:t>A</a:t>
            </a:r>
            <a:r>
              <a:rPr kumimoji="1" lang="ja-JP" altLang="en-US"/>
              <a:t>ラインを入れなくても死亡率は上がらないという結論でした。しかし、ショック患者と言っても除外項目を見てみると、</a:t>
            </a:r>
            <a:r>
              <a:rPr kumimoji="1" lang="en-US" altLang="ja-JP" dirty="0"/>
              <a:t>ECMO</a:t>
            </a:r>
            <a:r>
              <a:rPr kumimoji="1" lang="ja-JP" altLang="en-US"/>
              <a:t>や高容量の昇圧剤を使ったり外傷性の脳損傷のような超重症患者、あるいは重症患者になりうる妊婦、集中管理が難しい肥満患者は除外されています。そこまで重症ではない患者が被疑者として選ばれているため、超重症患者にカフによる血圧モニタリング可能かは疑わしいように思えました。ゆえにこの結果の一般化には注意が必要だと思います。</a:t>
            </a:r>
            <a:endParaRPr kumimoji="1" lang="en-US" altLang="ja-JP" dirty="0"/>
          </a:p>
        </p:txBody>
      </p:sp>
      <p:sp>
        <p:nvSpPr>
          <p:cNvPr id="4" name="スライド番号プレースホルダー 3">
            <a:extLst>
              <a:ext uri="{FF2B5EF4-FFF2-40B4-BE49-F238E27FC236}">
                <a16:creationId xmlns:a16="http://schemas.microsoft.com/office/drawing/2014/main" id="{30E81811-E750-9D59-40BF-5BAF736563D2}"/>
              </a:ext>
            </a:extLst>
          </p:cNvPr>
          <p:cNvSpPr>
            <a:spLocks noGrp="1"/>
          </p:cNvSpPr>
          <p:nvPr>
            <p:ph type="sldNum" sz="quarter" idx="5"/>
          </p:nvPr>
        </p:nvSpPr>
        <p:spPr/>
        <p:txBody>
          <a:bodyPr/>
          <a:lstStyle/>
          <a:p>
            <a:fld id="{F0B0F702-EF36-5440-BEB4-784BD15158E8}" type="slidenum">
              <a:rPr kumimoji="1" lang="ja-JP" altLang="en-US" smtClean="0"/>
              <a:t>33</a:t>
            </a:fld>
            <a:endParaRPr kumimoji="1" lang="ja-JP" altLang="en-US"/>
          </a:p>
        </p:txBody>
      </p:sp>
    </p:spTree>
    <p:extLst>
      <p:ext uri="{BB962C8B-B14F-4D97-AF65-F5344CB8AC3E}">
        <p14:creationId xmlns:p14="http://schemas.microsoft.com/office/powerpoint/2010/main" val="321996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CFA0-DDAA-237E-32BE-875DEABC92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E3B563-E986-7235-FEF9-D11FA294A7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4C0DE5F-1FDE-8BEF-6812-AD29D21DF456}"/>
              </a:ext>
            </a:extLst>
          </p:cNvPr>
          <p:cNvSpPr>
            <a:spLocks noGrp="1"/>
          </p:cNvSpPr>
          <p:nvPr>
            <p:ph type="body" idx="1"/>
          </p:nvPr>
        </p:nvSpPr>
        <p:spPr/>
        <p:txBody>
          <a:bodyPr/>
          <a:lstStyle/>
          <a:p>
            <a:r>
              <a:rPr kumimoji="1" lang="ja-JP" altLang="en-US"/>
              <a:t>　最後に外的妥当性の検討です。今回の研究はフランス国内の</a:t>
            </a:r>
            <a:r>
              <a:rPr kumimoji="1" lang="en-US" altLang="ja-JP" dirty="0"/>
              <a:t>ICU</a:t>
            </a:r>
            <a:r>
              <a:rPr kumimoji="1" lang="ja-JP" altLang="en-US"/>
              <a:t>患者が対象となりましたが、日本とフランスの医療体制の違いから本研究をそのまま日本の実臨床に応用して良いのかは議論が必要です。</a:t>
            </a:r>
            <a:endParaRPr kumimoji="1" lang="en-US" altLang="ja-JP" dirty="0"/>
          </a:p>
          <a:p>
            <a:r>
              <a:rPr kumimoji="1" lang="ja-JP" altLang="en-US"/>
              <a:t>　まず、本研究は侵襲群では</a:t>
            </a:r>
            <a:r>
              <a:rPr kumimoji="1" lang="en-US" altLang="ja-JP" dirty="0"/>
              <a:t>CV</a:t>
            </a:r>
            <a:r>
              <a:rPr kumimoji="1" lang="ja-JP" altLang="en-US"/>
              <a:t>カテーテルで静脈血ガスを用いていますが、日本の臨床では血ガスの依存度が高い上、動脈血ガスの採血をかなり頻回に使っています。よって</a:t>
            </a:r>
            <a:r>
              <a:rPr kumimoji="1" lang="en-US" altLang="ja-JP" dirty="0"/>
              <a:t>A</a:t>
            </a:r>
            <a:r>
              <a:rPr kumimoji="1" lang="ja-JP" altLang="en-US"/>
              <a:t>ラインなしで血圧モニタリングが可能という前提自体が日本では成立しにくいように感じました。</a:t>
            </a:r>
            <a:endParaRPr kumimoji="1" lang="en-US" altLang="ja-JP" dirty="0"/>
          </a:p>
          <a:p>
            <a:r>
              <a:rPr kumimoji="1" lang="ja-JP" altLang="en-US"/>
              <a:t>　さらに、日本は超高齢社会であり、</a:t>
            </a:r>
            <a:r>
              <a:rPr kumimoji="1" lang="en-US" altLang="ja-JP" dirty="0"/>
              <a:t>ICU</a:t>
            </a:r>
            <a:r>
              <a:rPr kumimoji="1" lang="ja-JP" altLang="en-US"/>
              <a:t>患者も高齢者がほとんどで、疾患の併発が多いです。こういった患者はカフの誤差が大きかったり、圧波形で持続的な血圧モニタリングが不可欠であると思います。</a:t>
            </a:r>
            <a:endParaRPr kumimoji="1" lang="en-US" altLang="ja-JP" dirty="0"/>
          </a:p>
          <a:p>
            <a:r>
              <a:rPr kumimoji="1" lang="ja-JP" altLang="en-US"/>
              <a:t>　また、医療者の業務量増加につながり、</a:t>
            </a:r>
            <a:r>
              <a:rPr kumimoji="1" lang="en-US" altLang="ja-JP" dirty="0"/>
              <a:t>A</a:t>
            </a:r>
            <a:r>
              <a:rPr kumimoji="1" lang="ja-JP" altLang="en-US"/>
              <a:t>ラインの侵襲回避による利益は実臨床では限定的であった可能性があります。特に長期</a:t>
            </a:r>
            <a:r>
              <a:rPr kumimoji="1" lang="en-US" altLang="ja-JP" dirty="0"/>
              <a:t>ICU</a:t>
            </a:r>
            <a:r>
              <a:rPr kumimoji="1" lang="ja-JP" altLang="en-US"/>
              <a:t>管理や頻回の血ガスが必要な症例では</a:t>
            </a:r>
            <a:r>
              <a:rPr kumimoji="1" lang="en-US" altLang="ja-JP" dirty="0"/>
              <a:t>A</a:t>
            </a:r>
            <a:r>
              <a:rPr kumimoji="1" lang="ja-JP" altLang="en-US"/>
              <a:t>ラインは単なる血圧モニタリングのみならず、安定した採血ルートとしての利益も大きいように思えます。</a:t>
            </a:r>
            <a:endParaRPr kumimoji="1" lang="en-US" altLang="ja-JP" dirty="0"/>
          </a:p>
          <a:p>
            <a:endParaRPr kumimoji="1" lang="en-US" altLang="ja-JP" dirty="0"/>
          </a:p>
          <a:p>
            <a:r>
              <a:rPr kumimoji="1" lang="ja-JP" altLang="en-US"/>
              <a:t>以上から個人的な見解では</a:t>
            </a:r>
            <a:r>
              <a:rPr kumimoji="1" lang="en-US" altLang="ja-JP" dirty="0"/>
              <a:t>ICU</a:t>
            </a:r>
            <a:r>
              <a:rPr kumimoji="1" lang="ja-JP" altLang="en-US"/>
              <a:t>患者でカフによる血圧モニタリングの適用は難しく、依然として全例で</a:t>
            </a:r>
            <a:r>
              <a:rPr kumimoji="1" lang="en-US" altLang="ja-JP" dirty="0"/>
              <a:t>A</a:t>
            </a:r>
            <a:r>
              <a:rPr kumimoji="1" lang="ja-JP" altLang="en-US"/>
              <a:t>ラインの利用が適切かと思います。</a:t>
            </a:r>
            <a:endParaRPr kumimoji="1" lang="en-US" altLang="ja-JP" dirty="0"/>
          </a:p>
        </p:txBody>
      </p:sp>
      <p:sp>
        <p:nvSpPr>
          <p:cNvPr id="4" name="スライド番号プレースホルダー 3">
            <a:extLst>
              <a:ext uri="{FF2B5EF4-FFF2-40B4-BE49-F238E27FC236}">
                <a16:creationId xmlns:a16="http://schemas.microsoft.com/office/drawing/2014/main" id="{AA78609F-0499-7AA2-9A78-086353F239AE}"/>
              </a:ext>
            </a:extLst>
          </p:cNvPr>
          <p:cNvSpPr>
            <a:spLocks noGrp="1"/>
          </p:cNvSpPr>
          <p:nvPr>
            <p:ph type="sldNum" sz="quarter" idx="5"/>
          </p:nvPr>
        </p:nvSpPr>
        <p:spPr/>
        <p:txBody>
          <a:bodyPr/>
          <a:lstStyle/>
          <a:p>
            <a:fld id="{F0B0F702-EF36-5440-BEB4-784BD15158E8}" type="slidenum">
              <a:rPr kumimoji="1" lang="ja-JP" altLang="en-US" smtClean="0"/>
              <a:t>34</a:t>
            </a:fld>
            <a:endParaRPr kumimoji="1" lang="ja-JP" altLang="en-US"/>
          </a:p>
        </p:txBody>
      </p:sp>
    </p:spTree>
    <p:extLst>
      <p:ext uri="{BB962C8B-B14F-4D97-AF65-F5344CB8AC3E}">
        <p14:creationId xmlns:p14="http://schemas.microsoft.com/office/powerpoint/2010/main" val="144241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0D209-7002-8406-A79D-19E33741C3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8D22B2-C245-F0C8-7622-124A52EC3D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1104F0-6D30-E769-2FEF-E67A4ED0CC85}"/>
              </a:ext>
            </a:extLst>
          </p:cNvPr>
          <p:cNvSpPr>
            <a:spLocks noGrp="1"/>
          </p:cNvSpPr>
          <p:nvPr>
            <p:ph type="body" idx="1"/>
          </p:nvPr>
        </p:nvSpPr>
        <p:spPr/>
        <p:txBody>
          <a:bodyPr/>
          <a:lstStyle/>
          <a:p>
            <a:r>
              <a:rPr kumimoji="1" lang="ja-JP" altLang="en-US"/>
              <a:t>　では</a:t>
            </a:r>
            <a:r>
              <a:rPr kumimoji="1" lang="en-US" altLang="ja-JP" dirty="0"/>
              <a:t>A</a:t>
            </a:r>
            <a:r>
              <a:rPr kumimoji="1" lang="ja-JP" altLang="en-US"/>
              <a:t>ラインの全例適用において問題となる感染症などの合併症を減らすにはどうしたら良いか</a:t>
            </a:r>
            <a:endParaRPr kumimoji="1" lang="en-US" altLang="ja-JP" dirty="0"/>
          </a:p>
          <a:p>
            <a:endParaRPr kumimoji="1" lang="en-US" altLang="ja-JP" dirty="0"/>
          </a:p>
          <a:p>
            <a:r>
              <a:rPr kumimoji="1" lang="ja-JP" altLang="en-US"/>
              <a:t>　・</a:t>
            </a:r>
            <a:r>
              <a:rPr kumimoji="1" lang="en-US" altLang="ja-JP" dirty="0"/>
              <a:t>A</a:t>
            </a:r>
            <a:r>
              <a:rPr kumimoji="1" lang="ja-JP" altLang="en-US"/>
              <a:t>ラインの不要性を毎日吟味し、なんとなく残すを避ける。また、全身状態が安定したら抜去を検討など抜去の基準を明確に示しておくことも必要</a:t>
            </a:r>
            <a:endParaRPr kumimoji="1" lang="en-US" altLang="ja-JP" dirty="0"/>
          </a:p>
          <a:p>
            <a:r>
              <a:rPr kumimoji="1" lang="ja-JP" altLang="en-US"/>
              <a:t>　・</a:t>
            </a:r>
            <a:r>
              <a:rPr kumimoji="1" lang="en-US" altLang="ja-JP" dirty="0"/>
              <a:t>A</a:t>
            </a:r>
            <a:r>
              <a:rPr kumimoji="1" lang="ja-JP" altLang="en-US"/>
              <a:t>ライン挿入で血腫や血栓症を引き起こすため、エコーの利用徹底し、一発成功率を上げる</a:t>
            </a:r>
            <a:endParaRPr kumimoji="1" lang="en-US" altLang="ja-JP" dirty="0"/>
          </a:p>
          <a:p>
            <a:r>
              <a:rPr kumimoji="1" lang="ja-JP" altLang="en-US"/>
              <a:t>　・</a:t>
            </a:r>
            <a:r>
              <a:rPr kumimoji="1" lang="en-US" altLang="ja-JP" dirty="0"/>
              <a:t>A</a:t>
            </a:r>
            <a:r>
              <a:rPr kumimoji="1" lang="ja-JP" altLang="en-US"/>
              <a:t>ラインで採血は簡潔になるが、採血を必要以上にしすぎないように適正化することも大切</a:t>
            </a:r>
            <a:endParaRPr kumimoji="1" lang="en-US" altLang="ja-JP" dirty="0"/>
          </a:p>
          <a:p>
            <a:endParaRPr kumimoji="1" lang="en-US" altLang="ja-JP" dirty="0"/>
          </a:p>
          <a:p>
            <a:r>
              <a:rPr kumimoji="1" lang="ja-JP" altLang="en-US"/>
              <a:t>　以上のことを行い、</a:t>
            </a:r>
            <a:r>
              <a:rPr kumimoji="1" lang="en-US" altLang="ja-JP" dirty="0"/>
              <a:t>A</a:t>
            </a:r>
            <a:r>
              <a:rPr kumimoji="1" lang="ja-JP" altLang="en-US"/>
              <a:t>ラインの全例適用がより有益性を増すと思いました。</a:t>
            </a:r>
            <a:endParaRPr kumimoji="1" lang="en-US" altLang="ja-JP" dirty="0"/>
          </a:p>
        </p:txBody>
      </p:sp>
      <p:sp>
        <p:nvSpPr>
          <p:cNvPr id="4" name="スライド番号プレースホルダー 3">
            <a:extLst>
              <a:ext uri="{FF2B5EF4-FFF2-40B4-BE49-F238E27FC236}">
                <a16:creationId xmlns:a16="http://schemas.microsoft.com/office/drawing/2014/main" id="{A2910A1F-44A6-0B9F-9DB3-222934522B2B}"/>
              </a:ext>
            </a:extLst>
          </p:cNvPr>
          <p:cNvSpPr>
            <a:spLocks noGrp="1"/>
          </p:cNvSpPr>
          <p:nvPr>
            <p:ph type="sldNum" sz="quarter" idx="5"/>
          </p:nvPr>
        </p:nvSpPr>
        <p:spPr/>
        <p:txBody>
          <a:bodyPr/>
          <a:lstStyle/>
          <a:p>
            <a:fld id="{F0B0F702-EF36-5440-BEB4-784BD15158E8}" type="slidenum">
              <a:rPr kumimoji="1" lang="ja-JP" altLang="en-US" smtClean="0"/>
              <a:t>36</a:t>
            </a:fld>
            <a:endParaRPr kumimoji="1" lang="ja-JP" altLang="en-US"/>
          </a:p>
        </p:txBody>
      </p:sp>
    </p:spTree>
    <p:extLst>
      <p:ext uri="{BB962C8B-B14F-4D97-AF65-F5344CB8AC3E}">
        <p14:creationId xmlns:p14="http://schemas.microsoft.com/office/powerpoint/2010/main" val="3974350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37</a:t>
            </a:fld>
            <a:endParaRPr kumimoji="1" lang="ja-JP" altLang="en-US"/>
          </a:p>
        </p:txBody>
      </p:sp>
    </p:spTree>
    <p:extLst>
      <p:ext uri="{BB962C8B-B14F-4D97-AF65-F5344CB8AC3E}">
        <p14:creationId xmlns:p14="http://schemas.microsoft.com/office/powerpoint/2010/main" val="4179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この表は代表的な血圧測定に使用される装置を示しています。</a:t>
            </a:r>
            <a:endParaRPr kumimoji="1" lang="en-US" altLang="ja-JP" dirty="0"/>
          </a:p>
          <a:p>
            <a:r>
              <a:rPr kumimoji="1" lang="ja-JP" altLang="en-US"/>
              <a:t>実際に血圧を計測する際に直接大動脈では測れないので、上腕動脈、橈骨動脈、大腿動脈などで代用をして、血圧は大動脈圧の近似値ということになります。血圧の測定方法は測定部位から原理、連続性まで多様であり、それぞれに長所短所があります。</a:t>
            </a:r>
            <a:endParaRPr kumimoji="1" lang="en-US" altLang="ja-JP" dirty="0"/>
          </a:p>
          <a:p>
            <a:endParaRPr kumimoji="1" lang="en-US" altLang="ja-JP" dirty="0"/>
          </a:p>
          <a:p>
            <a:r>
              <a:rPr kumimoji="1" lang="ja-JP" altLang="en-US"/>
              <a:t>また、血圧増幅</a:t>
            </a:r>
            <a:r>
              <a:rPr kumimoji="1" lang="en-US" altLang="ja-JP" dirty="0"/>
              <a:t>(pressure amplification)</a:t>
            </a:r>
            <a:r>
              <a:rPr kumimoji="1" lang="ja-JP" altLang="en-US"/>
              <a:t>と言って心臓から離れるほど収縮期血圧が高く見える現象があり、測定方法により血圧値に差が生じます。</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4</a:t>
            </a:fld>
            <a:endParaRPr kumimoji="1" lang="ja-JP" altLang="en-US"/>
          </a:p>
        </p:txBody>
      </p:sp>
    </p:spTree>
    <p:extLst>
      <p:ext uri="{BB962C8B-B14F-4D97-AF65-F5344CB8AC3E}">
        <p14:creationId xmlns:p14="http://schemas.microsoft.com/office/powerpoint/2010/main" val="37635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9563-9354-43E5-00CF-1F83294A0E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06C074-B3EE-2A76-3AFD-20C1A67B92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076A02-C672-08C2-F764-251391A0A797}"/>
              </a:ext>
            </a:extLst>
          </p:cNvPr>
          <p:cNvSpPr>
            <a:spLocks noGrp="1"/>
          </p:cNvSpPr>
          <p:nvPr>
            <p:ph type="body" idx="1"/>
          </p:nvPr>
        </p:nvSpPr>
        <p:spPr/>
        <p:txBody>
          <a:bodyPr/>
          <a:lstStyle/>
          <a:p>
            <a:r>
              <a:rPr kumimoji="1" lang="ja-JP" altLang="en-US"/>
              <a:t>今回の研究はカフと</a:t>
            </a:r>
            <a:r>
              <a:rPr kumimoji="1" lang="en-US" altLang="ja-JP" dirty="0"/>
              <a:t>A</a:t>
            </a:r>
            <a:r>
              <a:rPr kumimoji="1" lang="ja-JP" altLang="en-US"/>
              <a:t>ラインでショック患者の生存率を比較し、生存率の観点から血圧測定においてカフは</a:t>
            </a:r>
            <a:r>
              <a:rPr kumimoji="1" lang="en-US" altLang="ja-JP" dirty="0"/>
              <a:t>A</a:t>
            </a:r>
            <a:r>
              <a:rPr kumimoji="1" lang="ja-JP" altLang="en-US"/>
              <a:t>ラインに劣るのかどうかを調べます。</a:t>
            </a:r>
            <a:endParaRPr kumimoji="1" lang="en-US" altLang="ja-JP" dirty="0"/>
          </a:p>
        </p:txBody>
      </p:sp>
      <p:sp>
        <p:nvSpPr>
          <p:cNvPr id="4" name="スライド番号プレースホルダー 3">
            <a:extLst>
              <a:ext uri="{FF2B5EF4-FFF2-40B4-BE49-F238E27FC236}">
                <a16:creationId xmlns:a16="http://schemas.microsoft.com/office/drawing/2014/main" id="{ABB9442C-40DA-F58A-DA1F-3B892C9D168D}"/>
              </a:ext>
            </a:extLst>
          </p:cNvPr>
          <p:cNvSpPr>
            <a:spLocks noGrp="1"/>
          </p:cNvSpPr>
          <p:nvPr>
            <p:ph type="sldNum" sz="quarter" idx="5"/>
          </p:nvPr>
        </p:nvSpPr>
        <p:spPr/>
        <p:txBody>
          <a:bodyPr/>
          <a:lstStyle/>
          <a:p>
            <a:fld id="{F0B0F702-EF36-5440-BEB4-784BD15158E8}" type="slidenum">
              <a:rPr kumimoji="1" lang="ja-JP" altLang="en-US" smtClean="0"/>
              <a:t>5</a:t>
            </a:fld>
            <a:endParaRPr kumimoji="1" lang="ja-JP" altLang="en-US"/>
          </a:p>
        </p:txBody>
      </p:sp>
    </p:spTree>
    <p:extLst>
      <p:ext uri="{BB962C8B-B14F-4D97-AF65-F5344CB8AC3E}">
        <p14:creationId xmlns:p14="http://schemas.microsoft.com/office/powerpoint/2010/main" val="252495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a:t>
            </a:r>
            <a:r>
              <a:rPr kumimoji="1" lang="en-US" altLang="ja-JP" dirty="0"/>
              <a:t>A</a:t>
            </a:r>
            <a:r>
              <a:rPr kumimoji="1" lang="ja-JP" altLang="en-US"/>
              <a:t>ラインによる血圧測定は集中治療室でよく用いられており、ショック患者の治療に推奨されています。</a:t>
            </a:r>
            <a:r>
              <a:rPr kumimoji="1" lang="en-US" altLang="ja-JP" dirty="0"/>
              <a:t>A</a:t>
            </a:r>
            <a:r>
              <a:rPr kumimoji="1" lang="ja-JP" altLang="en-US"/>
              <a:t>ラインはリアタイムで正確な血圧測定が可能であり、それによりショックの早期検出、迅速な輸液の開始、適時な昇圧剤投与量の調節を可能にします。治療不足を最小限に抑え、生存率に影響を与えるとも考えれています。</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6</a:t>
            </a:fld>
            <a:endParaRPr kumimoji="1" lang="ja-JP" altLang="en-US"/>
          </a:p>
        </p:txBody>
      </p:sp>
    </p:spTree>
    <p:extLst>
      <p:ext uri="{BB962C8B-B14F-4D97-AF65-F5344CB8AC3E}">
        <p14:creationId xmlns:p14="http://schemas.microsoft.com/office/powerpoint/2010/main" val="197865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そもそも</a:t>
            </a:r>
            <a:r>
              <a:rPr kumimoji="1" lang="en-US" altLang="ja-JP" dirty="0"/>
              <a:t>A</a:t>
            </a:r>
            <a:r>
              <a:rPr kumimoji="1" lang="ja-JP" altLang="en-US"/>
              <a:t>ラインでどのように血圧を測定しているのか？</a:t>
            </a:r>
            <a:endParaRPr kumimoji="1" lang="en-US" altLang="ja-JP" dirty="0"/>
          </a:p>
          <a:p>
            <a:r>
              <a:rPr kumimoji="1" lang="ja-JP" altLang="en-US"/>
              <a:t>　観血的動脈圧測定は、主に橈骨動脈・大腿動脈といった血管が比較的太くて留置しやすい動脈にカテーテルを挿入し、動脈内の圧力をトランスデューサーという装置で検知し、モニター画面に圧波形を表示します。トランスデューサーの内部にはダイヤフラムという膜があり、この膜が血液によって押し出され、たわむ具合を検出し、電気信号に変換しています。</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7</a:t>
            </a:fld>
            <a:endParaRPr kumimoji="1" lang="ja-JP" altLang="en-US"/>
          </a:p>
        </p:txBody>
      </p:sp>
    </p:spTree>
    <p:extLst>
      <p:ext uri="{BB962C8B-B14F-4D97-AF65-F5344CB8AC3E}">
        <p14:creationId xmlns:p14="http://schemas.microsoft.com/office/powerpoint/2010/main" val="77242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a:t>ラインは正確でリアルタイムに測定が可能ですが、測定値と実測値に乖離が生じます。</a:t>
            </a:r>
            <a:r>
              <a:rPr kumimoji="1" lang="en-US" altLang="ja-JP" dirty="0"/>
              <a:t>A</a:t>
            </a:r>
            <a:r>
              <a:rPr kumimoji="1" lang="ja-JP" altLang="en-US"/>
              <a:t>ラインの留置されている部位と心臓の高低差によって測定値が変化したり、カテーテル内に血栓や気泡が形成されたり、カテーテルが屈曲すると正確な圧力伝達が妨げられ、誤差が生じることもあります。あるいは、動脈硬化の度合いや末梢血管抵抗の影響により中心動脈と末梢動脈の血圧値に差が生じたり、</a:t>
            </a:r>
            <a:r>
              <a:rPr kumimoji="1" lang="en-US" altLang="ja-JP" dirty="0"/>
              <a:t>A</a:t>
            </a:r>
            <a:r>
              <a:rPr kumimoji="1" lang="ja-JP" altLang="en-US"/>
              <a:t>ラインシステムが適切に校正されていない、末梢循環不全や不整脈がある患者さんの測定タイミング、体温変化や環境温度の変化も測定値に影響してきます。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8</a:t>
            </a:fld>
            <a:endParaRPr kumimoji="1" lang="ja-JP" altLang="en-US"/>
          </a:p>
        </p:txBody>
      </p:sp>
    </p:spTree>
    <p:extLst>
      <p:ext uri="{BB962C8B-B14F-4D97-AF65-F5344CB8AC3E}">
        <p14:creationId xmlns:p14="http://schemas.microsoft.com/office/powerpoint/2010/main" val="95952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方で日常的によく目にするカフを使用した非観血的血圧測定法はオシロメトリック法と呼ばれています。カフで上腕動脈を圧迫し、減圧した時に血管壁に生じる脈波という振動を用いています。脈波が急激に大きくなった時のカフの圧力を収縮期血圧とし、変化がなくなる時の圧力を拡張期血圧としています。カフを用いた血圧測定は簡易で一般的に用いられていますが、血圧測定が不正確になることもあります。またカフ膨張で患者さんは痛みや不快感を伴います。</a:t>
            </a:r>
            <a:endParaRPr kumimoji="1" lang="en-US" altLang="ja-JP" dirty="0"/>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9</a:t>
            </a:fld>
            <a:endParaRPr kumimoji="1" lang="ja-JP" altLang="en-US"/>
          </a:p>
        </p:txBody>
      </p:sp>
    </p:spTree>
    <p:extLst>
      <p:ext uri="{BB962C8B-B14F-4D97-AF65-F5344CB8AC3E}">
        <p14:creationId xmlns:p14="http://schemas.microsoft.com/office/powerpoint/2010/main" val="46696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今回の研究のテーマに戻ると、</a:t>
            </a:r>
            <a:r>
              <a:rPr kumimoji="1" lang="en-US" altLang="ja-JP" dirty="0"/>
              <a:t>A</a:t>
            </a:r>
            <a:r>
              <a:rPr kumimoji="1" lang="ja-JP" altLang="en-US"/>
              <a:t>ラインとカフではどちらが血圧測定において有効か。</a:t>
            </a:r>
            <a:r>
              <a:rPr kumimoji="1" lang="en-US" altLang="ja-JP" dirty="0"/>
              <a:t>ICU</a:t>
            </a:r>
            <a:r>
              <a:rPr kumimoji="1" lang="ja-JP" altLang="en-US"/>
              <a:t>入室中のショック患者の治療には</a:t>
            </a:r>
            <a:r>
              <a:rPr kumimoji="1" lang="en-US" altLang="ja-JP" dirty="0"/>
              <a:t>A</a:t>
            </a:r>
            <a:r>
              <a:rPr kumimoji="1" lang="ja-JP" altLang="en-US"/>
              <a:t>ラインが推奨されていますが、ランダム化比較試験によるエビデンスは不足しています。また、</a:t>
            </a:r>
            <a:r>
              <a:rPr kumimoji="1" lang="en-US" altLang="ja-JP" dirty="0"/>
              <a:t>A</a:t>
            </a:r>
            <a:r>
              <a:rPr kumimoji="1" lang="ja-JP" altLang="en-US"/>
              <a:t>ライン使用で生存率に影響を与える可能性が考えられていますが、この仮説も専門家の意見に基づくものであり、ランダム化比較試験では検証されていません。今回の研究は急性循環不全を伴う重症患者において、死亡率に関してカフの血圧測定が</a:t>
            </a:r>
            <a:r>
              <a:rPr kumimoji="1" lang="en-US" altLang="ja-JP" dirty="0"/>
              <a:t>A</a:t>
            </a:r>
            <a:r>
              <a:rPr kumimoji="1" lang="ja-JP" altLang="en-US"/>
              <a:t>ライン挿入に劣らないかどうかを評価しました。</a:t>
            </a:r>
          </a:p>
        </p:txBody>
      </p:sp>
      <p:sp>
        <p:nvSpPr>
          <p:cNvPr id="4" name="スライド番号プレースホルダー 3"/>
          <p:cNvSpPr>
            <a:spLocks noGrp="1"/>
          </p:cNvSpPr>
          <p:nvPr>
            <p:ph type="sldNum" sz="quarter" idx="5"/>
          </p:nvPr>
        </p:nvSpPr>
        <p:spPr/>
        <p:txBody>
          <a:bodyPr/>
          <a:lstStyle/>
          <a:p>
            <a:fld id="{F0B0F702-EF36-5440-BEB4-784BD15158E8}" type="slidenum">
              <a:rPr kumimoji="1" lang="ja-JP" altLang="en-US" smtClean="0"/>
              <a:t>10</a:t>
            </a:fld>
            <a:endParaRPr kumimoji="1" lang="ja-JP" altLang="en-US"/>
          </a:p>
        </p:txBody>
      </p:sp>
    </p:spTree>
    <p:extLst>
      <p:ext uri="{BB962C8B-B14F-4D97-AF65-F5344CB8AC3E}">
        <p14:creationId xmlns:p14="http://schemas.microsoft.com/office/powerpoint/2010/main" val="254979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685C8-2776-2666-84A4-78052950B83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1A04844-1E16-FB77-C5C8-9F28E3A6A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7EE7F2-7EBC-7203-3180-B66A7652D4F8}"/>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5" name="フッター プレースホルダー 4">
            <a:extLst>
              <a:ext uri="{FF2B5EF4-FFF2-40B4-BE49-F238E27FC236}">
                <a16:creationId xmlns:a16="http://schemas.microsoft.com/office/drawing/2014/main" id="{EDE63755-9DF2-F225-842A-8D9F6E46D8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D3B92A-C5EB-153F-1F17-8AA756B28207}"/>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122996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7BEE8-F4D6-5479-6D3C-6D518B6E2B7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40EE8E-7CB7-7E42-89F0-8F32EF0C18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EC3A9F-6C43-D1BB-1157-358FAA5B1765}"/>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5" name="フッター プレースホルダー 4">
            <a:extLst>
              <a:ext uri="{FF2B5EF4-FFF2-40B4-BE49-F238E27FC236}">
                <a16:creationId xmlns:a16="http://schemas.microsoft.com/office/drawing/2014/main" id="{1E6E4DF8-A14B-D077-7390-B103E6C74B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5B6405-57F2-0EBB-C65A-361BC9DC7AC4}"/>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342451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9677267-BB2B-9219-073E-2F60BCB2DC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70F729-9C01-CFC9-07D4-E06D18A3891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2F0D21-9E44-4B4E-AC89-CB75080E9ABB}"/>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5" name="フッター プレースホルダー 4">
            <a:extLst>
              <a:ext uri="{FF2B5EF4-FFF2-40B4-BE49-F238E27FC236}">
                <a16:creationId xmlns:a16="http://schemas.microsoft.com/office/drawing/2014/main" id="{C24BF1EE-C01B-EF36-62E7-167D23BAFD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C7DBAA-8460-23B8-3AF2-5C11F3FCD400}"/>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98722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3A39A1-211E-7328-008A-FF31A8150B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F63B80-245C-52CE-6715-656E9E9E681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AF5DE3-68A0-8198-2226-B2CA5DD63751}"/>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5" name="フッター プレースホルダー 4">
            <a:extLst>
              <a:ext uri="{FF2B5EF4-FFF2-40B4-BE49-F238E27FC236}">
                <a16:creationId xmlns:a16="http://schemas.microsoft.com/office/drawing/2014/main" id="{CF1DDB31-AA5F-2FA5-E13E-F394BD6F51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42E7C9-0853-F2D7-BC71-59D227A30C10}"/>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665886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F3C5AB-EC05-6B81-E269-3BE57AFA059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175813-44C7-8DD1-EB74-06BD34DAA2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AF6A38-84D0-92B8-072D-18C7687EFFA0}"/>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5" name="フッター プレースホルダー 4">
            <a:extLst>
              <a:ext uri="{FF2B5EF4-FFF2-40B4-BE49-F238E27FC236}">
                <a16:creationId xmlns:a16="http://schemas.microsoft.com/office/drawing/2014/main" id="{A99AD515-93C2-0192-CDE6-6E5DBD772F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BAE79A-19E8-7422-ECB9-3DE5B40E7715}"/>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264891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FAD14-6821-840F-F48B-4CBFE3B9E89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C498C8-9298-61AA-F723-28FCBA14AD6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0AB26B5-E894-AF0F-608F-224C4B01A35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40A2D-A2EB-B62F-9490-7A6843FAB3D4}"/>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6" name="フッター プレースホルダー 5">
            <a:extLst>
              <a:ext uri="{FF2B5EF4-FFF2-40B4-BE49-F238E27FC236}">
                <a16:creationId xmlns:a16="http://schemas.microsoft.com/office/drawing/2014/main" id="{3EF641C4-E9FD-22C5-5525-3EBD994C5B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0EBF36-13B5-9BBC-B2C3-19CBA73569D9}"/>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155093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4CB24B-0322-3567-596E-45FB4F50D03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0770C9-646A-88FB-7D5E-06C9EEFB7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2C0209-C7B1-1C9D-0860-E79DFF2B40A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9736D48-CD30-5E64-E17F-B75B9AA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DF1B7F-62EC-F9A8-40E2-69C1C48EAE1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B09316-7C97-CEF3-C359-73C386D09621}"/>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8" name="フッター プレースホルダー 7">
            <a:extLst>
              <a:ext uri="{FF2B5EF4-FFF2-40B4-BE49-F238E27FC236}">
                <a16:creationId xmlns:a16="http://schemas.microsoft.com/office/drawing/2014/main" id="{4817BB1D-423C-692C-00AC-9E1346F7D4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753B449-1BFE-1804-2C75-22A7E3316FC9}"/>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117585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B4AD7-5239-901F-3850-E62461F4CCB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FB93B55-93B4-6DC7-DDD9-070158C8EC15}"/>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4" name="フッター プレースホルダー 3">
            <a:extLst>
              <a:ext uri="{FF2B5EF4-FFF2-40B4-BE49-F238E27FC236}">
                <a16:creationId xmlns:a16="http://schemas.microsoft.com/office/drawing/2014/main" id="{91565CF9-AFD2-3F39-9ADB-8F9BD5C3D93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D4F8A13-8025-B84F-1DE0-64A73069C86F}"/>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133038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F58157-2EA2-7D56-2A65-91C9CA781EC6}"/>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3" name="フッター プレースホルダー 2">
            <a:extLst>
              <a:ext uri="{FF2B5EF4-FFF2-40B4-BE49-F238E27FC236}">
                <a16:creationId xmlns:a16="http://schemas.microsoft.com/office/drawing/2014/main" id="{9B3D38AE-5ACF-D45F-4969-D4358024D5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70DD3F5-355A-E621-428B-DC9B15D1BAC9}"/>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237832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64D11F-C9F4-9F72-440E-1A3F3EA16C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82919F-7DD4-5EBE-49CF-039093EC9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D8D9EA-7C22-7F52-581C-4195AE33C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A545E5-981D-974B-329C-98D99BBBF18E}"/>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6" name="フッター プレースホルダー 5">
            <a:extLst>
              <a:ext uri="{FF2B5EF4-FFF2-40B4-BE49-F238E27FC236}">
                <a16:creationId xmlns:a16="http://schemas.microsoft.com/office/drawing/2014/main" id="{850603C2-A04B-02BA-1866-DCF66E2C73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E10556-171D-9F1F-3CC5-93D903AE18DE}"/>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315419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212C78-078D-6BE6-BBCF-A3220A3D7E6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BC6E6C-CA46-D834-F9B7-5973E6EA8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B75C69-ABE4-4A9D-E941-62AD494AF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88B2E9-0FCE-235A-DAA1-0C427E7F439D}"/>
              </a:ext>
            </a:extLst>
          </p:cNvPr>
          <p:cNvSpPr>
            <a:spLocks noGrp="1"/>
          </p:cNvSpPr>
          <p:nvPr>
            <p:ph type="dt" sz="half" idx="10"/>
          </p:nvPr>
        </p:nvSpPr>
        <p:spPr/>
        <p:txBody>
          <a:bodyPr/>
          <a:lstStyle/>
          <a:p>
            <a:fld id="{F388C8D2-17A4-D04A-B89D-644993BE35FC}" type="datetimeFigureOut">
              <a:rPr kumimoji="1" lang="en-US" altLang="ja-JP" smtClean="0"/>
              <a:t>6/14/26</a:t>
            </a:fld>
            <a:endParaRPr kumimoji="1" lang="ja-JP" altLang="en-US"/>
          </a:p>
        </p:txBody>
      </p:sp>
      <p:sp>
        <p:nvSpPr>
          <p:cNvPr id="6" name="フッター プレースホルダー 5">
            <a:extLst>
              <a:ext uri="{FF2B5EF4-FFF2-40B4-BE49-F238E27FC236}">
                <a16:creationId xmlns:a16="http://schemas.microsoft.com/office/drawing/2014/main" id="{CE027828-476A-2AF3-24D3-555E01693A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0BC278-F468-9A97-6FEF-D7D762331748}"/>
              </a:ext>
            </a:extLst>
          </p:cNvPr>
          <p:cNvSpPr>
            <a:spLocks noGrp="1"/>
          </p:cNvSpPr>
          <p:nvPr>
            <p:ph type="sldNum" sz="quarter" idx="12"/>
          </p:nvPr>
        </p:nvSpPr>
        <p:spPr/>
        <p:txBody>
          <a:body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133489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A91894A-FF4D-C840-5E5F-C2B5BC07A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2FE63C-B957-C6F9-9B78-95E69788C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B501E4E7-BB61-59B2-A37E-D4DE18E28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88C8D2-17A4-D04A-B89D-644993BE35FC}" type="datetimeFigureOut">
              <a:rPr kumimoji="1" lang="en-US" altLang="ja-JP" smtClean="0"/>
              <a:t>6/14/26</a:t>
            </a:fld>
            <a:endParaRPr kumimoji="1" lang="ja-JP" altLang="en-US"/>
          </a:p>
        </p:txBody>
      </p:sp>
      <p:sp>
        <p:nvSpPr>
          <p:cNvPr id="5" name="フッター プレースホルダー 4">
            <a:extLst>
              <a:ext uri="{FF2B5EF4-FFF2-40B4-BE49-F238E27FC236}">
                <a16:creationId xmlns:a16="http://schemas.microsoft.com/office/drawing/2014/main" id="{B16C9826-63D0-4ECE-0BA7-614FDADDF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651DCB-45CF-DB00-BB39-64D1B3ED4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ACE400-160F-5641-94F3-EC1B4F2E722A}" type="slidenum">
              <a:rPr kumimoji="1" lang="en-US" altLang="ja-JP" smtClean="0"/>
              <a:t>‹#›</a:t>
            </a:fld>
            <a:endParaRPr kumimoji="1" lang="ja-JP" altLang="en-US"/>
          </a:p>
        </p:txBody>
      </p:sp>
    </p:spTree>
    <p:extLst>
      <p:ext uri="{BB962C8B-B14F-4D97-AF65-F5344CB8AC3E}">
        <p14:creationId xmlns:p14="http://schemas.microsoft.com/office/powerpoint/2010/main" val="21192734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D21DA-0CF7-BE4A-C472-C042D148B7FA}"/>
              </a:ext>
            </a:extLst>
          </p:cNvPr>
          <p:cNvSpPr>
            <a:spLocks noGrp="1"/>
          </p:cNvSpPr>
          <p:nvPr>
            <p:ph type="ctrTitle"/>
          </p:nvPr>
        </p:nvSpPr>
        <p:spPr>
          <a:xfrm>
            <a:off x="1524000" y="1041400"/>
            <a:ext cx="9144000" cy="2387600"/>
          </a:xfrm>
        </p:spPr>
        <p:txBody>
          <a:bodyPr>
            <a:noAutofit/>
          </a:bodyPr>
          <a:lstStyle/>
          <a:p>
            <a:r>
              <a:rPr kumimoji="1" lang="en-US" altLang="ja-JP" dirty="0"/>
              <a:t>A</a:t>
            </a:r>
            <a:r>
              <a:rPr kumimoji="1" lang="ja-JP" altLang="en-US" dirty="0"/>
              <a:t>ラインとカフ</a:t>
            </a:r>
          </a:p>
        </p:txBody>
      </p:sp>
      <p:sp>
        <p:nvSpPr>
          <p:cNvPr id="4" name="テキスト ボックス 3">
            <a:extLst>
              <a:ext uri="{FF2B5EF4-FFF2-40B4-BE49-F238E27FC236}">
                <a16:creationId xmlns:a16="http://schemas.microsoft.com/office/drawing/2014/main" id="{7A6CD633-05C3-0B5F-8B83-3E846F86C706}"/>
              </a:ext>
            </a:extLst>
          </p:cNvPr>
          <p:cNvSpPr txBox="1"/>
          <p:nvPr/>
        </p:nvSpPr>
        <p:spPr>
          <a:xfrm>
            <a:off x="7156877" y="5012372"/>
            <a:ext cx="4519186" cy="1809726"/>
          </a:xfrm>
          <a:prstGeom prst="rect">
            <a:avLst/>
          </a:prstGeom>
          <a:noFill/>
        </p:spPr>
        <p:txBody>
          <a:bodyPr wrap="none" rtlCol="0">
            <a:spAutoFit/>
          </a:bodyPr>
          <a:lstStyle/>
          <a:p>
            <a:pPr algn="r">
              <a:lnSpc>
                <a:spcPct val="130000"/>
              </a:lnSpc>
            </a:pPr>
            <a:r>
              <a:rPr lang="en-US" altLang="ja-JP" sz="2400" dirty="0"/>
              <a:t>2026.05.26</a:t>
            </a:r>
          </a:p>
          <a:p>
            <a:pPr algn="r">
              <a:lnSpc>
                <a:spcPct val="130000"/>
              </a:lnSpc>
            </a:pPr>
            <a:r>
              <a:rPr lang="ja-JP" altLang="en-US" sz="2400"/>
              <a:t>日本医科大学武蔵小杉病院</a:t>
            </a:r>
          </a:p>
          <a:p>
            <a:pPr algn="r">
              <a:lnSpc>
                <a:spcPct val="130000"/>
              </a:lnSpc>
            </a:pPr>
            <a:r>
              <a:rPr lang="ja-JP" altLang="en-US" sz="2400"/>
              <a:t>研修医</a:t>
            </a:r>
            <a:r>
              <a:rPr lang="en-US" altLang="ja-JP" sz="2400" dirty="0"/>
              <a:t>1</a:t>
            </a:r>
            <a:r>
              <a:rPr lang="ja-JP" altLang="en-US" sz="2400"/>
              <a:t>年　七里</a:t>
            </a:r>
            <a:r>
              <a:rPr lang="en-US" altLang="ja-JP" sz="2400" dirty="0"/>
              <a:t> </a:t>
            </a:r>
            <a:r>
              <a:rPr lang="ja-JP" altLang="en-US" sz="2400"/>
              <a:t>耕世</a:t>
            </a:r>
          </a:p>
          <a:p>
            <a:endParaRPr kumimoji="1" lang="ja-JP" altLang="en-US"/>
          </a:p>
        </p:txBody>
      </p:sp>
    </p:spTree>
    <p:extLst>
      <p:ext uri="{BB962C8B-B14F-4D97-AF65-F5344CB8AC3E}">
        <p14:creationId xmlns:p14="http://schemas.microsoft.com/office/powerpoint/2010/main" val="84235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D8689845-8001-B1FE-855C-9CBA34C8913C}"/>
              </a:ext>
            </a:extLst>
          </p:cNvPr>
          <p:cNvPicPr>
            <a:picLocks noGrp="1" noChangeAspect="1"/>
          </p:cNvPicPr>
          <p:nvPr>
            <p:ph idx="1"/>
          </p:nvPr>
        </p:nvPicPr>
        <p:blipFill>
          <a:blip r:embed="rId3"/>
          <a:stretch>
            <a:fillRect/>
          </a:stretch>
        </p:blipFill>
        <p:spPr>
          <a:xfrm>
            <a:off x="6890053" y="3357265"/>
            <a:ext cx="5172120" cy="3435495"/>
          </a:xfrm>
        </p:spPr>
      </p:pic>
      <p:pic>
        <p:nvPicPr>
          <p:cNvPr id="7" name="図 6">
            <a:extLst>
              <a:ext uri="{FF2B5EF4-FFF2-40B4-BE49-F238E27FC236}">
                <a16:creationId xmlns:a16="http://schemas.microsoft.com/office/drawing/2014/main" id="{F79708A0-1AA3-E58C-D9A2-9556D72E749A}"/>
              </a:ext>
            </a:extLst>
          </p:cNvPr>
          <p:cNvPicPr>
            <a:picLocks noChangeAspect="1"/>
          </p:cNvPicPr>
          <p:nvPr/>
        </p:nvPicPr>
        <p:blipFill>
          <a:blip r:embed="rId4"/>
          <a:stretch>
            <a:fillRect/>
          </a:stretch>
        </p:blipFill>
        <p:spPr>
          <a:xfrm>
            <a:off x="264581" y="76354"/>
            <a:ext cx="4919771" cy="3414468"/>
          </a:xfrm>
          <a:prstGeom prst="rect">
            <a:avLst/>
          </a:prstGeom>
        </p:spPr>
      </p:pic>
      <p:sp>
        <p:nvSpPr>
          <p:cNvPr id="8" name="テキスト ボックス 7">
            <a:extLst>
              <a:ext uri="{FF2B5EF4-FFF2-40B4-BE49-F238E27FC236}">
                <a16:creationId xmlns:a16="http://schemas.microsoft.com/office/drawing/2014/main" id="{0FF743B9-F85D-9F6A-422B-F17859BB4F7E}"/>
              </a:ext>
            </a:extLst>
          </p:cNvPr>
          <p:cNvSpPr txBox="1"/>
          <p:nvPr/>
        </p:nvSpPr>
        <p:spPr>
          <a:xfrm>
            <a:off x="5184352" y="2649727"/>
            <a:ext cx="1840568" cy="1569660"/>
          </a:xfrm>
          <a:prstGeom prst="rect">
            <a:avLst/>
          </a:prstGeom>
          <a:noFill/>
        </p:spPr>
        <p:txBody>
          <a:bodyPr wrap="none" rtlCol="0">
            <a:spAutoFit/>
          </a:bodyPr>
          <a:lstStyle/>
          <a:p>
            <a:r>
              <a:rPr kumimoji="1" lang="en-US" altLang="ja-JP" sz="9600" b="1" dirty="0">
                <a:solidFill>
                  <a:schemeClr val="accent2">
                    <a:lumMod val="75000"/>
                  </a:schemeClr>
                </a:solidFill>
              </a:rPr>
              <a:t>VS</a:t>
            </a:r>
            <a:endParaRPr kumimoji="1" lang="ja-JP" altLang="en-US" sz="9600" b="1">
              <a:solidFill>
                <a:schemeClr val="accent2">
                  <a:lumMod val="75000"/>
                </a:schemeClr>
              </a:solidFill>
            </a:endParaRPr>
          </a:p>
        </p:txBody>
      </p:sp>
    </p:spTree>
    <p:extLst>
      <p:ext uri="{BB962C8B-B14F-4D97-AF65-F5344CB8AC3E}">
        <p14:creationId xmlns:p14="http://schemas.microsoft.com/office/powerpoint/2010/main" val="234973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CE2E1D-6D8C-CE38-0CDB-D1D2F854AC75}"/>
              </a:ext>
            </a:extLst>
          </p:cNvPr>
          <p:cNvPicPr>
            <a:picLocks noChangeAspect="1"/>
          </p:cNvPicPr>
          <p:nvPr/>
        </p:nvPicPr>
        <p:blipFill>
          <a:blip r:embed="rId2"/>
          <a:stretch>
            <a:fillRect/>
          </a:stretch>
        </p:blipFill>
        <p:spPr>
          <a:xfrm>
            <a:off x="56484" y="761706"/>
            <a:ext cx="12079031" cy="5334588"/>
          </a:xfrm>
          <a:prstGeom prst="rect">
            <a:avLst/>
          </a:prstGeom>
        </p:spPr>
      </p:pic>
    </p:spTree>
    <p:extLst>
      <p:ext uri="{BB962C8B-B14F-4D97-AF65-F5344CB8AC3E}">
        <p14:creationId xmlns:p14="http://schemas.microsoft.com/office/powerpoint/2010/main" val="5871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DD9003-5DC9-D6EB-8400-A9EEC55C8C2E}"/>
              </a:ext>
            </a:extLst>
          </p:cNvPr>
          <p:cNvSpPr>
            <a:spLocks noGrp="1"/>
          </p:cNvSpPr>
          <p:nvPr>
            <p:ph idx="1"/>
          </p:nvPr>
        </p:nvSpPr>
        <p:spPr>
          <a:xfrm>
            <a:off x="515938" y="1393363"/>
            <a:ext cx="11304761" cy="5096337"/>
          </a:xfrm>
        </p:spPr>
        <p:txBody>
          <a:bodyPr>
            <a:normAutofit/>
          </a:bodyPr>
          <a:lstStyle/>
          <a:p>
            <a:pPr marL="0" indent="0">
              <a:lnSpc>
                <a:spcPct val="130000"/>
              </a:lnSpc>
              <a:buNone/>
            </a:pPr>
            <a:r>
              <a:rPr kumimoji="1" lang="ja-JP" altLang="en-US" b="1" dirty="0"/>
              <a:t>ランダム化比較試験</a:t>
            </a:r>
          </a:p>
          <a:p>
            <a:pPr marL="0" indent="0">
              <a:lnSpc>
                <a:spcPct val="130000"/>
              </a:lnSpc>
              <a:buNone/>
            </a:pPr>
            <a:r>
              <a:rPr lang="ja-JP" altLang="en-US" b="1" dirty="0"/>
              <a:t>　非盲目、研究者主導、多施設共同、並行群間比較、非劣性</a:t>
            </a:r>
          </a:p>
          <a:p>
            <a:pPr marL="0" indent="0">
              <a:lnSpc>
                <a:spcPct val="130000"/>
              </a:lnSpc>
              <a:buNone/>
            </a:pPr>
            <a:endParaRPr kumimoji="1" lang="ja-JP" altLang="en-US" b="1" dirty="0"/>
          </a:p>
          <a:p>
            <a:pPr marL="0" indent="0">
              <a:lnSpc>
                <a:spcPct val="130000"/>
              </a:lnSpc>
              <a:buNone/>
            </a:pPr>
            <a:r>
              <a:rPr lang="ja-JP" altLang="en-US" b="1" dirty="0"/>
              <a:t>無作為化方法</a:t>
            </a:r>
          </a:p>
          <a:p>
            <a:pPr marL="0" indent="0">
              <a:lnSpc>
                <a:spcPct val="130000"/>
              </a:lnSpc>
              <a:buNone/>
            </a:pPr>
            <a:r>
              <a:rPr lang="ja-JP" altLang="en-US" b="1" dirty="0"/>
              <a:t>　非侵襲群</a:t>
            </a:r>
            <a:r>
              <a:rPr lang="en-US" altLang="ja-JP" b="1" dirty="0"/>
              <a:t>(</a:t>
            </a:r>
            <a:r>
              <a:rPr lang="ja-JP" altLang="en-US" b="1" dirty="0"/>
              <a:t>カフ</a:t>
            </a:r>
            <a:r>
              <a:rPr lang="en-US" altLang="ja-JP" b="1" dirty="0"/>
              <a:t>)</a:t>
            </a:r>
            <a:r>
              <a:rPr lang="ja-JP" altLang="en-US" b="1" dirty="0"/>
              <a:t>：侵襲群</a:t>
            </a:r>
            <a:r>
              <a:rPr lang="en-US" altLang="ja-JP" b="1" dirty="0"/>
              <a:t>(A</a:t>
            </a:r>
            <a:r>
              <a:rPr lang="ja-JP" altLang="en-US" b="1" dirty="0"/>
              <a:t>ライン</a:t>
            </a:r>
            <a:r>
              <a:rPr lang="en-US" altLang="ja-JP" b="1" dirty="0"/>
              <a:t>)</a:t>
            </a:r>
            <a:r>
              <a:rPr lang="ja-JP" altLang="en-US" b="1" dirty="0"/>
              <a:t> ＝</a:t>
            </a:r>
            <a:r>
              <a:rPr lang="en-US" altLang="ja-JP" b="1" dirty="0"/>
              <a:t>1</a:t>
            </a:r>
            <a:r>
              <a:rPr lang="ja-JP" altLang="en-US" b="1" dirty="0"/>
              <a:t>：</a:t>
            </a:r>
            <a:r>
              <a:rPr lang="en-US" altLang="ja-JP" b="1" dirty="0"/>
              <a:t>1</a:t>
            </a:r>
            <a:endParaRPr lang="ja-JP" altLang="en-US" b="1" dirty="0"/>
          </a:p>
          <a:p>
            <a:pPr marL="0" indent="0">
              <a:lnSpc>
                <a:spcPct val="130000"/>
              </a:lnSpc>
              <a:buNone/>
            </a:pPr>
            <a:r>
              <a:rPr lang="ja-JP" altLang="en-US" b="1" dirty="0"/>
              <a:t>　</a:t>
            </a:r>
            <a:r>
              <a:rPr kumimoji="1" lang="ja-JP" altLang="en-US" b="1" dirty="0"/>
              <a:t>　</a:t>
            </a:r>
          </a:p>
        </p:txBody>
      </p:sp>
      <p:sp>
        <p:nvSpPr>
          <p:cNvPr id="4" name="正方形/長方形 3">
            <a:extLst>
              <a:ext uri="{FF2B5EF4-FFF2-40B4-BE49-F238E27FC236}">
                <a16:creationId xmlns:a16="http://schemas.microsoft.com/office/drawing/2014/main" id="{BFC398A9-66C8-6D7B-766F-BB819E43C0DF}"/>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lang="en-US" altLang="ja-JP" sz="2800" dirty="0">
                <a:solidFill>
                  <a:schemeClr val="tx1"/>
                </a:solidFill>
              </a:rPr>
              <a:t> </a:t>
            </a:r>
            <a:r>
              <a:rPr lang="ja-JP" altLang="en-US" sz="3200" dirty="0">
                <a:solidFill>
                  <a:schemeClr val="tx1"/>
                </a:solidFill>
              </a:rPr>
              <a:t>研究デザイン</a:t>
            </a:r>
            <a:endParaRPr lang="en-US" altLang="ja-JP" sz="3200" dirty="0">
              <a:solidFill>
                <a:schemeClr val="tx1"/>
              </a:solidFill>
            </a:endParaRPr>
          </a:p>
        </p:txBody>
      </p:sp>
      <p:sp>
        <p:nvSpPr>
          <p:cNvPr id="7" name="フローチャート: 処理 6">
            <a:extLst>
              <a:ext uri="{FF2B5EF4-FFF2-40B4-BE49-F238E27FC236}">
                <a16:creationId xmlns:a16="http://schemas.microsoft.com/office/drawing/2014/main" id="{C9C36C1D-9BAC-F6B8-EA3E-038B51B50F90}"/>
              </a:ext>
            </a:extLst>
          </p:cNvPr>
          <p:cNvSpPr/>
          <p:nvPr/>
        </p:nvSpPr>
        <p:spPr>
          <a:xfrm flipV="1">
            <a:off x="515938" y="1715919"/>
            <a:ext cx="3350384" cy="152638"/>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a:extLst>
              <a:ext uri="{FF2B5EF4-FFF2-40B4-BE49-F238E27FC236}">
                <a16:creationId xmlns:a16="http://schemas.microsoft.com/office/drawing/2014/main" id="{E930FC27-8EB3-2AC2-CF7B-CDAF9AE12EFB}"/>
              </a:ext>
            </a:extLst>
          </p:cNvPr>
          <p:cNvSpPr/>
          <p:nvPr/>
        </p:nvSpPr>
        <p:spPr>
          <a:xfrm flipV="1">
            <a:off x="515938" y="3788893"/>
            <a:ext cx="2262773" cy="152638"/>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698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E264366-B560-7CB7-0BBE-157CA40519BE}"/>
              </a:ext>
            </a:extLst>
          </p:cNvPr>
          <p:cNvSpPr>
            <a:spLocks noGrp="1"/>
          </p:cNvSpPr>
          <p:nvPr>
            <p:ph idx="1"/>
          </p:nvPr>
        </p:nvSpPr>
        <p:spPr>
          <a:xfrm>
            <a:off x="515937" y="1029903"/>
            <a:ext cx="11160125" cy="5104890"/>
          </a:xfrm>
        </p:spPr>
        <p:txBody>
          <a:bodyPr>
            <a:normAutofit lnSpcReduction="10000"/>
          </a:bodyPr>
          <a:lstStyle/>
          <a:p>
            <a:pPr marL="0" indent="0">
              <a:lnSpc>
                <a:spcPct val="130000"/>
              </a:lnSpc>
              <a:buNone/>
            </a:pPr>
            <a:r>
              <a:rPr lang="ja-JP" altLang="en-US" sz="3200" b="1" dirty="0"/>
              <a:t>・フランス国内</a:t>
            </a:r>
            <a:r>
              <a:rPr lang="en-US" altLang="ja-JP" sz="3200" b="1" dirty="0"/>
              <a:t>9</a:t>
            </a:r>
            <a:r>
              <a:rPr lang="ja-JP" altLang="en-US" sz="3200" b="1" dirty="0"/>
              <a:t>病院の</a:t>
            </a:r>
            <a:r>
              <a:rPr lang="en-US" altLang="ja-JP" sz="3200" b="1" dirty="0"/>
              <a:t>ICU</a:t>
            </a:r>
            <a:r>
              <a:rPr lang="ja-JP" altLang="en-US" sz="3200" b="1" dirty="0"/>
              <a:t>患者</a:t>
            </a:r>
          </a:p>
          <a:p>
            <a:pPr marL="0" indent="0">
              <a:lnSpc>
                <a:spcPct val="130000"/>
              </a:lnSpc>
              <a:buNone/>
            </a:pPr>
            <a:endParaRPr lang="ja-JP" altLang="en-US" sz="3200" b="1" dirty="0"/>
          </a:p>
          <a:p>
            <a:pPr marL="0" indent="0">
              <a:lnSpc>
                <a:spcPct val="130000"/>
              </a:lnSpc>
              <a:buNone/>
            </a:pPr>
            <a:r>
              <a:rPr lang="ja-JP" altLang="en-US" sz="3200" b="1" dirty="0"/>
              <a:t>・</a:t>
            </a:r>
            <a:r>
              <a:rPr lang="en-US" altLang="ja-JP" sz="3200" b="1" dirty="0"/>
              <a:t>ICU</a:t>
            </a:r>
            <a:r>
              <a:rPr lang="ja-JP" altLang="en-US" sz="3200" b="1" dirty="0"/>
              <a:t>に入院した成人患者</a:t>
            </a:r>
            <a:r>
              <a:rPr lang="en-US" altLang="ja-JP" sz="3200" b="1" dirty="0"/>
              <a:t>(18</a:t>
            </a:r>
            <a:r>
              <a:rPr lang="ja-JP" altLang="en-US" sz="3200" b="1" dirty="0"/>
              <a:t>歳以上</a:t>
            </a:r>
            <a:r>
              <a:rPr lang="en-US" altLang="ja-JP" sz="3200" b="1" dirty="0"/>
              <a:t>)</a:t>
            </a:r>
            <a:endParaRPr lang="ja-JP" altLang="en-US" sz="3200" b="1" dirty="0"/>
          </a:p>
          <a:p>
            <a:pPr marL="0" indent="0">
              <a:lnSpc>
                <a:spcPct val="130000"/>
              </a:lnSpc>
              <a:buNone/>
            </a:pPr>
            <a:endParaRPr lang="ja-JP" altLang="en-US" sz="3200" b="1" dirty="0"/>
          </a:p>
          <a:p>
            <a:pPr marL="0" indent="0">
              <a:lnSpc>
                <a:spcPct val="130000"/>
              </a:lnSpc>
              <a:buNone/>
            </a:pPr>
            <a:r>
              <a:rPr kumimoji="1" lang="ja-JP" altLang="en-US" sz="3200" b="1" dirty="0"/>
              <a:t>・</a:t>
            </a:r>
            <a:r>
              <a:rPr kumimoji="1" lang="en-US" altLang="ja-JP" sz="3200" b="1" dirty="0"/>
              <a:t>15</a:t>
            </a:r>
            <a:r>
              <a:rPr kumimoji="1" lang="ja-JP" altLang="en-US" sz="3200" b="1" dirty="0"/>
              <a:t>分以上持続する低血圧</a:t>
            </a:r>
            <a:r>
              <a:rPr kumimoji="1" lang="en-US" altLang="ja-JP" sz="3200" b="1" dirty="0"/>
              <a:t>(</a:t>
            </a:r>
            <a:r>
              <a:rPr kumimoji="1" lang="ja-JP" altLang="en-US" sz="3200" b="1" dirty="0"/>
              <a:t>収縮期血圧＜</a:t>
            </a:r>
            <a:r>
              <a:rPr kumimoji="1" lang="en-US" altLang="ja-JP" sz="3200" b="1" dirty="0"/>
              <a:t>90mmHg</a:t>
            </a:r>
            <a:r>
              <a:rPr lang="en-US" altLang="ja-JP" sz="3200" b="1" dirty="0"/>
              <a:t> </a:t>
            </a:r>
          </a:p>
          <a:p>
            <a:pPr marL="0" indent="0">
              <a:lnSpc>
                <a:spcPct val="130000"/>
              </a:lnSpc>
              <a:buNone/>
            </a:pPr>
            <a:r>
              <a:rPr kumimoji="1" lang="en-US" altLang="ja-JP" sz="3200" b="1"/>
              <a:t>	or MAP</a:t>
            </a:r>
            <a:r>
              <a:rPr kumimoji="1" lang="ja-JP" altLang="en-US" sz="3200" b="1" dirty="0"/>
              <a:t>＜</a:t>
            </a:r>
            <a:r>
              <a:rPr kumimoji="1" lang="en-US" altLang="ja-JP" sz="3200" b="1" dirty="0"/>
              <a:t>65mmHg)o</a:t>
            </a:r>
            <a:r>
              <a:rPr lang="en-US" altLang="ja-JP" sz="3200" b="1" dirty="0"/>
              <a:t>r</a:t>
            </a:r>
            <a:r>
              <a:rPr lang="ja-JP" altLang="en-US" sz="3200" b="1" dirty="0"/>
              <a:t>昇圧剤投与が開始</a:t>
            </a:r>
            <a:endParaRPr lang="en-US" altLang="ja-JP" sz="3200" b="1" dirty="0"/>
          </a:p>
          <a:p>
            <a:pPr marL="0" indent="0">
              <a:lnSpc>
                <a:spcPct val="130000"/>
              </a:lnSpc>
              <a:buNone/>
            </a:pPr>
            <a:r>
              <a:rPr lang="en-US" altLang="ja-JP" sz="3200" b="1" dirty="0"/>
              <a:t>	and </a:t>
            </a:r>
            <a:r>
              <a:rPr lang="ja-JP" altLang="en-US" sz="3200" b="1" dirty="0"/>
              <a:t>組織灌流低下の兆候が少なくとも</a:t>
            </a:r>
            <a:r>
              <a:rPr lang="en-US" altLang="ja-JP" sz="3200" b="1" dirty="0"/>
              <a:t>1</a:t>
            </a:r>
            <a:r>
              <a:rPr lang="ja-JP" altLang="en-US" sz="3200" b="1" dirty="0"/>
              <a:t>つ</a:t>
            </a:r>
            <a:endParaRPr kumimoji="1" lang="ja-JP" altLang="en-US" sz="3200" b="1" dirty="0"/>
          </a:p>
        </p:txBody>
      </p:sp>
      <p:sp>
        <p:nvSpPr>
          <p:cNvPr id="4" name="正方形/長方形 3">
            <a:extLst>
              <a:ext uri="{FF2B5EF4-FFF2-40B4-BE49-F238E27FC236}">
                <a16:creationId xmlns:a16="http://schemas.microsoft.com/office/drawing/2014/main" id="{849F0539-B48C-C943-6B4E-806695F40C3D}"/>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対象患者</a:t>
            </a:r>
            <a:endParaRPr lang="en-US" altLang="ja-JP" sz="3200" dirty="0">
              <a:solidFill>
                <a:schemeClr val="tx1"/>
              </a:solidFill>
            </a:endParaRPr>
          </a:p>
        </p:txBody>
      </p:sp>
    </p:spTree>
    <p:extLst>
      <p:ext uri="{BB962C8B-B14F-4D97-AF65-F5344CB8AC3E}">
        <p14:creationId xmlns:p14="http://schemas.microsoft.com/office/powerpoint/2010/main" val="399398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623C664-08B2-2347-0C08-BBD8686D5D8B}"/>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除外項目</a:t>
            </a:r>
            <a:endParaRPr lang="en-US" altLang="ja-JP" sz="3200" dirty="0">
              <a:solidFill>
                <a:schemeClr val="tx1"/>
              </a:solidFill>
            </a:endParaRPr>
          </a:p>
        </p:txBody>
      </p:sp>
      <p:sp>
        <p:nvSpPr>
          <p:cNvPr id="10" name="フローチャート: 処理 9">
            <a:extLst>
              <a:ext uri="{FF2B5EF4-FFF2-40B4-BE49-F238E27FC236}">
                <a16:creationId xmlns:a16="http://schemas.microsoft.com/office/drawing/2014/main" id="{E3908ED2-BEBD-64D1-1ECC-F4EDBAEA1D42}"/>
              </a:ext>
            </a:extLst>
          </p:cNvPr>
          <p:cNvSpPr/>
          <p:nvPr/>
        </p:nvSpPr>
        <p:spPr>
          <a:xfrm>
            <a:off x="6086747" y="5218353"/>
            <a:ext cx="2782489" cy="731520"/>
          </a:xfrm>
          <a:prstGeom prst="flowChartProcess">
            <a:avLst/>
          </a:prstGeom>
          <a:solidFill>
            <a:schemeClr val="bg1"/>
          </a:solidFill>
          <a:ln>
            <a:solidFill>
              <a:schemeClr val="bg1">
                <a:lumMod val="50000"/>
              </a:schemeClr>
            </a:solid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　　　参加の拒否</a:t>
            </a:r>
          </a:p>
        </p:txBody>
      </p:sp>
      <p:sp>
        <p:nvSpPr>
          <p:cNvPr id="11" name="正方形/長方形 10">
            <a:extLst>
              <a:ext uri="{FF2B5EF4-FFF2-40B4-BE49-F238E27FC236}">
                <a16:creationId xmlns:a16="http://schemas.microsoft.com/office/drawing/2014/main" id="{8A8F4F25-2783-1434-3A90-F0D7A4D91F00}"/>
              </a:ext>
            </a:extLst>
          </p:cNvPr>
          <p:cNvSpPr/>
          <p:nvPr/>
        </p:nvSpPr>
        <p:spPr>
          <a:xfrm>
            <a:off x="6307994" y="5127224"/>
            <a:ext cx="510273" cy="897775"/>
          </a:xfrm>
          <a:prstGeom prst="rect">
            <a:avLst/>
          </a:prstGeom>
          <a:solidFill>
            <a:schemeClr val="accent2">
              <a:lumMod val="75000"/>
            </a:schemeClr>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６</a:t>
            </a:r>
            <a:endParaRPr kumimoji="1" lang="ja-JP" altLang="en-US" sz="2400" b="1"/>
          </a:p>
        </p:txBody>
      </p:sp>
      <p:sp>
        <p:nvSpPr>
          <p:cNvPr id="12" name="直角三角形 11">
            <a:extLst>
              <a:ext uri="{FF2B5EF4-FFF2-40B4-BE49-F238E27FC236}">
                <a16:creationId xmlns:a16="http://schemas.microsoft.com/office/drawing/2014/main" id="{15AF719A-01C9-F44A-42E2-419FEB922321}"/>
              </a:ext>
            </a:extLst>
          </p:cNvPr>
          <p:cNvSpPr/>
          <p:nvPr/>
        </p:nvSpPr>
        <p:spPr>
          <a:xfrm>
            <a:off x="6814370" y="5127224"/>
            <a:ext cx="85294" cy="85587"/>
          </a:xfrm>
          <a:prstGeom prst="rtTriangle">
            <a:avLst/>
          </a:prstGeom>
          <a:solidFill>
            <a:srgbClr val="60280B"/>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処理 12">
            <a:extLst>
              <a:ext uri="{FF2B5EF4-FFF2-40B4-BE49-F238E27FC236}">
                <a16:creationId xmlns:a16="http://schemas.microsoft.com/office/drawing/2014/main" id="{F207EF31-216D-8095-C0AC-6CD2EE2FD42B}"/>
              </a:ext>
            </a:extLst>
          </p:cNvPr>
          <p:cNvSpPr/>
          <p:nvPr/>
        </p:nvSpPr>
        <p:spPr>
          <a:xfrm>
            <a:off x="6096000" y="3925875"/>
            <a:ext cx="1926196" cy="731520"/>
          </a:xfrm>
          <a:prstGeom prst="flowChartProcess">
            <a:avLst/>
          </a:prstGeom>
          <a:solidFill>
            <a:schemeClr val="bg1"/>
          </a:solidFill>
          <a:ln>
            <a:solidFill>
              <a:schemeClr val="bg1">
                <a:lumMod val="50000"/>
              </a:schemeClr>
            </a:solid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　　　妊娠</a:t>
            </a:r>
          </a:p>
        </p:txBody>
      </p:sp>
      <p:sp>
        <p:nvSpPr>
          <p:cNvPr id="14" name="正方形/長方形 13">
            <a:extLst>
              <a:ext uri="{FF2B5EF4-FFF2-40B4-BE49-F238E27FC236}">
                <a16:creationId xmlns:a16="http://schemas.microsoft.com/office/drawing/2014/main" id="{31477031-182E-FADF-6B43-BCAC1422A778}"/>
              </a:ext>
            </a:extLst>
          </p:cNvPr>
          <p:cNvSpPr/>
          <p:nvPr/>
        </p:nvSpPr>
        <p:spPr>
          <a:xfrm>
            <a:off x="6317247" y="3834746"/>
            <a:ext cx="510273" cy="897775"/>
          </a:xfrm>
          <a:prstGeom prst="rect">
            <a:avLst/>
          </a:prstGeom>
          <a:solidFill>
            <a:schemeClr val="accent2">
              <a:lumMod val="75000"/>
            </a:schemeClr>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５</a:t>
            </a:r>
            <a:endParaRPr kumimoji="1" lang="ja-JP" altLang="en-US" sz="2400" b="1"/>
          </a:p>
        </p:txBody>
      </p:sp>
      <p:sp>
        <p:nvSpPr>
          <p:cNvPr id="15" name="直角三角形 14">
            <a:extLst>
              <a:ext uri="{FF2B5EF4-FFF2-40B4-BE49-F238E27FC236}">
                <a16:creationId xmlns:a16="http://schemas.microsoft.com/office/drawing/2014/main" id="{883A64E5-2027-520B-452E-C463BECB2AB7}"/>
              </a:ext>
            </a:extLst>
          </p:cNvPr>
          <p:cNvSpPr/>
          <p:nvPr/>
        </p:nvSpPr>
        <p:spPr>
          <a:xfrm>
            <a:off x="6826851" y="3834746"/>
            <a:ext cx="85294" cy="85587"/>
          </a:xfrm>
          <a:prstGeom prst="rtTriangle">
            <a:avLst/>
          </a:prstGeom>
          <a:solidFill>
            <a:srgbClr val="60280B"/>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処理 15">
            <a:extLst>
              <a:ext uri="{FF2B5EF4-FFF2-40B4-BE49-F238E27FC236}">
                <a16:creationId xmlns:a16="http://schemas.microsoft.com/office/drawing/2014/main" id="{AC38F6C5-F337-A573-1E75-ABD5401BC724}"/>
              </a:ext>
            </a:extLst>
          </p:cNvPr>
          <p:cNvSpPr/>
          <p:nvPr/>
        </p:nvSpPr>
        <p:spPr>
          <a:xfrm>
            <a:off x="515938" y="5218353"/>
            <a:ext cx="2788322" cy="731520"/>
          </a:xfrm>
          <a:prstGeom prst="flowChartProcess">
            <a:avLst/>
          </a:prstGeom>
          <a:solidFill>
            <a:schemeClr val="bg1"/>
          </a:solidFill>
          <a:ln>
            <a:solidFill>
              <a:schemeClr val="bg1">
                <a:lumMod val="50000"/>
              </a:schemeClr>
            </a:solid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　　　</a:t>
            </a:r>
            <a:r>
              <a:rPr kumimoji="1" lang="en-US" altLang="ja-JP" sz="2400" dirty="0">
                <a:solidFill>
                  <a:schemeClr val="tx1"/>
                </a:solidFill>
              </a:rPr>
              <a:t>BMI 40</a:t>
            </a:r>
            <a:r>
              <a:rPr kumimoji="1" lang="ja-JP" altLang="en-US" sz="2400">
                <a:solidFill>
                  <a:schemeClr val="tx1"/>
                </a:solidFill>
              </a:rPr>
              <a:t>以上</a:t>
            </a:r>
          </a:p>
        </p:txBody>
      </p:sp>
      <p:sp>
        <p:nvSpPr>
          <p:cNvPr id="17" name="正方形/長方形 16">
            <a:extLst>
              <a:ext uri="{FF2B5EF4-FFF2-40B4-BE49-F238E27FC236}">
                <a16:creationId xmlns:a16="http://schemas.microsoft.com/office/drawing/2014/main" id="{2B9EC3C6-AE46-DB31-362D-3FE4BFC0AC92}"/>
              </a:ext>
            </a:extLst>
          </p:cNvPr>
          <p:cNvSpPr/>
          <p:nvPr/>
        </p:nvSpPr>
        <p:spPr>
          <a:xfrm>
            <a:off x="737185" y="5127224"/>
            <a:ext cx="510273" cy="897775"/>
          </a:xfrm>
          <a:prstGeom prst="rect">
            <a:avLst/>
          </a:prstGeom>
          <a:solidFill>
            <a:schemeClr val="accent2">
              <a:lumMod val="75000"/>
            </a:schemeClr>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４　　</a:t>
            </a:r>
          </a:p>
        </p:txBody>
      </p:sp>
      <p:sp>
        <p:nvSpPr>
          <p:cNvPr id="18" name="直角三角形 17">
            <a:extLst>
              <a:ext uri="{FF2B5EF4-FFF2-40B4-BE49-F238E27FC236}">
                <a16:creationId xmlns:a16="http://schemas.microsoft.com/office/drawing/2014/main" id="{5055123A-6D12-EE80-A84F-05E7422BB96D}"/>
              </a:ext>
            </a:extLst>
          </p:cNvPr>
          <p:cNvSpPr/>
          <p:nvPr/>
        </p:nvSpPr>
        <p:spPr>
          <a:xfrm>
            <a:off x="1246789" y="5127224"/>
            <a:ext cx="85294" cy="85587"/>
          </a:xfrm>
          <a:prstGeom prst="rtTriangle">
            <a:avLst/>
          </a:prstGeom>
          <a:solidFill>
            <a:srgbClr val="60280B"/>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処理 18">
            <a:extLst>
              <a:ext uri="{FF2B5EF4-FFF2-40B4-BE49-F238E27FC236}">
                <a16:creationId xmlns:a16="http://schemas.microsoft.com/office/drawing/2014/main" id="{2A798D65-2858-76AA-E37C-190A5659FC01}"/>
              </a:ext>
            </a:extLst>
          </p:cNvPr>
          <p:cNvSpPr/>
          <p:nvPr/>
        </p:nvSpPr>
        <p:spPr>
          <a:xfrm>
            <a:off x="525191" y="3910485"/>
            <a:ext cx="3909756" cy="731520"/>
          </a:xfrm>
          <a:prstGeom prst="flowChartProcess">
            <a:avLst/>
          </a:prstGeom>
          <a:solidFill>
            <a:schemeClr val="bg1"/>
          </a:solidFill>
          <a:ln>
            <a:solidFill>
              <a:schemeClr val="bg1">
                <a:lumMod val="50000"/>
              </a:schemeClr>
            </a:solid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rPr>
              <a:t>　　　重度の外傷性脳損傷</a:t>
            </a:r>
            <a:endParaRPr kumimoji="1" lang="ja-JP" altLang="en-US" sz="2400">
              <a:solidFill>
                <a:schemeClr val="tx1"/>
              </a:solidFill>
            </a:endParaRPr>
          </a:p>
        </p:txBody>
      </p:sp>
      <p:sp>
        <p:nvSpPr>
          <p:cNvPr id="20" name="正方形/長方形 19">
            <a:extLst>
              <a:ext uri="{FF2B5EF4-FFF2-40B4-BE49-F238E27FC236}">
                <a16:creationId xmlns:a16="http://schemas.microsoft.com/office/drawing/2014/main" id="{15DF88AB-AC8B-84F7-D467-1A3BEA3E6E18}"/>
              </a:ext>
            </a:extLst>
          </p:cNvPr>
          <p:cNvSpPr/>
          <p:nvPr/>
        </p:nvSpPr>
        <p:spPr>
          <a:xfrm>
            <a:off x="746438" y="3819356"/>
            <a:ext cx="510273" cy="897775"/>
          </a:xfrm>
          <a:prstGeom prst="rect">
            <a:avLst/>
          </a:prstGeom>
          <a:solidFill>
            <a:schemeClr val="accent2">
              <a:lumMod val="75000"/>
            </a:schemeClr>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３</a:t>
            </a:r>
          </a:p>
        </p:txBody>
      </p:sp>
      <p:sp>
        <p:nvSpPr>
          <p:cNvPr id="21" name="直角三角形 20">
            <a:extLst>
              <a:ext uri="{FF2B5EF4-FFF2-40B4-BE49-F238E27FC236}">
                <a16:creationId xmlns:a16="http://schemas.microsoft.com/office/drawing/2014/main" id="{5C363AAB-44B9-F16F-DB32-68788C44C3E5}"/>
              </a:ext>
            </a:extLst>
          </p:cNvPr>
          <p:cNvSpPr/>
          <p:nvPr/>
        </p:nvSpPr>
        <p:spPr>
          <a:xfrm>
            <a:off x="1256042" y="3819356"/>
            <a:ext cx="85294" cy="85587"/>
          </a:xfrm>
          <a:prstGeom prst="rtTriangle">
            <a:avLst/>
          </a:prstGeom>
          <a:solidFill>
            <a:srgbClr val="60280B"/>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処理 21">
            <a:extLst>
              <a:ext uri="{FF2B5EF4-FFF2-40B4-BE49-F238E27FC236}">
                <a16:creationId xmlns:a16="http://schemas.microsoft.com/office/drawing/2014/main" id="{F7F480C7-80D4-B67C-2E3B-599E68C731EA}"/>
              </a:ext>
            </a:extLst>
          </p:cNvPr>
          <p:cNvSpPr/>
          <p:nvPr/>
        </p:nvSpPr>
        <p:spPr>
          <a:xfrm>
            <a:off x="525191" y="2544271"/>
            <a:ext cx="6964992" cy="731520"/>
          </a:xfrm>
          <a:prstGeom prst="flowChartProcess">
            <a:avLst/>
          </a:prstGeom>
          <a:solidFill>
            <a:schemeClr val="bg1"/>
          </a:solidFill>
          <a:ln>
            <a:solidFill>
              <a:schemeClr val="bg1">
                <a:lumMod val="50000"/>
              </a:schemeClr>
            </a:solid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　　　</a:t>
            </a:r>
            <a:r>
              <a:rPr kumimoji="1" lang="en-US" altLang="ja-JP" sz="2400" dirty="0">
                <a:solidFill>
                  <a:schemeClr val="tx1"/>
                </a:solidFill>
              </a:rPr>
              <a:t>ECMO</a:t>
            </a:r>
            <a:r>
              <a:rPr kumimoji="1" lang="ja-JP" altLang="en-US" sz="2400">
                <a:solidFill>
                  <a:schemeClr val="tx1"/>
                </a:solidFill>
              </a:rPr>
              <a:t>の使用、高容量の静脈内昇圧剤投与</a:t>
            </a:r>
            <a:endParaRPr kumimoji="1" lang="en-US" altLang="ja-JP" sz="2400" dirty="0">
              <a:solidFill>
                <a:schemeClr val="tx1"/>
              </a:solidFill>
            </a:endParaRPr>
          </a:p>
        </p:txBody>
      </p:sp>
      <p:sp>
        <p:nvSpPr>
          <p:cNvPr id="23" name="正方形/長方形 22">
            <a:extLst>
              <a:ext uri="{FF2B5EF4-FFF2-40B4-BE49-F238E27FC236}">
                <a16:creationId xmlns:a16="http://schemas.microsoft.com/office/drawing/2014/main" id="{27D40A7B-EAF5-88BB-662C-9EB99CB591D7}"/>
              </a:ext>
            </a:extLst>
          </p:cNvPr>
          <p:cNvSpPr/>
          <p:nvPr/>
        </p:nvSpPr>
        <p:spPr>
          <a:xfrm>
            <a:off x="746438" y="2453142"/>
            <a:ext cx="510273" cy="897775"/>
          </a:xfrm>
          <a:prstGeom prst="rect">
            <a:avLst/>
          </a:prstGeom>
          <a:solidFill>
            <a:schemeClr val="accent2">
              <a:lumMod val="75000"/>
            </a:schemeClr>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２</a:t>
            </a:r>
          </a:p>
        </p:txBody>
      </p:sp>
      <p:sp>
        <p:nvSpPr>
          <p:cNvPr id="24" name="直角三角形 23">
            <a:extLst>
              <a:ext uri="{FF2B5EF4-FFF2-40B4-BE49-F238E27FC236}">
                <a16:creationId xmlns:a16="http://schemas.microsoft.com/office/drawing/2014/main" id="{FD55467E-3E5B-3540-9D71-DA460D4A46AF}"/>
              </a:ext>
            </a:extLst>
          </p:cNvPr>
          <p:cNvSpPr/>
          <p:nvPr/>
        </p:nvSpPr>
        <p:spPr>
          <a:xfrm>
            <a:off x="1256042" y="2453142"/>
            <a:ext cx="85294" cy="85587"/>
          </a:xfrm>
          <a:prstGeom prst="rtTriangle">
            <a:avLst/>
          </a:prstGeom>
          <a:solidFill>
            <a:srgbClr val="60280B"/>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処理 24">
            <a:extLst>
              <a:ext uri="{FF2B5EF4-FFF2-40B4-BE49-F238E27FC236}">
                <a16:creationId xmlns:a16="http://schemas.microsoft.com/office/drawing/2014/main" id="{FBE3F1C1-32F0-0EB7-F2F2-36E2947D5F47}"/>
              </a:ext>
            </a:extLst>
          </p:cNvPr>
          <p:cNvSpPr/>
          <p:nvPr/>
        </p:nvSpPr>
        <p:spPr>
          <a:xfrm>
            <a:off x="515939" y="1253183"/>
            <a:ext cx="9404438" cy="731520"/>
          </a:xfrm>
          <a:prstGeom prst="flowChartProcess">
            <a:avLst/>
          </a:prstGeom>
          <a:solidFill>
            <a:schemeClr val="bg1"/>
          </a:solidFill>
          <a:ln>
            <a:solidFill>
              <a:schemeClr val="bg1">
                <a:lumMod val="50000"/>
              </a:schemeClr>
            </a:solid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rPr>
              <a:t>　　　電子血圧計で値が表示されない、カフを上腕に装着できない　</a:t>
            </a:r>
          </a:p>
        </p:txBody>
      </p:sp>
      <p:sp>
        <p:nvSpPr>
          <p:cNvPr id="26" name="正方形/長方形 25">
            <a:extLst>
              <a:ext uri="{FF2B5EF4-FFF2-40B4-BE49-F238E27FC236}">
                <a16:creationId xmlns:a16="http://schemas.microsoft.com/office/drawing/2014/main" id="{841687C4-D034-E446-5543-942D3B8BC353}"/>
              </a:ext>
            </a:extLst>
          </p:cNvPr>
          <p:cNvSpPr/>
          <p:nvPr/>
        </p:nvSpPr>
        <p:spPr>
          <a:xfrm>
            <a:off x="737187" y="1162054"/>
            <a:ext cx="510273" cy="897775"/>
          </a:xfrm>
          <a:prstGeom prst="rect">
            <a:avLst/>
          </a:prstGeom>
          <a:solidFill>
            <a:schemeClr val="accent2">
              <a:lumMod val="75000"/>
            </a:schemeClr>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１</a:t>
            </a:r>
          </a:p>
        </p:txBody>
      </p:sp>
      <p:sp>
        <p:nvSpPr>
          <p:cNvPr id="27" name="直角三角形 26">
            <a:extLst>
              <a:ext uri="{FF2B5EF4-FFF2-40B4-BE49-F238E27FC236}">
                <a16:creationId xmlns:a16="http://schemas.microsoft.com/office/drawing/2014/main" id="{DDA04875-669A-86F9-7D95-3098DCC03F3B}"/>
              </a:ext>
            </a:extLst>
          </p:cNvPr>
          <p:cNvSpPr/>
          <p:nvPr/>
        </p:nvSpPr>
        <p:spPr>
          <a:xfrm>
            <a:off x="1246791" y="1162054"/>
            <a:ext cx="85294" cy="85587"/>
          </a:xfrm>
          <a:prstGeom prst="rtTriangle">
            <a:avLst/>
          </a:prstGeom>
          <a:solidFill>
            <a:srgbClr val="60280B"/>
          </a:solidFill>
          <a:ln>
            <a:noFill/>
          </a:ln>
          <a:effectLst>
            <a:outerShdw blurRad="177800" dist="2032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596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EB7879-22C3-EC88-56EE-C40A4F3EE0E6}"/>
              </a:ext>
            </a:extLst>
          </p:cNvPr>
          <p:cNvSpPr>
            <a:spLocks noGrp="1"/>
          </p:cNvSpPr>
          <p:nvPr>
            <p:ph idx="1"/>
          </p:nvPr>
        </p:nvSpPr>
        <p:spPr>
          <a:xfrm>
            <a:off x="515938" y="1393363"/>
            <a:ext cx="10515600" cy="4351338"/>
          </a:xfrm>
        </p:spPr>
        <p:txBody>
          <a:bodyPr/>
          <a:lstStyle/>
          <a:p>
            <a:pPr marL="0" indent="0">
              <a:lnSpc>
                <a:spcPct val="130000"/>
              </a:lnSpc>
              <a:buNone/>
            </a:pPr>
            <a:r>
              <a:rPr lang="ja-JP" altLang="en-US" b="1" dirty="0"/>
              <a:t>非侵襲群</a:t>
            </a:r>
          </a:p>
          <a:p>
            <a:pPr marL="0" indent="0">
              <a:lnSpc>
                <a:spcPct val="130000"/>
              </a:lnSpc>
              <a:buNone/>
            </a:pPr>
            <a:r>
              <a:rPr kumimoji="1" lang="ja-JP" altLang="en-US"/>
              <a:t>　</a:t>
            </a:r>
            <a:r>
              <a:rPr kumimoji="1" lang="en-US" altLang="ja-JP" dirty="0"/>
              <a:t> A</a:t>
            </a:r>
            <a:r>
              <a:rPr kumimoji="1" lang="ja-JP" altLang="en-US" dirty="0"/>
              <a:t>ラインの挿入は無作為化後</a:t>
            </a:r>
            <a:r>
              <a:rPr kumimoji="1" lang="en-US" altLang="ja-JP" dirty="0"/>
              <a:t>28</a:t>
            </a:r>
            <a:r>
              <a:rPr kumimoji="1" lang="ja-JP" altLang="en-US" dirty="0"/>
              <a:t>日間は禁止</a:t>
            </a:r>
          </a:p>
          <a:p>
            <a:pPr marL="0" indent="0">
              <a:lnSpc>
                <a:spcPct val="130000"/>
              </a:lnSpc>
              <a:buNone/>
            </a:pPr>
            <a:r>
              <a:rPr lang="ja-JP" altLang="en-US"/>
              <a:t>　</a:t>
            </a:r>
            <a:r>
              <a:rPr lang="en-US" altLang="ja-JP" dirty="0"/>
              <a:t> </a:t>
            </a:r>
            <a:r>
              <a:rPr lang="ja-JP" altLang="en-US"/>
              <a:t>カフ</a:t>
            </a:r>
            <a:r>
              <a:rPr lang="ja-JP" altLang="en-US" dirty="0"/>
              <a:t>による血圧測定の頻度は臨床医の裁量</a:t>
            </a:r>
          </a:p>
          <a:p>
            <a:pPr marL="0" indent="0">
              <a:lnSpc>
                <a:spcPct val="130000"/>
              </a:lnSpc>
              <a:buNone/>
            </a:pPr>
            <a:r>
              <a:rPr kumimoji="1" lang="ja-JP" altLang="en-US" dirty="0"/>
              <a:t>　</a:t>
            </a:r>
          </a:p>
          <a:p>
            <a:pPr marL="0" indent="0">
              <a:lnSpc>
                <a:spcPct val="130000"/>
              </a:lnSpc>
              <a:buNone/>
            </a:pPr>
            <a:r>
              <a:rPr lang="ja-JP" altLang="en-US" b="1" dirty="0"/>
              <a:t>侵襲群</a:t>
            </a:r>
          </a:p>
          <a:p>
            <a:pPr marL="0" indent="0">
              <a:lnSpc>
                <a:spcPct val="130000"/>
              </a:lnSpc>
              <a:buNone/>
            </a:pPr>
            <a:r>
              <a:rPr kumimoji="1" lang="ja-JP" altLang="en-US"/>
              <a:t>　</a:t>
            </a:r>
            <a:r>
              <a:rPr kumimoji="1" lang="en-US" altLang="ja-JP" dirty="0"/>
              <a:t> </a:t>
            </a:r>
            <a:r>
              <a:rPr kumimoji="1" lang="ja-JP" altLang="en-US"/>
              <a:t>無作為化</a:t>
            </a:r>
            <a:r>
              <a:rPr kumimoji="1" lang="ja-JP" altLang="en-US" dirty="0"/>
              <a:t>後</a:t>
            </a:r>
            <a:r>
              <a:rPr kumimoji="1" lang="en-US" altLang="ja-JP" dirty="0"/>
              <a:t>4</a:t>
            </a:r>
            <a:r>
              <a:rPr kumimoji="1" lang="ja-JP" altLang="en-US" dirty="0"/>
              <a:t>時間以内に</a:t>
            </a:r>
            <a:r>
              <a:rPr kumimoji="1" lang="en-US" altLang="ja-JP" dirty="0"/>
              <a:t>A</a:t>
            </a:r>
            <a:r>
              <a:rPr kumimoji="1" lang="ja-JP" altLang="en-US" dirty="0"/>
              <a:t>ライン挿入</a:t>
            </a:r>
          </a:p>
        </p:txBody>
      </p:sp>
      <p:sp>
        <p:nvSpPr>
          <p:cNvPr id="6" name="正方形/長方形 5">
            <a:extLst>
              <a:ext uri="{FF2B5EF4-FFF2-40B4-BE49-F238E27FC236}">
                <a16:creationId xmlns:a16="http://schemas.microsoft.com/office/drawing/2014/main" id="{427AE1B3-313C-F45B-D2D9-23FB893CBC52}"/>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方法</a:t>
            </a:r>
            <a:endParaRPr lang="en-US" altLang="ja-JP" sz="3200" dirty="0">
              <a:solidFill>
                <a:schemeClr val="tx1"/>
              </a:solidFill>
            </a:endParaRPr>
          </a:p>
        </p:txBody>
      </p:sp>
      <p:sp>
        <p:nvSpPr>
          <p:cNvPr id="7" name="フローチャート: 処理 6">
            <a:extLst>
              <a:ext uri="{FF2B5EF4-FFF2-40B4-BE49-F238E27FC236}">
                <a16:creationId xmlns:a16="http://schemas.microsoft.com/office/drawing/2014/main" id="{EFDADD24-30E9-D1AF-0E02-68AE3866862E}"/>
              </a:ext>
            </a:extLst>
          </p:cNvPr>
          <p:cNvSpPr/>
          <p:nvPr/>
        </p:nvSpPr>
        <p:spPr>
          <a:xfrm flipV="1">
            <a:off x="515938" y="1715919"/>
            <a:ext cx="1558189" cy="179788"/>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a:extLst>
              <a:ext uri="{FF2B5EF4-FFF2-40B4-BE49-F238E27FC236}">
                <a16:creationId xmlns:a16="http://schemas.microsoft.com/office/drawing/2014/main" id="{52B5DE96-BFC8-2C2C-D27A-D2872B866282}"/>
              </a:ext>
            </a:extLst>
          </p:cNvPr>
          <p:cNvSpPr/>
          <p:nvPr/>
        </p:nvSpPr>
        <p:spPr>
          <a:xfrm flipV="1">
            <a:off x="515938" y="4477704"/>
            <a:ext cx="1179047" cy="179788"/>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406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1B513F-C1DF-DE52-6720-1E627A2028EA}"/>
              </a:ext>
            </a:extLst>
          </p:cNvPr>
          <p:cNvSpPr>
            <a:spLocks noGrp="1"/>
          </p:cNvSpPr>
          <p:nvPr>
            <p:ph idx="1"/>
          </p:nvPr>
        </p:nvSpPr>
        <p:spPr>
          <a:xfrm>
            <a:off x="515938" y="1089956"/>
            <a:ext cx="11160124" cy="5399744"/>
          </a:xfrm>
        </p:spPr>
        <p:txBody>
          <a:bodyPr>
            <a:normAutofit/>
          </a:bodyPr>
          <a:lstStyle/>
          <a:p>
            <a:pPr marL="0" indent="0">
              <a:lnSpc>
                <a:spcPct val="130000"/>
              </a:lnSpc>
              <a:buNone/>
            </a:pPr>
            <a:r>
              <a:rPr kumimoji="1" lang="ja-JP" altLang="en-US" b="1" dirty="0"/>
              <a:t>主要評価項目</a:t>
            </a:r>
          </a:p>
          <a:p>
            <a:pPr marL="0" indent="0">
              <a:lnSpc>
                <a:spcPct val="130000"/>
              </a:lnSpc>
              <a:buNone/>
            </a:pPr>
            <a:r>
              <a:rPr lang="ja-JP" altLang="en-US" dirty="0"/>
              <a:t>　・原因は問わず</a:t>
            </a:r>
            <a:r>
              <a:rPr lang="en-US" altLang="ja-JP" dirty="0"/>
              <a:t>28</a:t>
            </a:r>
            <a:r>
              <a:rPr lang="ja-JP" altLang="en-US" dirty="0"/>
              <a:t>日目に</a:t>
            </a:r>
            <a:r>
              <a:rPr lang="ja-JP" altLang="en-US"/>
              <a:t>おける死亡</a:t>
            </a:r>
            <a:endParaRPr lang="en-US" altLang="ja-JP" dirty="0"/>
          </a:p>
          <a:p>
            <a:pPr marL="0" indent="0">
              <a:lnSpc>
                <a:spcPct val="130000"/>
              </a:lnSpc>
              <a:buNone/>
            </a:pPr>
            <a:endParaRPr kumimoji="1" lang="ja-JP" altLang="en-US" dirty="0"/>
          </a:p>
          <a:p>
            <a:pPr marL="0" indent="0">
              <a:lnSpc>
                <a:spcPct val="130000"/>
              </a:lnSpc>
              <a:buNone/>
            </a:pPr>
            <a:r>
              <a:rPr lang="ja-JP" altLang="en-US" b="1" dirty="0"/>
              <a:t>副次評価項目</a:t>
            </a:r>
          </a:p>
          <a:p>
            <a:pPr marL="0" indent="0">
              <a:lnSpc>
                <a:spcPct val="130000"/>
              </a:lnSpc>
              <a:buNone/>
            </a:pPr>
            <a:r>
              <a:rPr kumimoji="1" lang="ja-JP" altLang="en-US" dirty="0"/>
              <a:t>　・最初の</a:t>
            </a:r>
            <a:r>
              <a:rPr kumimoji="1" lang="en-US" altLang="ja-JP" dirty="0"/>
              <a:t>7</a:t>
            </a:r>
            <a:r>
              <a:rPr kumimoji="1" lang="ja-JP" altLang="en-US" dirty="0"/>
              <a:t>日間の</a:t>
            </a:r>
            <a:r>
              <a:rPr kumimoji="1" lang="en-US" altLang="ja-JP" dirty="0"/>
              <a:t>SOFA</a:t>
            </a:r>
            <a:r>
              <a:rPr kumimoji="1" lang="ja-JP" altLang="en-US" dirty="0"/>
              <a:t>スコア</a:t>
            </a:r>
          </a:p>
          <a:p>
            <a:pPr marL="0" indent="0">
              <a:lnSpc>
                <a:spcPct val="130000"/>
              </a:lnSpc>
              <a:buNone/>
            </a:pPr>
            <a:r>
              <a:rPr lang="ja-JP" altLang="en-US" dirty="0"/>
              <a:t>　・</a:t>
            </a:r>
            <a:r>
              <a:rPr lang="en-US" altLang="ja-JP" dirty="0"/>
              <a:t>28</a:t>
            </a:r>
            <a:r>
              <a:rPr lang="ja-JP" altLang="en-US" dirty="0"/>
              <a:t>日間の</a:t>
            </a:r>
            <a:r>
              <a:rPr lang="ja-JP" altLang="en-US"/>
              <a:t>人工呼吸器・腎代替療法・昇圧剤</a:t>
            </a:r>
            <a:r>
              <a:rPr lang="ja-JP" altLang="en-US" dirty="0"/>
              <a:t>から</a:t>
            </a:r>
            <a:r>
              <a:rPr lang="ja-JP" altLang="en-US"/>
              <a:t>解放された日数、</a:t>
            </a:r>
            <a:r>
              <a:rPr lang="en-US" altLang="ja-JP" dirty="0"/>
              <a:t> </a:t>
            </a:r>
          </a:p>
          <a:p>
            <a:pPr marL="0" indent="0">
              <a:lnSpc>
                <a:spcPct val="130000"/>
              </a:lnSpc>
              <a:buNone/>
            </a:pPr>
            <a:r>
              <a:rPr lang="en-US" altLang="ja-JP" dirty="0"/>
              <a:t>       CV</a:t>
            </a:r>
            <a:r>
              <a:rPr lang="ja-JP" altLang="en-US" dirty="0"/>
              <a:t>または</a:t>
            </a:r>
            <a:r>
              <a:rPr lang="en-US" altLang="ja-JP" dirty="0"/>
              <a:t>A</a:t>
            </a:r>
            <a:r>
              <a:rPr lang="ja-JP" altLang="en-US" dirty="0"/>
              <a:t>ラインに関連する感染症の数</a:t>
            </a:r>
          </a:p>
          <a:p>
            <a:pPr marL="0" indent="0">
              <a:lnSpc>
                <a:spcPct val="130000"/>
              </a:lnSpc>
              <a:buNone/>
            </a:pPr>
            <a:r>
              <a:rPr kumimoji="1" lang="ja-JP" altLang="en-US" dirty="0"/>
              <a:t>　・有害事象（</a:t>
            </a:r>
            <a:r>
              <a:rPr lang="ja-JP" altLang="en-US" dirty="0"/>
              <a:t>血圧測定装置に関連する痛みや不快感）</a:t>
            </a:r>
            <a:endParaRPr kumimoji="1" lang="ja-JP" altLang="en-US" dirty="0"/>
          </a:p>
        </p:txBody>
      </p:sp>
      <p:sp>
        <p:nvSpPr>
          <p:cNvPr id="4" name="正方形/長方形 3">
            <a:extLst>
              <a:ext uri="{FF2B5EF4-FFF2-40B4-BE49-F238E27FC236}">
                <a16:creationId xmlns:a16="http://schemas.microsoft.com/office/drawing/2014/main" id="{49FD96D0-CCC7-AB47-7968-3B12F5662C4F}"/>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評価項目</a:t>
            </a:r>
            <a:endParaRPr lang="en-US" altLang="ja-JP" sz="3200" dirty="0">
              <a:solidFill>
                <a:schemeClr val="tx1"/>
              </a:solidFill>
            </a:endParaRPr>
          </a:p>
        </p:txBody>
      </p:sp>
      <p:sp>
        <p:nvSpPr>
          <p:cNvPr id="7" name="フローチャート: 処理 6">
            <a:extLst>
              <a:ext uri="{FF2B5EF4-FFF2-40B4-BE49-F238E27FC236}">
                <a16:creationId xmlns:a16="http://schemas.microsoft.com/office/drawing/2014/main" id="{8D630C7A-1668-1225-F4A5-F53F945DC26C}"/>
              </a:ext>
            </a:extLst>
          </p:cNvPr>
          <p:cNvSpPr/>
          <p:nvPr/>
        </p:nvSpPr>
        <p:spPr>
          <a:xfrm flipV="1">
            <a:off x="515938" y="1428052"/>
            <a:ext cx="2197765" cy="142378"/>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a:extLst>
              <a:ext uri="{FF2B5EF4-FFF2-40B4-BE49-F238E27FC236}">
                <a16:creationId xmlns:a16="http://schemas.microsoft.com/office/drawing/2014/main" id="{5591639B-B6BA-5649-FEC2-1C85CA0E5195}"/>
              </a:ext>
            </a:extLst>
          </p:cNvPr>
          <p:cNvSpPr/>
          <p:nvPr/>
        </p:nvSpPr>
        <p:spPr>
          <a:xfrm flipV="1">
            <a:off x="515937" y="3493495"/>
            <a:ext cx="2197765" cy="142378"/>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372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9D75-B088-8A6F-E5CB-0C62BA097C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CE8C8F-59D5-1CAD-E45E-2F8EDE8762E6}"/>
              </a:ext>
            </a:extLst>
          </p:cNvPr>
          <p:cNvSpPr>
            <a:spLocks noGrp="1"/>
          </p:cNvSpPr>
          <p:nvPr>
            <p:ph type="title"/>
          </p:nvPr>
        </p:nvSpPr>
        <p:spPr/>
        <p:txBody>
          <a:bodyPr/>
          <a:lstStyle/>
          <a:p>
            <a:r>
              <a:rPr lang="ja-JP" altLang="en-US" dirty="0"/>
              <a:t>結果</a:t>
            </a:r>
            <a:endParaRPr kumimoji="1" lang="ja-JP" altLang="en-US" dirty="0"/>
          </a:p>
        </p:txBody>
      </p:sp>
      <p:sp>
        <p:nvSpPr>
          <p:cNvPr id="3" name="テキスト プレースホルダー 2">
            <a:extLst>
              <a:ext uri="{FF2B5EF4-FFF2-40B4-BE49-F238E27FC236}">
                <a16:creationId xmlns:a16="http://schemas.microsoft.com/office/drawing/2014/main" id="{2E5ED9B6-1E91-3722-EA02-58C341769C3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1818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56AD832-6648-072B-5954-46A5565DA475}"/>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対象患者</a:t>
            </a:r>
            <a:endParaRPr lang="en-US" altLang="ja-JP" sz="3200" dirty="0">
              <a:solidFill>
                <a:schemeClr val="tx1"/>
              </a:solidFill>
            </a:endParaRPr>
          </a:p>
        </p:txBody>
      </p:sp>
      <p:sp>
        <p:nvSpPr>
          <p:cNvPr id="7" name="角丸四角形 6">
            <a:extLst>
              <a:ext uri="{FF2B5EF4-FFF2-40B4-BE49-F238E27FC236}">
                <a16:creationId xmlns:a16="http://schemas.microsoft.com/office/drawing/2014/main" id="{0CF72C97-E186-6D30-613E-55A090F5846A}"/>
              </a:ext>
            </a:extLst>
          </p:cNvPr>
          <p:cNvSpPr/>
          <p:nvPr/>
        </p:nvSpPr>
        <p:spPr>
          <a:xfrm>
            <a:off x="1727353" y="1346542"/>
            <a:ext cx="2980114" cy="1419658"/>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a:solidFill>
                  <a:schemeClr val="tx1"/>
                </a:solidFill>
              </a:rPr>
              <a:t>ランダム化</a:t>
            </a:r>
            <a:endParaRPr kumimoji="1" lang="en-US" altLang="ja-JP" sz="2800" b="1" dirty="0">
              <a:solidFill>
                <a:schemeClr val="tx1"/>
              </a:solidFill>
            </a:endParaRPr>
          </a:p>
          <a:p>
            <a:pPr algn="ctr">
              <a:lnSpc>
                <a:spcPct val="130000"/>
              </a:lnSpc>
            </a:pPr>
            <a:r>
              <a:rPr lang="en-US" altLang="ja-JP" sz="2800" dirty="0">
                <a:solidFill>
                  <a:schemeClr val="tx1"/>
                </a:solidFill>
              </a:rPr>
              <a:t>1010</a:t>
            </a:r>
            <a:r>
              <a:rPr lang="ja-JP" altLang="en-US" sz="2800">
                <a:solidFill>
                  <a:schemeClr val="tx1"/>
                </a:solidFill>
              </a:rPr>
              <a:t>名</a:t>
            </a:r>
            <a:endParaRPr kumimoji="1" lang="ja-JP" altLang="en-US" sz="2800">
              <a:solidFill>
                <a:schemeClr val="tx1"/>
              </a:solidFill>
            </a:endParaRPr>
          </a:p>
        </p:txBody>
      </p:sp>
      <p:sp>
        <p:nvSpPr>
          <p:cNvPr id="8" name="角丸四角形 7">
            <a:extLst>
              <a:ext uri="{FF2B5EF4-FFF2-40B4-BE49-F238E27FC236}">
                <a16:creationId xmlns:a16="http://schemas.microsoft.com/office/drawing/2014/main" id="{49518617-B0D4-9A58-6ED5-A71189E6B229}"/>
              </a:ext>
            </a:extLst>
          </p:cNvPr>
          <p:cNvSpPr/>
          <p:nvPr/>
        </p:nvSpPr>
        <p:spPr>
          <a:xfrm>
            <a:off x="6096000" y="2317004"/>
            <a:ext cx="3166380" cy="864524"/>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a:solidFill>
                  <a:schemeClr val="tx1"/>
                </a:solidFill>
              </a:rPr>
              <a:t>非侵襲群</a:t>
            </a:r>
            <a:r>
              <a:rPr lang="en-US" altLang="ja-JP" sz="2800" b="1" dirty="0">
                <a:solidFill>
                  <a:schemeClr val="tx1"/>
                </a:solidFill>
              </a:rPr>
              <a:t> </a:t>
            </a:r>
            <a:r>
              <a:rPr lang="en-US" altLang="ja-JP" sz="2800" dirty="0">
                <a:solidFill>
                  <a:schemeClr val="tx1"/>
                </a:solidFill>
              </a:rPr>
              <a:t>506</a:t>
            </a:r>
            <a:r>
              <a:rPr lang="ja-JP" altLang="en-US" sz="2800">
                <a:solidFill>
                  <a:schemeClr val="tx1"/>
                </a:solidFill>
              </a:rPr>
              <a:t>名</a:t>
            </a:r>
            <a:endParaRPr kumimoji="1" lang="ja-JP" altLang="en-US" sz="2800">
              <a:solidFill>
                <a:schemeClr val="tx1"/>
              </a:solidFill>
            </a:endParaRPr>
          </a:p>
        </p:txBody>
      </p:sp>
      <p:sp>
        <p:nvSpPr>
          <p:cNvPr id="9" name="角丸四角形 8">
            <a:extLst>
              <a:ext uri="{FF2B5EF4-FFF2-40B4-BE49-F238E27FC236}">
                <a16:creationId xmlns:a16="http://schemas.microsoft.com/office/drawing/2014/main" id="{EFAA7EBE-41D3-FD19-24C3-F6CD6825AF3A}"/>
              </a:ext>
            </a:extLst>
          </p:cNvPr>
          <p:cNvSpPr/>
          <p:nvPr/>
        </p:nvSpPr>
        <p:spPr>
          <a:xfrm>
            <a:off x="6096000" y="1058581"/>
            <a:ext cx="2980114" cy="864525"/>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a:solidFill>
                  <a:schemeClr val="tx1"/>
                </a:solidFill>
              </a:rPr>
              <a:t>侵襲群</a:t>
            </a:r>
            <a:r>
              <a:rPr lang="en-US" altLang="ja-JP" sz="2800" b="1" dirty="0">
                <a:solidFill>
                  <a:schemeClr val="tx1"/>
                </a:solidFill>
              </a:rPr>
              <a:t> </a:t>
            </a:r>
            <a:r>
              <a:rPr lang="en-US" altLang="ja-JP" sz="2800" dirty="0">
                <a:solidFill>
                  <a:schemeClr val="tx1"/>
                </a:solidFill>
              </a:rPr>
              <a:t>504</a:t>
            </a:r>
            <a:r>
              <a:rPr lang="ja-JP" altLang="en-US" sz="2800">
                <a:solidFill>
                  <a:schemeClr val="tx1"/>
                </a:solidFill>
              </a:rPr>
              <a:t>名</a:t>
            </a:r>
            <a:endParaRPr kumimoji="1" lang="ja-JP" altLang="en-US" sz="2800">
              <a:solidFill>
                <a:schemeClr val="tx1"/>
              </a:solidFill>
            </a:endParaRPr>
          </a:p>
        </p:txBody>
      </p:sp>
      <p:sp>
        <p:nvSpPr>
          <p:cNvPr id="10" name="山形 9">
            <a:extLst>
              <a:ext uri="{FF2B5EF4-FFF2-40B4-BE49-F238E27FC236}">
                <a16:creationId xmlns:a16="http://schemas.microsoft.com/office/drawing/2014/main" id="{6EACD4E3-D700-4F3A-DBEB-6C16BE226AF2}"/>
              </a:ext>
            </a:extLst>
          </p:cNvPr>
          <p:cNvSpPr/>
          <p:nvPr/>
        </p:nvSpPr>
        <p:spPr>
          <a:xfrm>
            <a:off x="5057817" y="1692407"/>
            <a:ext cx="801116" cy="724561"/>
          </a:xfrm>
          <a:prstGeom prst="chevron">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 10">
            <a:extLst>
              <a:ext uri="{FF2B5EF4-FFF2-40B4-BE49-F238E27FC236}">
                <a16:creationId xmlns:a16="http://schemas.microsoft.com/office/drawing/2014/main" id="{F7CC0C5C-7673-08A4-1669-B3C78881C069}"/>
              </a:ext>
            </a:extLst>
          </p:cNvPr>
          <p:cNvSpPr/>
          <p:nvPr/>
        </p:nvSpPr>
        <p:spPr>
          <a:xfrm>
            <a:off x="1727353" y="4161695"/>
            <a:ext cx="2980114" cy="1419658"/>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ja-JP" sz="2800" b="1" dirty="0">
                <a:solidFill>
                  <a:schemeClr val="tx1"/>
                </a:solidFill>
              </a:rPr>
              <a:t>ITT</a:t>
            </a:r>
            <a:r>
              <a:rPr lang="ja-JP" altLang="en-US" sz="2800" b="1">
                <a:solidFill>
                  <a:schemeClr val="tx1"/>
                </a:solidFill>
              </a:rPr>
              <a:t>解析集団</a:t>
            </a:r>
            <a:endParaRPr kumimoji="1" lang="en-US" altLang="ja-JP" sz="2800" b="1" dirty="0">
              <a:solidFill>
                <a:schemeClr val="tx1"/>
              </a:solidFill>
            </a:endParaRPr>
          </a:p>
          <a:p>
            <a:pPr algn="ctr">
              <a:lnSpc>
                <a:spcPct val="130000"/>
              </a:lnSpc>
            </a:pPr>
            <a:r>
              <a:rPr lang="en-US" altLang="ja-JP" sz="2800" dirty="0">
                <a:solidFill>
                  <a:schemeClr val="tx1"/>
                </a:solidFill>
              </a:rPr>
              <a:t>1006</a:t>
            </a:r>
            <a:r>
              <a:rPr lang="ja-JP" altLang="en-US" sz="2800">
                <a:solidFill>
                  <a:schemeClr val="tx1"/>
                </a:solidFill>
              </a:rPr>
              <a:t>名</a:t>
            </a:r>
            <a:endParaRPr kumimoji="1" lang="ja-JP" altLang="en-US" sz="2800">
              <a:solidFill>
                <a:schemeClr val="tx1"/>
              </a:solidFill>
            </a:endParaRPr>
          </a:p>
        </p:txBody>
      </p:sp>
      <p:sp>
        <p:nvSpPr>
          <p:cNvPr id="12" name="角丸四角形 11">
            <a:extLst>
              <a:ext uri="{FF2B5EF4-FFF2-40B4-BE49-F238E27FC236}">
                <a16:creationId xmlns:a16="http://schemas.microsoft.com/office/drawing/2014/main" id="{6D81FA31-9A7F-A89B-DAE4-DFAC26F4D1A8}"/>
              </a:ext>
            </a:extLst>
          </p:cNvPr>
          <p:cNvSpPr/>
          <p:nvPr/>
        </p:nvSpPr>
        <p:spPr>
          <a:xfrm>
            <a:off x="6096000" y="5132157"/>
            <a:ext cx="3166380" cy="864524"/>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a:solidFill>
                  <a:schemeClr val="tx1"/>
                </a:solidFill>
              </a:rPr>
              <a:t>非侵襲群</a:t>
            </a:r>
            <a:r>
              <a:rPr lang="en-US" altLang="ja-JP" sz="2800" b="1" dirty="0">
                <a:solidFill>
                  <a:schemeClr val="tx1"/>
                </a:solidFill>
              </a:rPr>
              <a:t> </a:t>
            </a:r>
            <a:r>
              <a:rPr lang="en-US" altLang="ja-JP" sz="2800" dirty="0">
                <a:solidFill>
                  <a:schemeClr val="tx1"/>
                </a:solidFill>
              </a:rPr>
              <a:t>504</a:t>
            </a:r>
            <a:r>
              <a:rPr lang="ja-JP" altLang="en-US" sz="2800">
                <a:solidFill>
                  <a:schemeClr val="tx1"/>
                </a:solidFill>
              </a:rPr>
              <a:t>名</a:t>
            </a:r>
            <a:endParaRPr kumimoji="1" lang="ja-JP" altLang="en-US" sz="2800">
              <a:solidFill>
                <a:schemeClr val="tx1"/>
              </a:solidFill>
            </a:endParaRPr>
          </a:p>
        </p:txBody>
      </p:sp>
      <p:sp>
        <p:nvSpPr>
          <p:cNvPr id="13" name="角丸四角形 12">
            <a:extLst>
              <a:ext uri="{FF2B5EF4-FFF2-40B4-BE49-F238E27FC236}">
                <a16:creationId xmlns:a16="http://schemas.microsoft.com/office/drawing/2014/main" id="{147C2F07-D7A8-D9FF-EC7C-5680497A9777}"/>
              </a:ext>
            </a:extLst>
          </p:cNvPr>
          <p:cNvSpPr/>
          <p:nvPr/>
        </p:nvSpPr>
        <p:spPr>
          <a:xfrm>
            <a:off x="6096000" y="3873734"/>
            <a:ext cx="2980114" cy="864525"/>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800" b="1">
                <a:solidFill>
                  <a:schemeClr val="tx1"/>
                </a:solidFill>
              </a:rPr>
              <a:t>侵襲群</a:t>
            </a:r>
            <a:r>
              <a:rPr lang="en-US" altLang="ja-JP" sz="2800" b="1" dirty="0">
                <a:solidFill>
                  <a:schemeClr val="tx1"/>
                </a:solidFill>
              </a:rPr>
              <a:t> </a:t>
            </a:r>
            <a:r>
              <a:rPr lang="en-US" altLang="ja-JP" sz="2800" dirty="0">
                <a:solidFill>
                  <a:schemeClr val="tx1"/>
                </a:solidFill>
              </a:rPr>
              <a:t>502</a:t>
            </a:r>
            <a:r>
              <a:rPr lang="ja-JP" altLang="en-US" sz="2800">
                <a:solidFill>
                  <a:schemeClr val="tx1"/>
                </a:solidFill>
              </a:rPr>
              <a:t>名</a:t>
            </a:r>
            <a:endParaRPr kumimoji="1" lang="ja-JP" altLang="en-US" sz="2800">
              <a:solidFill>
                <a:schemeClr val="tx1"/>
              </a:solidFill>
            </a:endParaRPr>
          </a:p>
        </p:txBody>
      </p:sp>
      <p:sp>
        <p:nvSpPr>
          <p:cNvPr id="14" name="山形 13">
            <a:extLst>
              <a:ext uri="{FF2B5EF4-FFF2-40B4-BE49-F238E27FC236}">
                <a16:creationId xmlns:a16="http://schemas.microsoft.com/office/drawing/2014/main" id="{3379436C-B518-4F93-EA35-4F886A4DFD3D}"/>
              </a:ext>
            </a:extLst>
          </p:cNvPr>
          <p:cNvSpPr/>
          <p:nvPr/>
        </p:nvSpPr>
        <p:spPr>
          <a:xfrm>
            <a:off x="5057817" y="4507560"/>
            <a:ext cx="801116" cy="724561"/>
          </a:xfrm>
          <a:prstGeom prst="chevron">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608134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D202B4-2136-0896-076D-5ECAC11CE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713" y="0"/>
            <a:ext cx="5868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5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AC3EFB-8B04-DDC4-3E31-7A27F9F59A5F}"/>
              </a:ext>
            </a:extLst>
          </p:cNvPr>
          <p:cNvSpPr>
            <a:spLocks noGrp="1"/>
          </p:cNvSpPr>
          <p:nvPr>
            <p:ph type="title"/>
          </p:nvPr>
        </p:nvSpPr>
        <p:spPr/>
        <p:txBody>
          <a:bodyPr/>
          <a:lstStyle/>
          <a:p>
            <a:r>
              <a:rPr kumimoji="1" lang="ja-JP" altLang="en-US" dirty="0"/>
              <a:t>背景</a:t>
            </a:r>
          </a:p>
        </p:txBody>
      </p:sp>
      <p:sp>
        <p:nvSpPr>
          <p:cNvPr id="3" name="テキスト プレースホルダー 2">
            <a:extLst>
              <a:ext uri="{FF2B5EF4-FFF2-40B4-BE49-F238E27FC236}">
                <a16:creationId xmlns:a16="http://schemas.microsoft.com/office/drawing/2014/main" id="{FDF325EC-DA97-0F9E-2932-F37D2E69878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7616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792816-E492-C2FF-A7D0-82765A509DDF}"/>
              </a:ext>
            </a:extLst>
          </p:cNvPr>
          <p:cNvPicPr>
            <a:picLocks noChangeAspect="1"/>
          </p:cNvPicPr>
          <p:nvPr/>
        </p:nvPicPr>
        <p:blipFill>
          <a:blip r:embed="rId2"/>
          <a:stretch>
            <a:fillRect/>
          </a:stretch>
        </p:blipFill>
        <p:spPr>
          <a:xfrm>
            <a:off x="1730784" y="0"/>
            <a:ext cx="4534949" cy="6858000"/>
          </a:xfrm>
          <a:prstGeom prst="rect">
            <a:avLst/>
          </a:prstGeom>
        </p:spPr>
      </p:pic>
      <p:pic>
        <p:nvPicPr>
          <p:cNvPr id="5" name="図 4">
            <a:extLst>
              <a:ext uri="{FF2B5EF4-FFF2-40B4-BE49-F238E27FC236}">
                <a16:creationId xmlns:a16="http://schemas.microsoft.com/office/drawing/2014/main" id="{646BA1CC-5B5C-99B9-5A02-4355FA55E535}"/>
              </a:ext>
            </a:extLst>
          </p:cNvPr>
          <p:cNvPicPr>
            <a:picLocks noChangeAspect="1"/>
          </p:cNvPicPr>
          <p:nvPr/>
        </p:nvPicPr>
        <p:blipFill>
          <a:blip r:embed="rId3"/>
          <a:stretch>
            <a:fillRect/>
          </a:stretch>
        </p:blipFill>
        <p:spPr>
          <a:xfrm>
            <a:off x="6454143" y="3576406"/>
            <a:ext cx="5190639" cy="2502176"/>
          </a:xfrm>
          <a:prstGeom prst="rect">
            <a:avLst/>
          </a:prstGeom>
        </p:spPr>
      </p:pic>
    </p:spTree>
    <p:extLst>
      <p:ext uri="{BB962C8B-B14F-4D97-AF65-F5344CB8AC3E}">
        <p14:creationId xmlns:p14="http://schemas.microsoft.com/office/powerpoint/2010/main" val="352419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1C814560-52A5-2781-8502-EA52F9C8F777}"/>
              </a:ext>
            </a:extLst>
          </p:cNvPr>
          <p:cNvPicPr>
            <a:picLocks noGrp="1" noChangeAspect="1"/>
          </p:cNvPicPr>
          <p:nvPr>
            <p:ph idx="1"/>
          </p:nvPr>
        </p:nvPicPr>
        <p:blipFill>
          <a:blip r:embed="rId3"/>
          <a:stretch>
            <a:fillRect/>
          </a:stretch>
        </p:blipFill>
        <p:spPr>
          <a:xfrm>
            <a:off x="515938" y="551767"/>
            <a:ext cx="8094624" cy="5827491"/>
          </a:xfrm>
          <a:prstGeom prst="rect">
            <a:avLst/>
          </a:prstGeom>
        </p:spPr>
      </p:pic>
      <p:sp>
        <p:nvSpPr>
          <p:cNvPr id="7" name="吹き出し: 円形 6">
            <a:extLst>
              <a:ext uri="{FF2B5EF4-FFF2-40B4-BE49-F238E27FC236}">
                <a16:creationId xmlns:a16="http://schemas.microsoft.com/office/drawing/2014/main" id="{7DB3A09E-9CD8-4A4A-FC9D-26155DE5CF0A}"/>
              </a:ext>
            </a:extLst>
          </p:cNvPr>
          <p:cNvSpPr/>
          <p:nvPr/>
        </p:nvSpPr>
        <p:spPr>
          <a:xfrm>
            <a:off x="7469933" y="512580"/>
            <a:ext cx="4206129" cy="2309326"/>
          </a:xfrm>
          <a:prstGeom prst="wedgeEllipseCallout">
            <a:avLst>
              <a:gd name="adj1" fmla="val -33376"/>
              <a:gd name="adj2" fmla="val 58124"/>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dirty="0">
                <a:ln w="0"/>
                <a:solidFill>
                  <a:schemeClr val="tx1"/>
                </a:solidFill>
                <a:effectLst>
                  <a:outerShdw blurRad="38100" dist="19050" dir="2700000" algn="tl" rotWithShape="0">
                    <a:schemeClr val="dk1">
                      <a:alpha val="40000"/>
                    </a:schemeClr>
                  </a:outerShdw>
                </a:effectLst>
              </a:rPr>
              <a:t>非侵襲群の</a:t>
            </a:r>
            <a:r>
              <a:rPr lang="en-US" altLang="ja-JP" dirty="0">
                <a:ln w="0"/>
                <a:solidFill>
                  <a:schemeClr val="tx1"/>
                </a:solidFill>
                <a:effectLst>
                  <a:outerShdw blurRad="38100" dist="19050" dir="2700000" algn="tl" rotWithShape="0">
                    <a:schemeClr val="dk1">
                      <a:alpha val="40000"/>
                    </a:schemeClr>
                  </a:outerShdw>
                </a:effectLst>
              </a:rPr>
              <a:t>74</a:t>
            </a:r>
            <a:r>
              <a:rPr lang="ja-JP" altLang="en-US" dirty="0">
                <a:ln w="0"/>
                <a:solidFill>
                  <a:schemeClr val="tx1"/>
                </a:solidFill>
                <a:effectLst>
                  <a:outerShdw blurRad="38100" dist="19050" dir="2700000" algn="tl" rotWithShape="0">
                    <a:schemeClr val="dk1">
                      <a:alpha val="40000"/>
                    </a:schemeClr>
                  </a:outerShdw>
                </a:effectLst>
              </a:rPr>
              <a:t>名</a:t>
            </a:r>
            <a:r>
              <a:rPr lang="en-US" altLang="ja-JP" dirty="0">
                <a:ln w="0"/>
                <a:solidFill>
                  <a:schemeClr val="tx1"/>
                </a:solidFill>
                <a:effectLst>
                  <a:outerShdw blurRad="38100" dist="19050" dir="2700000" algn="tl" rotWithShape="0">
                    <a:schemeClr val="dk1">
                      <a:alpha val="40000"/>
                    </a:schemeClr>
                  </a:outerShdw>
                </a:effectLst>
              </a:rPr>
              <a:t>(14.7%)</a:t>
            </a:r>
            <a:r>
              <a:rPr lang="ja-JP" altLang="en-US">
                <a:ln w="0"/>
                <a:solidFill>
                  <a:schemeClr val="tx1"/>
                </a:solidFill>
                <a:effectLst>
                  <a:outerShdw blurRad="38100" dist="19050" dir="2700000" algn="tl" rotWithShape="0">
                    <a:schemeClr val="dk1">
                      <a:alpha val="40000"/>
                    </a:schemeClr>
                  </a:outerShdw>
                </a:effectLst>
              </a:rPr>
              <a:t>は</a:t>
            </a:r>
            <a:r>
              <a:rPr lang="ja-JP" altLang="en-US" dirty="0">
                <a:ln w="0"/>
                <a:solidFill>
                  <a:schemeClr val="tx1"/>
                </a:solidFill>
                <a:effectLst>
                  <a:outerShdw blurRad="38100" dist="19050" dir="2700000" algn="tl" rotWithShape="0">
                    <a:schemeClr val="dk1">
                      <a:alpha val="40000"/>
                    </a:schemeClr>
                  </a:outerShdw>
                </a:effectLst>
              </a:rPr>
              <a:t>無作為化後中央値</a:t>
            </a:r>
            <a:r>
              <a:rPr lang="en-US" altLang="ja-JP" dirty="0">
                <a:ln w="0"/>
                <a:solidFill>
                  <a:schemeClr val="tx1"/>
                </a:solidFill>
                <a:effectLst>
                  <a:outerShdw blurRad="38100" dist="19050" dir="2700000" algn="tl" rotWithShape="0">
                    <a:schemeClr val="dk1">
                      <a:alpha val="40000"/>
                    </a:schemeClr>
                  </a:outerShdw>
                </a:effectLst>
              </a:rPr>
              <a:t>22</a:t>
            </a:r>
            <a:r>
              <a:rPr lang="ja-JP" altLang="en-US" dirty="0">
                <a:ln w="0"/>
                <a:solidFill>
                  <a:schemeClr val="tx1"/>
                </a:solidFill>
                <a:effectLst>
                  <a:outerShdw blurRad="38100" dist="19050" dir="2700000" algn="tl" rotWithShape="0">
                    <a:schemeClr val="dk1">
                      <a:alpha val="40000"/>
                    </a:schemeClr>
                  </a:outerShdw>
                </a:effectLst>
              </a:rPr>
              <a:t>時間に</a:t>
            </a:r>
            <a:r>
              <a:rPr lang="en-US" altLang="ja-JP" dirty="0">
                <a:ln w="0"/>
                <a:solidFill>
                  <a:schemeClr val="tx1"/>
                </a:solidFill>
                <a:effectLst>
                  <a:outerShdw blurRad="38100" dist="19050" dir="2700000" algn="tl" rotWithShape="0">
                    <a:schemeClr val="dk1">
                      <a:alpha val="40000"/>
                    </a:schemeClr>
                  </a:outerShdw>
                </a:effectLst>
              </a:rPr>
              <a:t>A</a:t>
            </a:r>
            <a:r>
              <a:rPr lang="ja-JP" altLang="en-US" dirty="0">
                <a:ln w="0"/>
                <a:solidFill>
                  <a:schemeClr val="tx1"/>
                </a:solidFill>
                <a:effectLst>
                  <a:outerShdw blurRad="38100" dist="19050" dir="2700000" algn="tl" rotWithShape="0">
                    <a:schemeClr val="dk1">
                      <a:alpha val="40000"/>
                    </a:schemeClr>
                  </a:outerShdw>
                </a:effectLst>
              </a:rPr>
              <a:t>ライン挿入</a:t>
            </a:r>
            <a:endParaRPr lang="ja-JP" altLang="en-US" dirty="0"/>
          </a:p>
        </p:txBody>
      </p:sp>
    </p:spTree>
    <p:extLst>
      <p:ext uri="{BB962C8B-B14F-4D97-AF65-F5344CB8AC3E}">
        <p14:creationId xmlns:p14="http://schemas.microsoft.com/office/powerpoint/2010/main" val="91210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4E35C6ED-8FB1-05BC-04EC-ED9514F1D011}"/>
              </a:ext>
            </a:extLst>
          </p:cNvPr>
          <p:cNvPicPr>
            <a:picLocks noGrp="1" noChangeAspect="1"/>
          </p:cNvPicPr>
          <p:nvPr>
            <p:ph idx="1"/>
          </p:nvPr>
        </p:nvPicPr>
        <p:blipFill>
          <a:blip r:embed="rId3"/>
          <a:stretch>
            <a:fillRect/>
          </a:stretch>
        </p:blipFill>
        <p:spPr>
          <a:xfrm>
            <a:off x="515938" y="1087483"/>
            <a:ext cx="7189377" cy="5250510"/>
          </a:xfrm>
          <a:prstGeom prst="rect">
            <a:avLst/>
          </a:prstGeom>
        </p:spPr>
      </p:pic>
      <p:sp>
        <p:nvSpPr>
          <p:cNvPr id="13" name="テキスト ボックス 12">
            <a:extLst>
              <a:ext uri="{FF2B5EF4-FFF2-40B4-BE49-F238E27FC236}">
                <a16:creationId xmlns:a16="http://schemas.microsoft.com/office/drawing/2014/main" id="{EFD61639-DBA5-6FDB-CDDD-3F797E293FA8}"/>
              </a:ext>
            </a:extLst>
          </p:cNvPr>
          <p:cNvSpPr txBox="1"/>
          <p:nvPr/>
        </p:nvSpPr>
        <p:spPr>
          <a:xfrm>
            <a:off x="7461515" y="1254677"/>
            <a:ext cx="4029985" cy="1979516"/>
          </a:xfrm>
          <a:prstGeom prst="rect">
            <a:avLst/>
          </a:prstGeom>
          <a:noFill/>
        </p:spPr>
        <p:txBody>
          <a:bodyPr wrap="square" rtlCol="0">
            <a:spAutoFit/>
          </a:bodyPr>
          <a:lstStyle/>
          <a:p>
            <a:pPr algn="l">
              <a:lnSpc>
                <a:spcPct val="130000"/>
              </a:lnSpc>
            </a:pPr>
            <a:r>
              <a:rPr lang="en-US" altLang="ja-JP" sz="2400" dirty="0"/>
              <a:t>ITT</a:t>
            </a:r>
            <a:r>
              <a:rPr lang="ja-JP" altLang="en-US" sz="2400" dirty="0"/>
              <a:t>解析対象</a:t>
            </a:r>
            <a:r>
              <a:rPr lang="en-US" altLang="ja-JP" sz="2400" dirty="0"/>
              <a:t>1006</a:t>
            </a:r>
            <a:r>
              <a:rPr lang="ja-JP" altLang="en-US" sz="2400" dirty="0"/>
              <a:t>名のうち</a:t>
            </a:r>
          </a:p>
          <a:p>
            <a:pPr algn="l">
              <a:lnSpc>
                <a:spcPct val="130000"/>
              </a:lnSpc>
            </a:pPr>
            <a:r>
              <a:rPr lang="ja-JP" altLang="en-US" sz="2400" dirty="0"/>
              <a:t>　非侵襲群　</a:t>
            </a:r>
            <a:r>
              <a:rPr lang="en-US" altLang="ja-JP" sz="2400" b="1" dirty="0"/>
              <a:t>173</a:t>
            </a:r>
            <a:r>
              <a:rPr lang="ja-JP" altLang="en-US" sz="2400" b="1" dirty="0"/>
              <a:t>名</a:t>
            </a:r>
            <a:r>
              <a:rPr lang="en-US" altLang="ja-JP" sz="2400" b="1" dirty="0"/>
              <a:t>(34.3%)</a:t>
            </a:r>
          </a:p>
          <a:p>
            <a:pPr algn="l">
              <a:lnSpc>
                <a:spcPct val="130000"/>
              </a:lnSpc>
            </a:pPr>
            <a:r>
              <a:rPr lang="ja-JP" altLang="en-US" sz="2400" dirty="0"/>
              <a:t>　侵襲群　　</a:t>
            </a:r>
            <a:r>
              <a:rPr lang="en-US" altLang="ja-JP" sz="2400" b="1" dirty="0"/>
              <a:t>185</a:t>
            </a:r>
            <a:r>
              <a:rPr lang="ja-JP" altLang="en-US" sz="2400" b="1" dirty="0"/>
              <a:t>名</a:t>
            </a:r>
            <a:r>
              <a:rPr lang="en-US" altLang="ja-JP" sz="2400" b="1" dirty="0"/>
              <a:t>(36.9%)</a:t>
            </a:r>
            <a:r>
              <a:rPr lang="ja-JP" altLang="en-US" sz="2400" b="1" dirty="0"/>
              <a:t>     </a:t>
            </a:r>
          </a:p>
          <a:p>
            <a:pPr algn="l">
              <a:lnSpc>
                <a:spcPct val="130000"/>
              </a:lnSpc>
            </a:pPr>
            <a:r>
              <a:rPr lang="ja-JP" altLang="en-US" sz="2400" dirty="0"/>
              <a:t>　　　　　　　　　　死亡</a:t>
            </a:r>
          </a:p>
        </p:txBody>
      </p:sp>
      <p:sp>
        <p:nvSpPr>
          <p:cNvPr id="2" name="フローチャート: 処理 1">
            <a:extLst>
              <a:ext uri="{FF2B5EF4-FFF2-40B4-BE49-F238E27FC236}">
                <a16:creationId xmlns:a16="http://schemas.microsoft.com/office/drawing/2014/main" id="{51597E0A-B224-6609-71D8-AD48074EE6E2}"/>
              </a:ext>
            </a:extLst>
          </p:cNvPr>
          <p:cNvSpPr/>
          <p:nvPr/>
        </p:nvSpPr>
        <p:spPr>
          <a:xfrm flipV="1">
            <a:off x="9476508" y="2094806"/>
            <a:ext cx="2011681" cy="149629"/>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処理 2">
            <a:extLst>
              <a:ext uri="{FF2B5EF4-FFF2-40B4-BE49-F238E27FC236}">
                <a16:creationId xmlns:a16="http://schemas.microsoft.com/office/drawing/2014/main" id="{669ADD86-E214-44CD-0D20-832C78B1C8B6}"/>
              </a:ext>
            </a:extLst>
          </p:cNvPr>
          <p:cNvSpPr/>
          <p:nvPr/>
        </p:nvSpPr>
        <p:spPr>
          <a:xfrm flipV="1">
            <a:off x="9476508" y="2551813"/>
            <a:ext cx="2011681" cy="149629"/>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A8AE65B-0240-3BF5-3987-ED632A9A921F}"/>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主要評価項目</a:t>
            </a:r>
            <a:endParaRPr lang="en-US" altLang="ja-JP" sz="3200" dirty="0">
              <a:solidFill>
                <a:schemeClr val="tx1"/>
              </a:solidFill>
            </a:endParaRPr>
          </a:p>
        </p:txBody>
      </p:sp>
    </p:spTree>
    <p:extLst>
      <p:ext uri="{BB962C8B-B14F-4D97-AF65-F5344CB8AC3E}">
        <p14:creationId xmlns:p14="http://schemas.microsoft.com/office/powerpoint/2010/main" val="317866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440C685-411C-482A-B6D7-0F1B77F56453}"/>
              </a:ext>
            </a:extLst>
          </p:cNvPr>
          <p:cNvPicPr>
            <a:picLocks noChangeAspect="1"/>
          </p:cNvPicPr>
          <p:nvPr/>
        </p:nvPicPr>
        <p:blipFill>
          <a:blip r:embed="rId2"/>
          <a:stretch>
            <a:fillRect/>
          </a:stretch>
        </p:blipFill>
        <p:spPr>
          <a:xfrm>
            <a:off x="2812955" y="0"/>
            <a:ext cx="6566089" cy="6858000"/>
          </a:xfrm>
          <a:prstGeom prst="rect">
            <a:avLst/>
          </a:prstGeom>
        </p:spPr>
      </p:pic>
    </p:spTree>
    <p:extLst>
      <p:ext uri="{BB962C8B-B14F-4D97-AF65-F5344CB8AC3E}">
        <p14:creationId xmlns:p14="http://schemas.microsoft.com/office/powerpoint/2010/main" val="260491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6B2E8-A2BA-F701-46F9-0D961B660A4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C13177B-5DE2-0DFE-3BF9-5C420B1A76A0}"/>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副次評価項目</a:t>
            </a:r>
            <a:endParaRPr lang="en-US" altLang="ja-JP" sz="3200" dirty="0">
              <a:solidFill>
                <a:schemeClr val="tx1"/>
              </a:solidFill>
            </a:endParaRPr>
          </a:p>
        </p:txBody>
      </p:sp>
      <p:graphicFrame>
        <p:nvGraphicFramePr>
          <p:cNvPr id="5" name="グラフ 4">
            <a:extLst>
              <a:ext uri="{FF2B5EF4-FFF2-40B4-BE49-F238E27FC236}">
                <a16:creationId xmlns:a16="http://schemas.microsoft.com/office/drawing/2014/main" id="{51BD16BD-1F4F-4CB4-5E01-A15CABAD8ACD}"/>
              </a:ext>
            </a:extLst>
          </p:cNvPr>
          <p:cNvGraphicFramePr>
            <a:graphicFrameLocks/>
          </p:cNvGraphicFramePr>
          <p:nvPr>
            <p:extLst>
              <p:ext uri="{D42A27DB-BD31-4B8C-83A1-F6EECF244321}">
                <p14:modId xmlns:p14="http://schemas.microsoft.com/office/powerpoint/2010/main" val="3728008486"/>
              </p:ext>
            </p:extLst>
          </p:nvPr>
        </p:nvGraphicFramePr>
        <p:xfrm>
          <a:off x="1997021" y="1342540"/>
          <a:ext cx="8197958" cy="491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41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74183D-FB12-F953-AD90-C70B7DC35663}"/>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副次評価項目</a:t>
            </a:r>
            <a:endParaRPr lang="en-US" altLang="ja-JP" sz="3200" dirty="0">
              <a:solidFill>
                <a:schemeClr val="tx1"/>
              </a:solidFill>
            </a:endParaRPr>
          </a:p>
        </p:txBody>
      </p:sp>
      <p:sp>
        <p:nvSpPr>
          <p:cNvPr id="14" name="テキスト ボックス 13">
            <a:extLst>
              <a:ext uri="{FF2B5EF4-FFF2-40B4-BE49-F238E27FC236}">
                <a16:creationId xmlns:a16="http://schemas.microsoft.com/office/drawing/2014/main" id="{50B9B676-86C7-0D8B-20AF-D1FCE7D4CE0D}"/>
              </a:ext>
            </a:extLst>
          </p:cNvPr>
          <p:cNvSpPr txBox="1"/>
          <p:nvPr/>
        </p:nvSpPr>
        <p:spPr>
          <a:xfrm>
            <a:off x="3575228" y="2553560"/>
            <a:ext cx="1723549" cy="461665"/>
          </a:xfrm>
          <a:prstGeom prst="rect">
            <a:avLst/>
          </a:prstGeom>
          <a:noFill/>
        </p:spPr>
        <p:txBody>
          <a:bodyPr wrap="none" rtlCol="0">
            <a:spAutoFit/>
          </a:bodyPr>
          <a:lstStyle/>
          <a:p>
            <a:r>
              <a:rPr kumimoji="1" lang="ja-JP" altLang="en-US" sz="2400"/>
              <a:t>人工呼吸器</a:t>
            </a:r>
          </a:p>
        </p:txBody>
      </p:sp>
      <p:sp>
        <p:nvSpPr>
          <p:cNvPr id="15" name="テキスト ボックス 14">
            <a:extLst>
              <a:ext uri="{FF2B5EF4-FFF2-40B4-BE49-F238E27FC236}">
                <a16:creationId xmlns:a16="http://schemas.microsoft.com/office/drawing/2014/main" id="{BF323B57-3AE3-410E-83B6-6450042E04AB}"/>
              </a:ext>
            </a:extLst>
          </p:cNvPr>
          <p:cNvSpPr txBox="1"/>
          <p:nvPr/>
        </p:nvSpPr>
        <p:spPr>
          <a:xfrm>
            <a:off x="7305547" y="2088236"/>
            <a:ext cx="1723549" cy="461665"/>
          </a:xfrm>
          <a:prstGeom prst="rect">
            <a:avLst/>
          </a:prstGeom>
          <a:noFill/>
        </p:spPr>
        <p:txBody>
          <a:bodyPr wrap="none" rtlCol="0">
            <a:spAutoFit/>
          </a:bodyPr>
          <a:lstStyle/>
          <a:p>
            <a:r>
              <a:rPr kumimoji="1" lang="ja-JP" altLang="en-US" sz="2400"/>
              <a:t>腎代替療法</a:t>
            </a:r>
          </a:p>
        </p:txBody>
      </p:sp>
      <p:graphicFrame>
        <p:nvGraphicFramePr>
          <p:cNvPr id="17" name="グラフ 16">
            <a:extLst>
              <a:ext uri="{FF2B5EF4-FFF2-40B4-BE49-F238E27FC236}">
                <a16:creationId xmlns:a16="http://schemas.microsoft.com/office/drawing/2014/main" id="{F77E2B95-6962-A30B-AFDA-CC21A94ABAE2}"/>
              </a:ext>
            </a:extLst>
          </p:cNvPr>
          <p:cNvGraphicFramePr>
            <a:graphicFrameLocks/>
          </p:cNvGraphicFramePr>
          <p:nvPr>
            <p:extLst>
              <p:ext uri="{D42A27DB-BD31-4B8C-83A1-F6EECF244321}">
                <p14:modId xmlns:p14="http://schemas.microsoft.com/office/powerpoint/2010/main" val="2092867064"/>
              </p:ext>
            </p:extLst>
          </p:nvPr>
        </p:nvGraphicFramePr>
        <p:xfrm>
          <a:off x="2004060" y="1566171"/>
          <a:ext cx="8183880" cy="4910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27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0CEF-0B58-F116-E4EA-2E6DD053C3D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A606B03-ED12-1560-11D5-AFFCE5A0E6B7}"/>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副次評価項目</a:t>
            </a:r>
            <a:endParaRPr lang="en-US" altLang="ja-JP" sz="3200" dirty="0">
              <a:solidFill>
                <a:schemeClr val="tx1"/>
              </a:solidFill>
            </a:endParaRPr>
          </a:p>
        </p:txBody>
      </p:sp>
      <p:graphicFrame>
        <p:nvGraphicFramePr>
          <p:cNvPr id="9" name="グラフ 8">
            <a:extLst>
              <a:ext uri="{FF2B5EF4-FFF2-40B4-BE49-F238E27FC236}">
                <a16:creationId xmlns:a16="http://schemas.microsoft.com/office/drawing/2014/main" id="{B8CF9387-9B96-0237-F5C5-F3D0DBF2124C}"/>
              </a:ext>
            </a:extLst>
          </p:cNvPr>
          <p:cNvGraphicFramePr>
            <a:graphicFrameLocks/>
          </p:cNvGraphicFramePr>
          <p:nvPr>
            <p:extLst>
              <p:ext uri="{D42A27DB-BD31-4B8C-83A1-F6EECF244321}">
                <p14:modId xmlns:p14="http://schemas.microsoft.com/office/powerpoint/2010/main" val="3625912914"/>
              </p:ext>
            </p:extLst>
          </p:nvPr>
        </p:nvGraphicFramePr>
        <p:xfrm>
          <a:off x="2004600" y="1471300"/>
          <a:ext cx="8182800" cy="501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353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0B91483-F303-8015-7715-ECE7F064BC27}"/>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副次評価項目</a:t>
            </a:r>
            <a:endParaRPr lang="en-US" altLang="ja-JP" sz="3200" dirty="0">
              <a:solidFill>
                <a:schemeClr val="tx1"/>
              </a:solidFill>
            </a:endParaRPr>
          </a:p>
        </p:txBody>
      </p:sp>
      <p:sp>
        <p:nvSpPr>
          <p:cNvPr id="7" name="角丸四角形 6">
            <a:extLst>
              <a:ext uri="{FF2B5EF4-FFF2-40B4-BE49-F238E27FC236}">
                <a16:creationId xmlns:a16="http://schemas.microsoft.com/office/drawing/2014/main" id="{7B26FEB4-4A77-3B39-103B-4C9880CCCBC2}"/>
              </a:ext>
            </a:extLst>
          </p:cNvPr>
          <p:cNvSpPr/>
          <p:nvPr/>
        </p:nvSpPr>
        <p:spPr>
          <a:xfrm>
            <a:off x="3456883" y="1678728"/>
            <a:ext cx="2323862" cy="742962"/>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600" b="1">
                <a:solidFill>
                  <a:schemeClr val="tx1"/>
                </a:solidFill>
              </a:rPr>
              <a:t>侵襲群</a:t>
            </a:r>
            <a:r>
              <a:rPr lang="en-US" altLang="ja-JP" sz="2600" b="1" dirty="0">
                <a:solidFill>
                  <a:schemeClr val="tx1"/>
                </a:solidFill>
              </a:rPr>
              <a:t> </a:t>
            </a:r>
            <a:r>
              <a:rPr lang="en-US" altLang="ja-JP" sz="2600" dirty="0">
                <a:solidFill>
                  <a:schemeClr val="tx1"/>
                </a:solidFill>
              </a:rPr>
              <a:t>3</a:t>
            </a:r>
            <a:r>
              <a:rPr lang="ja-JP" altLang="en-US" sz="2600">
                <a:solidFill>
                  <a:schemeClr val="tx1"/>
                </a:solidFill>
              </a:rPr>
              <a:t>例</a:t>
            </a:r>
            <a:endParaRPr kumimoji="1" lang="ja-JP" altLang="en-US" sz="2600">
              <a:solidFill>
                <a:schemeClr val="tx1"/>
              </a:solidFill>
            </a:endParaRPr>
          </a:p>
        </p:txBody>
      </p:sp>
      <p:sp>
        <p:nvSpPr>
          <p:cNvPr id="8" name="角丸四角形 7">
            <a:extLst>
              <a:ext uri="{FF2B5EF4-FFF2-40B4-BE49-F238E27FC236}">
                <a16:creationId xmlns:a16="http://schemas.microsoft.com/office/drawing/2014/main" id="{FE0EA0CD-6343-3688-2116-122716B3F1E0}"/>
              </a:ext>
            </a:extLst>
          </p:cNvPr>
          <p:cNvSpPr/>
          <p:nvPr/>
        </p:nvSpPr>
        <p:spPr>
          <a:xfrm>
            <a:off x="612653" y="1664996"/>
            <a:ext cx="2602987" cy="742962"/>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600" b="1">
                <a:solidFill>
                  <a:schemeClr val="tx1"/>
                </a:solidFill>
              </a:rPr>
              <a:t>非侵襲群</a:t>
            </a:r>
            <a:r>
              <a:rPr lang="en-US" altLang="ja-JP" sz="2600" b="1" dirty="0">
                <a:solidFill>
                  <a:schemeClr val="tx1"/>
                </a:solidFill>
              </a:rPr>
              <a:t> </a:t>
            </a:r>
            <a:r>
              <a:rPr lang="en-US" altLang="ja-JP" sz="2600" dirty="0">
                <a:solidFill>
                  <a:schemeClr val="tx1"/>
                </a:solidFill>
              </a:rPr>
              <a:t>1</a:t>
            </a:r>
            <a:r>
              <a:rPr lang="ja-JP" altLang="en-US" sz="2600">
                <a:solidFill>
                  <a:schemeClr val="tx1"/>
                </a:solidFill>
              </a:rPr>
              <a:t>例</a:t>
            </a:r>
            <a:endParaRPr kumimoji="1" lang="ja-JP" altLang="en-US" sz="2600">
              <a:solidFill>
                <a:schemeClr val="tx1"/>
              </a:solidFill>
            </a:endParaRPr>
          </a:p>
        </p:txBody>
      </p:sp>
      <p:sp>
        <p:nvSpPr>
          <p:cNvPr id="9" name="角丸四角形 8">
            <a:extLst>
              <a:ext uri="{FF2B5EF4-FFF2-40B4-BE49-F238E27FC236}">
                <a16:creationId xmlns:a16="http://schemas.microsoft.com/office/drawing/2014/main" id="{FAE6E7C7-075E-B76D-5DBE-0D44D00F04B5}"/>
              </a:ext>
            </a:extLst>
          </p:cNvPr>
          <p:cNvSpPr/>
          <p:nvPr/>
        </p:nvSpPr>
        <p:spPr>
          <a:xfrm>
            <a:off x="3456883" y="4878683"/>
            <a:ext cx="2469387" cy="742961"/>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600" b="1">
                <a:solidFill>
                  <a:schemeClr val="tx1"/>
                </a:solidFill>
              </a:rPr>
              <a:t>侵襲群</a:t>
            </a:r>
            <a:r>
              <a:rPr lang="en-US" altLang="ja-JP" sz="2600" b="1" dirty="0">
                <a:solidFill>
                  <a:schemeClr val="tx1"/>
                </a:solidFill>
              </a:rPr>
              <a:t> </a:t>
            </a:r>
            <a:r>
              <a:rPr lang="en-US" altLang="ja-JP" sz="2600" dirty="0">
                <a:solidFill>
                  <a:schemeClr val="tx1"/>
                </a:solidFill>
              </a:rPr>
              <a:t>266</a:t>
            </a:r>
            <a:r>
              <a:rPr lang="ja-JP" altLang="en-US" sz="2600">
                <a:solidFill>
                  <a:schemeClr val="tx1"/>
                </a:solidFill>
              </a:rPr>
              <a:t>回</a:t>
            </a:r>
            <a:endParaRPr kumimoji="1" lang="ja-JP" altLang="en-US" sz="2600">
              <a:solidFill>
                <a:schemeClr val="tx1"/>
              </a:solidFill>
            </a:endParaRPr>
          </a:p>
        </p:txBody>
      </p:sp>
      <p:sp>
        <p:nvSpPr>
          <p:cNvPr id="10" name="角丸四角形 9">
            <a:extLst>
              <a:ext uri="{FF2B5EF4-FFF2-40B4-BE49-F238E27FC236}">
                <a16:creationId xmlns:a16="http://schemas.microsoft.com/office/drawing/2014/main" id="{523CFE3F-A3BD-7029-68D2-51469345FD56}"/>
              </a:ext>
            </a:extLst>
          </p:cNvPr>
          <p:cNvSpPr/>
          <p:nvPr/>
        </p:nvSpPr>
        <p:spPr>
          <a:xfrm>
            <a:off x="497533" y="4878684"/>
            <a:ext cx="2714493" cy="742961"/>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600" b="1">
                <a:solidFill>
                  <a:schemeClr val="tx1"/>
                </a:solidFill>
              </a:rPr>
              <a:t>非侵襲群</a:t>
            </a:r>
            <a:r>
              <a:rPr lang="en-US" altLang="ja-JP" sz="2600" b="1" dirty="0">
                <a:solidFill>
                  <a:schemeClr val="tx1"/>
                </a:solidFill>
              </a:rPr>
              <a:t> </a:t>
            </a:r>
            <a:r>
              <a:rPr lang="en-US" altLang="ja-JP" sz="2600" dirty="0">
                <a:solidFill>
                  <a:schemeClr val="tx1"/>
                </a:solidFill>
              </a:rPr>
              <a:t>742</a:t>
            </a:r>
            <a:r>
              <a:rPr lang="ja-JP" altLang="en-US" sz="2600">
                <a:solidFill>
                  <a:schemeClr val="tx1"/>
                </a:solidFill>
              </a:rPr>
              <a:t>回</a:t>
            </a:r>
            <a:endParaRPr kumimoji="1" lang="ja-JP" altLang="en-US" sz="2600">
              <a:solidFill>
                <a:schemeClr val="tx1"/>
              </a:solidFill>
            </a:endParaRPr>
          </a:p>
        </p:txBody>
      </p:sp>
      <p:sp>
        <p:nvSpPr>
          <p:cNvPr id="11" name="角丸四角形 10">
            <a:extLst>
              <a:ext uri="{FF2B5EF4-FFF2-40B4-BE49-F238E27FC236}">
                <a16:creationId xmlns:a16="http://schemas.microsoft.com/office/drawing/2014/main" id="{D2DEB766-99B5-FDE6-7444-E2766AC2C88A}"/>
              </a:ext>
            </a:extLst>
          </p:cNvPr>
          <p:cNvSpPr/>
          <p:nvPr/>
        </p:nvSpPr>
        <p:spPr>
          <a:xfrm>
            <a:off x="9025898" y="4878683"/>
            <a:ext cx="2650165" cy="901216"/>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600" b="1">
                <a:solidFill>
                  <a:schemeClr val="tx1"/>
                </a:solidFill>
              </a:rPr>
              <a:t>侵襲群</a:t>
            </a:r>
            <a:r>
              <a:rPr lang="en-US" altLang="ja-JP" sz="2600" b="1" dirty="0">
                <a:solidFill>
                  <a:schemeClr val="tx1"/>
                </a:solidFill>
              </a:rPr>
              <a:t> </a:t>
            </a:r>
            <a:r>
              <a:rPr lang="en-US" altLang="ja-JP" sz="2600" dirty="0">
                <a:solidFill>
                  <a:schemeClr val="tx1"/>
                </a:solidFill>
              </a:rPr>
              <a:t>45</a:t>
            </a:r>
            <a:r>
              <a:rPr lang="ja-JP" altLang="en-US" sz="2600">
                <a:solidFill>
                  <a:schemeClr val="tx1"/>
                </a:solidFill>
              </a:rPr>
              <a:t>名</a:t>
            </a:r>
            <a:r>
              <a:rPr lang="en-US" altLang="ja-JP" sz="2600" dirty="0">
                <a:solidFill>
                  <a:schemeClr val="tx1"/>
                </a:solidFill>
              </a:rPr>
              <a:t>(9.0%)</a:t>
            </a:r>
            <a:endParaRPr kumimoji="1" lang="ja-JP" altLang="en-US" sz="2600">
              <a:solidFill>
                <a:schemeClr val="tx1"/>
              </a:solidFill>
            </a:endParaRPr>
          </a:p>
        </p:txBody>
      </p:sp>
      <p:sp>
        <p:nvSpPr>
          <p:cNvPr id="12" name="角丸四角形 11">
            <a:extLst>
              <a:ext uri="{FF2B5EF4-FFF2-40B4-BE49-F238E27FC236}">
                <a16:creationId xmlns:a16="http://schemas.microsoft.com/office/drawing/2014/main" id="{EBDE5664-95F3-4587-4DA0-F77AA2C8B558}"/>
              </a:ext>
            </a:extLst>
          </p:cNvPr>
          <p:cNvSpPr/>
          <p:nvPr/>
        </p:nvSpPr>
        <p:spPr>
          <a:xfrm>
            <a:off x="6130876" y="4878683"/>
            <a:ext cx="2650165" cy="901216"/>
          </a:xfrm>
          <a:prstGeom prst="roundRect">
            <a:avLst>
              <a:gd name="adj" fmla="val 26362"/>
            </a:avLst>
          </a:prstGeom>
          <a:solidFill>
            <a:schemeClr val="bg1"/>
          </a:solidFill>
          <a:ln>
            <a:solidFill>
              <a:schemeClr val="accent2">
                <a:lumMod val="60000"/>
                <a:lumOff val="40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600" b="1">
                <a:solidFill>
                  <a:schemeClr val="tx1"/>
                </a:solidFill>
              </a:rPr>
              <a:t>非侵襲群</a:t>
            </a:r>
            <a:r>
              <a:rPr lang="en-US" altLang="ja-JP" sz="2600" b="1" dirty="0">
                <a:solidFill>
                  <a:schemeClr val="tx1"/>
                </a:solidFill>
              </a:rPr>
              <a:t> </a:t>
            </a:r>
            <a:r>
              <a:rPr lang="en-US" altLang="ja-JP" sz="2600" dirty="0">
                <a:solidFill>
                  <a:schemeClr val="tx1"/>
                </a:solidFill>
              </a:rPr>
              <a:t>66</a:t>
            </a:r>
            <a:r>
              <a:rPr lang="ja-JP" altLang="en-US" sz="2600">
                <a:solidFill>
                  <a:schemeClr val="tx1"/>
                </a:solidFill>
              </a:rPr>
              <a:t>名</a:t>
            </a:r>
            <a:r>
              <a:rPr lang="en-US" altLang="ja-JP" sz="2600" dirty="0">
                <a:solidFill>
                  <a:schemeClr val="tx1"/>
                </a:solidFill>
              </a:rPr>
              <a:t>(13.1%)</a:t>
            </a:r>
            <a:endParaRPr kumimoji="1" lang="ja-JP" altLang="en-US" sz="2600">
              <a:solidFill>
                <a:schemeClr val="tx1"/>
              </a:solidFill>
            </a:endParaRPr>
          </a:p>
        </p:txBody>
      </p:sp>
      <p:sp>
        <p:nvSpPr>
          <p:cNvPr id="15" name="テキスト ボックス 14">
            <a:extLst>
              <a:ext uri="{FF2B5EF4-FFF2-40B4-BE49-F238E27FC236}">
                <a16:creationId xmlns:a16="http://schemas.microsoft.com/office/drawing/2014/main" id="{844383ED-6248-AA8B-69A3-538420F78244}"/>
              </a:ext>
            </a:extLst>
          </p:cNvPr>
          <p:cNvSpPr txBox="1"/>
          <p:nvPr/>
        </p:nvSpPr>
        <p:spPr>
          <a:xfrm>
            <a:off x="515938" y="996745"/>
            <a:ext cx="5886105" cy="461665"/>
          </a:xfrm>
          <a:prstGeom prst="rect">
            <a:avLst/>
          </a:prstGeom>
          <a:noFill/>
        </p:spPr>
        <p:txBody>
          <a:bodyPr wrap="square" rtlCol="0">
            <a:spAutoFit/>
          </a:bodyPr>
          <a:lstStyle/>
          <a:p>
            <a:r>
              <a:rPr kumimoji="1" lang="en-US" altLang="ja-JP" sz="2400" b="1" dirty="0"/>
              <a:t>CV</a:t>
            </a:r>
            <a:r>
              <a:rPr kumimoji="1" lang="ja-JP" altLang="en-US" sz="2400" b="1"/>
              <a:t>または</a:t>
            </a:r>
            <a:r>
              <a:rPr kumimoji="1" lang="en-US" altLang="ja-JP" sz="2400" b="1" dirty="0"/>
              <a:t>A</a:t>
            </a:r>
            <a:r>
              <a:rPr kumimoji="1" lang="ja-JP" altLang="en-US" sz="2400" b="1"/>
              <a:t>ラインに関連する感染症の数</a:t>
            </a:r>
            <a:endParaRPr kumimoji="1" lang="en-US" altLang="ja-JP" sz="2400" b="1" dirty="0"/>
          </a:p>
        </p:txBody>
      </p:sp>
      <p:sp>
        <p:nvSpPr>
          <p:cNvPr id="16" name="テキスト ボックス 15">
            <a:extLst>
              <a:ext uri="{FF2B5EF4-FFF2-40B4-BE49-F238E27FC236}">
                <a16:creationId xmlns:a16="http://schemas.microsoft.com/office/drawing/2014/main" id="{F9484BED-C4FC-91D5-9FFB-1D61F5EE2998}"/>
              </a:ext>
            </a:extLst>
          </p:cNvPr>
          <p:cNvSpPr txBox="1"/>
          <p:nvPr/>
        </p:nvSpPr>
        <p:spPr>
          <a:xfrm>
            <a:off x="493850" y="3399076"/>
            <a:ext cx="5886105" cy="461665"/>
          </a:xfrm>
          <a:prstGeom prst="rect">
            <a:avLst/>
          </a:prstGeom>
          <a:noFill/>
        </p:spPr>
        <p:txBody>
          <a:bodyPr wrap="square" rtlCol="0">
            <a:spAutoFit/>
          </a:bodyPr>
          <a:lstStyle/>
          <a:p>
            <a:r>
              <a:rPr kumimoji="1" lang="ja-JP" altLang="en-US" sz="2400" b="1"/>
              <a:t>有害事象</a:t>
            </a:r>
            <a:r>
              <a:rPr kumimoji="1" lang="en-US" altLang="ja-JP" sz="2400" b="1" dirty="0"/>
              <a:t>(ICU</a:t>
            </a:r>
            <a:r>
              <a:rPr kumimoji="1" lang="ja-JP" altLang="en-US" sz="2400" b="1"/>
              <a:t>滞在</a:t>
            </a:r>
            <a:r>
              <a:rPr kumimoji="1" lang="en-US" altLang="ja-JP" sz="2400" b="1" dirty="0"/>
              <a:t>1000</a:t>
            </a:r>
            <a:r>
              <a:rPr kumimoji="1" lang="ja-JP" altLang="en-US" sz="2400" b="1"/>
              <a:t>日あたり</a:t>
            </a:r>
            <a:r>
              <a:rPr kumimoji="1" lang="en-US" altLang="ja-JP" sz="2400" b="1" dirty="0"/>
              <a:t>)</a:t>
            </a:r>
          </a:p>
        </p:txBody>
      </p:sp>
      <p:sp>
        <p:nvSpPr>
          <p:cNvPr id="17" name="テキスト ボックス 16">
            <a:extLst>
              <a:ext uri="{FF2B5EF4-FFF2-40B4-BE49-F238E27FC236}">
                <a16:creationId xmlns:a16="http://schemas.microsoft.com/office/drawing/2014/main" id="{9F5294C8-B63B-EA78-0F48-92CE369FB93A}"/>
              </a:ext>
            </a:extLst>
          </p:cNvPr>
          <p:cNvSpPr txBox="1"/>
          <p:nvPr/>
        </p:nvSpPr>
        <p:spPr>
          <a:xfrm>
            <a:off x="515938" y="4079417"/>
            <a:ext cx="5886105" cy="461665"/>
          </a:xfrm>
          <a:prstGeom prst="rect">
            <a:avLst/>
          </a:prstGeom>
          <a:noFill/>
        </p:spPr>
        <p:txBody>
          <a:bodyPr wrap="square" rtlCol="0">
            <a:spAutoFit/>
          </a:bodyPr>
          <a:lstStyle/>
          <a:p>
            <a:r>
              <a:rPr lang="ja-JP" altLang="en-US" sz="2400"/>
              <a:t>血液採取の動脈穿刺</a:t>
            </a:r>
            <a:endParaRPr kumimoji="1" lang="en-US" altLang="ja-JP" sz="2400" dirty="0"/>
          </a:p>
        </p:txBody>
      </p:sp>
      <p:sp>
        <p:nvSpPr>
          <p:cNvPr id="18" name="テキスト ボックス 17">
            <a:extLst>
              <a:ext uri="{FF2B5EF4-FFF2-40B4-BE49-F238E27FC236}">
                <a16:creationId xmlns:a16="http://schemas.microsoft.com/office/drawing/2014/main" id="{C89CD59A-E871-FCBC-D759-1F156603B5FE}"/>
              </a:ext>
            </a:extLst>
          </p:cNvPr>
          <p:cNvSpPr txBox="1"/>
          <p:nvPr/>
        </p:nvSpPr>
        <p:spPr>
          <a:xfrm>
            <a:off x="6096000" y="4079417"/>
            <a:ext cx="1907222" cy="461665"/>
          </a:xfrm>
          <a:prstGeom prst="rect">
            <a:avLst/>
          </a:prstGeom>
          <a:noFill/>
        </p:spPr>
        <p:txBody>
          <a:bodyPr wrap="square" rtlCol="0">
            <a:spAutoFit/>
          </a:bodyPr>
          <a:lstStyle/>
          <a:p>
            <a:r>
              <a:rPr lang="ja-JP" altLang="en-US" sz="2400"/>
              <a:t>痛みや不快</a:t>
            </a:r>
            <a:endParaRPr kumimoji="1" lang="en-US" altLang="ja-JP" sz="2400" dirty="0"/>
          </a:p>
        </p:txBody>
      </p:sp>
      <p:sp>
        <p:nvSpPr>
          <p:cNvPr id="19" name="フローチャート: 処理 18">
            <a:extLst>
              <a:ext uri="{FF2B5EF4-FFF2-40B4-BE49-F238E27FC236}">
                <a16:creationId xmlns:a16="http://schemas.microsoft.com/office/drawing/2014/main" id="{74F68A70-BA39-51D4-ED68-BAA2B0267AF9}"/>
              </a:ext>
            </a:extLst>
          </p:cNvPr>
          <p:cNvSpPr/>
          <p:nvPr/>
        </p:nvSpPr>
        <p:spPr>
          <a:xfrm flipV="1">
            <a:off x="493850" y="1213209"/>
            <a:ext cx="5602150" cy="127917"/>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処理 19">
            <a:extLst>
              <a:ext uri="{FF2B5EF4-FFF2-40B4-BE49-F238E27FC236}">
                <a16:creationId xmlns:a16="http://schemas.microsoft.com/office/drawing/2014/main" id="{C37D96FA-EBEB-4F36-560E-29A2420C2797}"/>
              </a:ext>
            </a:extLst>
          </p:cNvPr>
          <p:cNvSpPr/>
          <p:nvPr/>
        </p:nvSpPr>
        <p:spPr>
          <a:xfrm flipV="1">
            <a:off x="512255" y="3570445"/>
            <a:ext cx="4625229" cy="186132"/>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14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1691AB69-A4A7-8B01-B00E-474C189EE292}"/>
              </a:ext>
            </a:extLst>
          </p:cNvPr>
          <p:cNvPicPr>
            <a:picLocks noChangeAspect="1"/>
          </p:cNvPicPr>
          <p:nvPr/>
        </p:nvPicPr>
        <p:blipFill>
          <a:blip r:embed="rId3"/>
          <a:stretch>
            <a:fillRect/>
          </a:stretch>
        </p:blipFill>
        <p:spPr>
          <a:xfrm>
            <a:off x="415869" y="298545"/>
            <a:ext cx="6593286" cy="6191155"/>
          </a:xfrm>
          <a:prstGeom prst="rect">
            <a:avLst/>
          </a:prstGeom>
        </p:spPr>
      </p:pic>
      <p:cxnSp>
        <p:nvCxnSpPr>
          <p:cNvPr id="23" name="直線矢印コネクタ 22">
            <a:extLst>
              <a:ext uri="{FF2B5EF4-FFF2-40B4-BE49-F238E27FC236}">
                <a16:creationId xmlns:a16="http://schemas.microsoft.com/office/drawing/2014/main" id="{EA552A7A-C88E-6ED8-463E-AB2B665F0CC1}"/>
              </a:ext>
            </a:extLst>
          </p:cNvPr>
          <p:cNvCxnSpPr>
            <a:cxnSpLocks/>
          </p:cNvCxnSpPr>
          <p:nvPr/>
        </p:nvCxnSpPr>
        <p:spPr>
          <a:xfrm>
            <a:off x="547257" y="3547271"/>
            <a:ext cx="6461898" cy="0"/>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テキスト ボックス 44">
            <a:extLst>
              <a:ext uri="{FF2B5EF4-FFF2-40B4-BE49-F238E27FC236}">
                <a16:creationId xmlns:a16="http://schemas.microsoft.com/office/drawing/2014/main" id="{F853A9CF-0461-5D3F-1BD8-A525974DC142}"/>
              </a:ext>
            </a:extLst>
          </p:cNvPr>
          <p:cNvSpPr txBox="1"/>
          <p:nvPr/>
        </p:nvSpPr>
        <p:spPr>
          <a:xfrm>
            <a:off x="5180355" y="2515845"/>
            <a:ext cx="1828800" cy="1828800"/>
          </a:xfrm>
          <a:prstGeom prst="rect">
            <a:avLst/>
          </a:prstGeom>
          <a:noFill/>
        </p:spPr>
        <p:txBody>
          <a:bodyPr wrap="square" rtlCol="0">
            <a:spAutoFit/>
          </a:bodyPr>
          <a:lstStyle/>
          <a:p>
            <a:pPr algn="l"/>
            <a:endParaRPr lang="ja-JP" altLang="en-US" dirty="0"/>
          </a:p>
        </p:txBody>
      </p:sp>
      <p:sp>
        <p:nvSpPr>
          <p:cNvPr id="46" name="テキスト ボックス 45">
            <a:extLst>
              <a:ext uri="{FF2B5EF4-FFF2-40B4-BE49-F238E27FC236}">
                <a16:creationId xmlns:a16="http://schemas.microsoft.com/office/drawing/2014/main" id="{C34B75E0-96CF-710A-E24F-D323437C0253}"/>
              </a:ext>
            </a:extLst>
          </p:cNvPr>
          <p:cNvSpPr txBox="1"/>
          <p:nvPr/>
        </p:nvSpPr>
        <p:spPr>
          <a:xfrm>
            <a:off x="5180355" y="2515845"/>
            <a:ext cx="1828800" cy="1828800"/>
          </a:xfrm>
          <a:prstGeom prst="rect">
            <a:avLst/>
          </a:prstGeom>
          <a:noFill/>
        </p:spPr>
        <p:txBody>
          <a:bodyPr wrap="square" rtlCol="0">
            <a:spAutoFit/>
          </a:bodyPr>
          <a:lstStyle/>
          <a:p>
            <a:pPr algn="l"/>
            <a:endParaRPr lang="ja-JP" altLang="en-US" dirty="0"/>
          </a:p>
        </p:txBody>
      </p:sp>
      <p:sp>
        <p:nvSpPr>
          <p:cNvPr id="47" name="テキスト ボックス 46">
            <a:extLst>
              <a:ext uri="{FF2B5EF4-FFF2-40B4-BE49-F238E27FC236}">
                <a16:creationId xmlns:a16="http://schemas.microsoft.com/office/drawing/2014/main" id="{3FF467BC-D889-626E-B03D-2F7FD835C9A4}"/>
              </a:ext>
            </a:extLst>
          </p:cNvPr>
          <p:cNvSpPr txBox="1"/>
          <p:nvPr/>
        </p:nvSpPr>
        <p:spPr>
          <a:xfrm>
            <a:off x="5180355" y="2515845"/>
            <a:ext cx="1828800" cy="1828800"/>
          </a:xfrm>
          <a:prstGeom prst="rect">
            <a:avLst/>
          </a:prstGeom>
          <a:noFill/>
        </p:spPr>
        <p:txBody>
          <a:bodyPr wrap="square" rtlCol="0">
            <a:spAutoFit/>
          </a:bodyPr>
          <a:lstStyle/>
          <a:p>
            <a:pPr algn="l"/>
            <a:endParaRPr lang="ja-JP" altLang="en-US" dirty="0"/>
          </a:p>
        </p:txBody>
      </p:sp>
      <p:sp>
        <p:nvSpPr>
          <p:cNvPr id="48" name="テキスト ボックス 47">
            <a:extLst>
              <a:ext uri="{FF2B5EF4-FFF2-40B4-BE49-F238E27FC236}">
                <a16:creationId xmlns:a16="http://schemas.microsoft.com/office/drawing/2014/main" id="{49F06023-2B3E-1999-02DD-A8FAB6AC793C}"/>
              </a:ext>
            </a:extLst>
          </p:cNvPr>
          <p:cNvSpPr txBox="1"/>
          <p:nvPr/>
        </p:nvSpPr>
        <p:spPr>
          <a:xfrm>
            <a:off x="5180355" y="2515845"/>
            <a:ext cx="1828800" cy="1828800"/>
          </a:xfrm>
          <a:prstGeom prst="rect">
            <a:avLst/>
          </a:prstGeom>
          <a:noFill/>
        </p:spPr>
        <p:txBody>
          <a:bodyPr wrap="square" rtlCol="0">
            <a:spAutoFit/>
          </a:bodyPr>
          <a:lstStyle/>
          <a:p>
            <a:pPr algn="l"/>
            <a:endParaRPr lang="ja-JP" altLang="en-US" dirty="0"/>
          </a:p>
        </p:txBody>
      </p:sp>
      <p:sp>
        <p:nvSpPr>
          <p:cNvPr id="2" name="テキスト ボックス 1">
            <a:extLst>
              <a:ext uri="{FF2B5EF4-FFF2-40B4-BE49-F238E27FC236}">
                <a16:creationId xmlns:a16="http://schemas.microsoft.com/office/drawing/2014/main" id="{CD5C75FF-D95A-08A5-CBB8-04AEF7C02266}"/>
              </a:ext>
            </a:extLst>
          </p:cNvPr>
          <p:cNvSpPr txBox="1"/>
          <p:nvPr/>
        </p:nvSpPr>
        <p:spPr>
          <a:xfrm>
            <a:off x="6987319" y="959093"/>
            <a:ext cx="4764639" cy="4939814"/>
          </a:xfrm>
          <a:prstGeom prst="rect">
            <a:avLst/>
          </a:prstGeom>
          <a:noFill/>
        </p:spPr>
        <p:txBody>
          <a:bodyPr wrap="square" rtlCol="0">
            <a:spAutoFit/>
          </a:bodyPr>
          <a:lstStyle/>
          <a:p>
            <a:pPr algn="l">
              <a:lnSpc>
                <a:spcPct val="130000"/>
              </a:lnSpc>
            </a:pPr>
            <a:r>
              <a:rPr lang="ja-JP" altLang="en-US" sz="2100" b="1" dirty="0"/>
              <a:t>その他有害事象</a:t>
            </a:r>
          </a:p>
          <a:p>
            <a:pPr algn="l">
              <a:lnSpc>
                <a:spcPct val="130000"/>
              </a:lnSpc>
            </a:pPr>
            <a:endParaRPr lang="ja-JP" altLang="en-US" sz="2100" dirty="0"/>
          </a:p>
          <a:p>
            <a:pPr algn="l">
              <a:lnSpc>
                <a:spcPct val="130000"/>
              </a:lnSpc>
            </a:pPr>
            <a:r>
              <a:rPr lang="ja-JP" altLang="en-US" sz="2100" b="1" dirty="0"/>
              <a:t>合併症</a:t>
            </a:r>
            <a:r>
              <a:rPr lang="en-US" altLang="ja-JP" sz="2100" b="1" dirty="0"/>
              <a:t>(</a:t>
            </a:r>
            <a:r>
              <a:rPr lang="ja-JP" altLang="en-US" sz="2100" b="1"/>
              <a:t>虚血、腎不全、挿管、心停止</a:t>
            </a:r>
            <a:r>
              <a:rPr lang="en-US" altLang="ja-JP" sz="2100" b="1" dirty="0"/>
              <a:t>)</a:t>
            </a:r>
            <a:endParaRPr lang="ja-JP" altLang="en-US" sz="2100" b="1"/>
          </a:p>
          <a:p>
            <a:pPr algn="l">
              <a:lnSpc>
                <a:spcPct val="130000"/>
              </a:lnSpc>
            </a:pPr>
            <a:r>
              <a:rPr lang="ja-JP" altLang="en-US" sz="2100"/>
              <a:t>　非侵襲群と侵襲群で有意差なし</a:t>
            </a:r>
          </a:p>
          <a:p>
            <a:pPr algn="l">
              <a:lnSpc>
                <a:spcPct val="130000"/>
              </a:lnSpc>
            </a:pPr>
            <a:endParaRPr lang="ja-JP" altLang="en-US" sz="2100"/>
          </a:p>
          <a:p>
            <a:pPr algn="l">
              <a:lnSpc>
                <a:spcPct val="130000"/>
              </a:lnSpc>
            </a:pPr>
            <a:r>
              <a:rPr lang="en-US" altLang="ja-JP" sz="2100" b="1" dirty="0"/>
              <a:t>A</a:t>
            </a:r>
            <a:r>
              <a:rPr lang="ja-JP" altLang="en-US" sz="2100" b="1"/>
              <a:t>ラインによる出血</a:t>
            </a:r>
          </a:p>
          <a:p>
            <a:pPr algn="l">
              <a:lnSpc>
                <a:spcPct val="130000"/>
              </a:lnSpc>
            </a:pPr>
            <a:r>
              <a:rPr lang="ja-JP" altLang="en-US" sz="2100"/>
              <a:t>　非侵襲群</a:t>
            </a:r>
            <a:r>
              <a:rPr lang="en-US" altLang="ja-JP" sz="2100" dirty="0"/>
              <a:t> 1.0%</a:t>
            </a:r>
            <a:r>
              <a:rPr lang="ja-JP" altLang="en-US" sz="2100"/>
              <a:t> 　侵襲群</a:t>
            </a:r>
            <a:r>
              <a:rPr lang="en-US" altLang="ja-JP" sz="2100" dirty="0"/>
              <a:t> 8.2%</a:t>
            </a:r>
          </a:p>
          <a:p>
            <a:pPr algn="l">
              <a:lnSpc>
                <a:spcPct val="130000"/>
              </a:lnSpc>
            </a:pPr>
            <a:endParaRPr lang="en-US" altLang="ja-JP" sz="2100" dirty="0"/>
          </a:p>
          <a:p>
            <a:pPr algn="l">
              <a:lnSpc>
                <a:spcPct val="130000"/>
              </a:lnSpc>
            </a:pPr>
            <a:r>
              <a:rPr lang="ja-JP" altLang="en-US" sz="2100" b="1"/>
              <a:t>血栓や仮性瘤</a:t>
            </a:r>
          </a:p>
          <a:p>
            <a:pPr>
              <a:lnSpc>
                <a:spcPct val="130000"/>
              </a:lnSpc>
            </a:pPr>
            <a:r>
              <a:rPr lang="ja-JP" altLang="en-US" sz="2100"/>
              <a:t>　非侵襲群と侵襲群で有意差なし</a:t>
            </a:r>
          </a:p>
          <a:p>
            <a:pPr algn="l"/>
            <a:endParaRPr lang="ja-JP" altLang="en-US" sz="2100" dirty="0"/>
          </a:p>
          <a:p>
            <a:pPr algn="l"/>
            <a:endParaRPr lang="ja-JP" altLang="en-US" sz="2100" dirty="0"/>
          </a:p>
        </p:txBody>
      </p:sp>
      <p:sp>
        <p:nvSpPr>
          <p:cNvPr id="3" name="フローチャート: 処理 2">
            <a:extLst>
              <a:ext uri="{FF2B5EF4-FFF2-40B4-BE49-F238E27FC236}">
                <a16:creationId xmlns:a16="http://schemas.microsoft.com/office/drawing/2014/main" id="{6271E24F-56BB-8ECD-86FF-055E9CCB7E02}"/>
              </a:ext>
            </a:extLst>
          </p:cNvPr>
          <p:cNvSpPr/>
          <p:nvPr/>
        </p:nvSpPr>
        <p:spPr>
          <a:xfrm flipV="1">
            <a:off x="7009155" y="1240939"/>
            <a:ext cx="1944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処理 3">
            <a:extLst>
              <a:ext uri="{FF2B5EF4-FFF2-40B4-BE49-F238E27FC236}">
                <a16:creationId xmlns:a16="http://schemas.microsoft.com/office/drawing/2014/main" id="{379CF81C-7CBD-0B2A-5A7A-2B7445F56D53}"/>
              </a:ext>
            </a:extLst>
          </p:cNvPr>
          <p:cNvSpPr/>
          <p:nvPr/>
        </p:nvSpPr>
        <p:spPr>
          <a:xfrm flipV="1">
            <a:off x="7009151" y="2067743"/>
            <a:ext cx="4536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処理 4">
            <a:extLst>
              <a:ext uri="{FF2B5EF4-FFF2-40B4-BE49-F238E27FC236}">
                <a16:creationId xmlns:a16="http://schemas.microsoft.com/office/drawing/2014/main" id="{78DDC699-9443-C29C-709B-4EB999ED6AE8}"/>
              </a:ext>
            </a:extLst>
          </p:cNvPr>
          <p:cNvSpPr/>
          <p:nvPr/>
        </p:nvSpPr>
        <p:spPr>
          <a:xfrm flipV="1">
            <a:off x="7009151" y="3240092"/>
            <a:ext cx="2412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処理 5">
            <a:extLst>
              <a:ext uri="{FF2B5EF4-FFF2-40B4-BE49-F238E27FC236}">
                <a16:creationId xmlns:a16="http://schemas.microsoft.com/office/drawing/2014/main" id="{1055B61F-A16C-C9F5-AD45-A7A97AD5B808}"/>
              </a:ext>
            </a:extLst>
          </p:cNvPr>
          <p:cNvSpPr/>
          <p:nvPr/>
        </p:nvSpPr>
        <p:spPr>
          <a:xfrm flipV="1">
            <a:off x="7009151" y="4556913"/>
            <a:ext cx="1728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0259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E2511B-9924-7B78-A2A6-6511D92924AD}"/>
              </a:ext>
            </a:extLst>
          </p:cNvPr>
          <p:cNvSpPr>
            <a:spLocks noGrp="1"/>
          </p:cNvSpPr>
          <p:nvPr>
            <p:ph idx="1"/>
          </p:nvPr>
        </p:nvSpPr>
        <p:spPr>
          <a:xfrm>
            <a:off x="515938" y="1393363"/>
            <a:ext cx="10515600" cy="4351338"/>
          </a:xfrm>
        </p:spPr>
        <p:txBody>
          <a:bodyPr>
            <a:normAutofit/>
          </a:bodyPr>
          <a:lstStyle/>
          <a:p>
            <a:pPr marL="0" indent="0">
              <a:lnSpc>
                <a:spcPct val="130000"/>
              </a:lnSpc>
              <a:buNone/>
            </a:pPr>
            <a:r>
              <a:rPr kumimoji="1" lang="ja-JP" altLang="en-US" dirty="0"/>
              <a:t>ショック</a:t>
            </a:r>
            <a:r>
              <a:rPr lang="ja-JP" altLang="en-US" dirty="0"/>
              <a:t>患者の血圧測定</a:t>
            </a:r>
            <a:r>
              <a:rPr kumimoji="1" lang="ja-JP" altLang="en-US" dirty="0"/>
              <a:t>は、</a:t>
            </a:r>
            <a:r>
              <a:rPr kumimoji="1" lang="ja-JP" altLang="en-US" b="1" dirty="0"/>
              <a:t>カフは</a:t>
            </a:r>
            <a:r>
              <a:rPr kumimoji="1" lang="en-US" altLang="ja-JP" b="1" dirty="0"/>
              <a:t>A</a:t>
            </a:r>
            <a:r>
              <a:rPr kumimoji="1" lang="ja-JP" altLang="en-US" b="1" dirty="0"/>
              <a:t>ラインの</a:t>
            </a:r>
            <a:r>
              <a:rPr lang="ja-JP" altLang="en-US" b="1" dirty="0"/>
              <a:t>使用に劣らない</a:t>
            </a:r>
            <a:r>
              <a:rPr lang="ja-JP" altLang="en-US" dirty="0"/>
              <a:t>。</a:t>
            </a:r>
            <a:endParaRPr kumimoji="1" lang="ja-JP" altLang="en-US" dirty="0">
              <a:solidFill>
                <a:srgbClr val="FF0000"/>
              </a:solidFill>
            </a:endParaRPr>
          </a:p>
          <a:p>
            <a:pPr marL="0" indent="0">
              <a:lnSpc>
                <a:spcPct val="130000"/>
              </a:lnSpc>
              <a:buNone/>
            </a:pPr>
            <a:endParaRPr lang="en-US" altLang="ja-JP" dirty="0"/>
          </a:p>
          <a:p>
            <a:pPr marL="0" indent="0">
              <a:lnSpc>
                <a:spcPct val="130000"/>
              </a:lnSpc>
              <a:buNone/>
            </a:pPr>
            <a:r>
              <a:rPr lang="ja-JP" altLang="en-US" dirty="0"/>
              <a:t>カフの使用が安全かつ効率的に</a:t>
            </a:r>
            <a:r>
              <a:rPr lang="en-US" altLang="ja-JP" dirty="0"/>
              <a:t>A</a:t>
            </a:r>
            <a:r>
              <a:rPr lang="ja-JP" altLang="en-US" dirty="0"/>
              <a:t>ラインに代替でき、</a:t>
            </a:r>
            <a:r>
              <a:rPr lang="en-US" altLang="ja-JP" dirty="0"/>
              <a:t>A</a:t>
            </a:r>
            <a:r>
              <a:rPr lang="ja-JP" altLang="en-US" dirty="0"/>
              <a:t>ラインの使用に伴うリスクを軽減できる。</a:t>
            </a:r>
            <a:endParaRPr kumimoji="1" lang="ja-JP" altLang="en-US" dirty="0"/>
          </a:p>
          <a:p>
            <a:pPr marL="0" indent="0">
              <a:lnSpc>
                <a:spcPct val="130000"/>
              </a:lnSpc>
              <a:buNone/>
            </a:pPr>
            <a:endParaRPr lang="en-US" altLang="ja-JP" dirty="0"/>
          </a:p>
          <a:p>
            <a:pPr marL="0" indent="0">
              <a:lnSpc>
                <a:spcPct val="130000"/>
              </a:lnSpc>
              <a:buNone/>
            </a:pPr>
            <a:r>
              <a:rPr lang="ja-JP" altLang="en-US" b="1" dirty="0"/>
              <a:t>血圧測定の精度が患者の転帰に影響を与える要因ではない。</a:t>
            </a:r>
            <a:endParaRPr kumimoji="1" lang="ja-JP" altLang="en-US" b="1" dirty="0"/>
          </a:p>
        </p:txBody>
      </p:sp>
      <p:sp>
        <p:nvSpPr>
          <p:cNvPr id="4" name="正方形/長方形 3">
            <a:extLst>
              <a:ext uri="{FF2B5EF4-FFF2-40B4-BE49-F238E27FC236}">
                <a16:creationId xmlns:a16="http://schemas.microsoft.com/office/drawing/2014/main" id="{82752B65-1278-C97A-1526-6F2C1C8414DF}"/>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lang="en-US" altLang="ja-JP" sz="2800" dirty="0">
                <a:solidFill>
                  <a:schemeClr val="tx1"/>
                </a:solidFill>
              </a:rPr>
              <a:t> </a:t>
            </a:r>
            <a:r>
              <a:rPr lang="en-US" altLang="ja-JP" sz="3200" dirty="0">
                <a:solidFill>
                  <a:schemeClr val="tx1"/>
                </a:solidFill>
              </a:rPr>
              <a:t>Discussion</a:t>
            </a:r>
          </a:p>
        </p:txBody>
      </p:sp>
      <p:sp>
        <p:nvSpPr>
          <p:cNvPr id="5" name="フローチャート: 処理 4">
            <a:extLst>
              <a:ext uri="{FF2B5EF4-FFF2-40B4-BE49-F238E27FC236}">
                <a16:creationId xmlns:a16="http://schemas.microsoft.com/office/drawing/2014/main" id="{44E71E59-E943-0BEC-D9AC-D0FC82C2A50F}"/>
              </a:ext>
            </a:extLst>
          </p:cNvPr>
          <p:cNvSpPr/>
          <p:nvPr/>
        </p:nvSpPr>
        <p:spPr>
          <a:xfrm flipV="1">
            <a:off x="5237018" y="1729047"/>
            <a:ext cx="5286895"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処理 5">
            <a:extLst>
              <a:ext uri="{FF2B5EF4-FFF2-40B4-BE49-F238E27FC236}">
                <a16:creationId xmlns:a16="http://schemas.microsoft.com/office/drawing/2014/main" id="{982B5720-CE44-96FE-00B9-3CBB0326A63E}"/>
              </a:ext>
            </a:extLst>
          </p:cNvPr>
          <p:cNvSpPr/>
          <p:nvPr/>
        </p:nvSpPr>
        <p:spPr>
          <a:xfrm flipV="1">
            <a:off x="515938" y="5090159"/>
            <a:ext cx="9376207"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92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53B23478-E3CD-A416-D767-0BECCE6C0D8C}"/>
              </a:ext>
            </a:extLst>
          </p:cNvPr>
          <p:cNvPicPr>
            <a:picLocks noGrp="1" noChangeAspect="1"/>
          </p:cNvPicPr>
          <p:nvPr>
            <p:ph idx="1"/>
          </p:nvPr>
        </p:nvPicPr>
        <p:blipFill>
          <a:blip r:embed="rId3"/>
          <a:srcRect t="20421"/>
          <a:stretch>
            <a:fillRect/>
          </a:stretch>
        </p:blipFill>
        <p:spPr>
          <a:xfrm>
            <a:off x="1115761" y="1362217"/>
            <a:ext cx="9960478" cy="4260457"/>
          </a:xfrm>
          <a:prstGeom prst="rect">
            <a:avLst/>
          </a:prstGeom>
        </p:spPr>
      </p:pic>
      <p:sp>
        <p:nvSpPr>
          <p:cNvPr id="5" name="テキスト ボックス 4">
            <a:extLst>
              <a:ext uri="{FF2B5EF4-FFF2-40B4-BE49-F238E27FC236}">
                <a16:creationId xmlns:a16="http://schemas.microsoft.com/office/drawing/2014/main" id="{3B853573-13A3-AE38-15AC-D548667D030D}"/>
              </a:ext>
            </a:extLst>
          </p:cNvPr>
          <p:cNvSpPr txBox="1"/>
          <p:nvPr/>
        </p:nvSpPr>
        <p:spPr>
          <a:xfrm>
            <a:off x="8833618" y="6120368"/>
            <a:ext cx="2842445" cy="369332"/>
          </a:xfrm>
          <a:prstGeom prst="rect">
            <a:avLst/>
          </a:prstGeom>
          <a:noFill/>
        </p:spPr>
        <p:txBody>
          <a:bodyPr wrap="none" rtlCol="0">
            <a:spAutoFit/>
          </a:bodyPr>
          <a:lstStyle/>
          <a:p>
            <a:r>
              <a:rPr kumimoji="1" lang="en-US" altLang="ja-JP" dirty="0" err="1"/>
              <a:t>telemedEASE</a:t>
            </a:r>
            <a:r>
              <a:rPr kumimoji="1" lang="en-US" altLang="ja-JP" dirty="0"/>
              <a:t> </a:t>
            </a:r>
            <a:r>
              <a:rPr kumimoji="1" lang="ja-JP" altLang="en-US"/>
              <a:t>血管コラム</a:t>
            </a:r>
          </a:p>
        </p:txBody>
      </p:sp>
      <p:sp>
        <p:nvSpPr>
          <p:cNvPr id="7" name="テキスト ボックス 6">
            <a:extLst>
              <a:ext uri="{FF2B5EF4-FFF2-40B4-BE49-F238E27FC236}">
                <a16:creationId xmlns:a16="http://schemas.microsoft.com/office/drawing/2014/main" id="{8E79F364-FD98-1D93-E89F-E91EDC4EBED8}"/>
              </a:ext>
            </a:extLst>
          </p:cNvPr>
          <p:cNvSpPr txBox="1"/>
          <p:nvPr/>
        </p:nvSpPr>
        <p:spPr>
          <a:xfrm>
            <a:off x="515938" y="5960098"/>
            <a:ext cx="5745484" cy="461665"/>
          </a:xfrm>
          <a:prstGeom prst="rect">
            <a:avLst/>
          </a:prstGeom>
          <a:noFill/>
        </p:spPr>
        <p:txBody>
          <a:bodyPr wrap="none" rtlCol="0">
            <a:spAutoFit/>
          </a:bodyPr>
          <a:lstStyle/>
          <a:p>
            <a:r>
              <a:rPr kumimoji="1" lang="ja-JP" altLang="en-US" sz="2400"/>
              <a:t>血圧＝心拍出量</a:t>
            </a:r>
            <a:r>
              <a:rPr kumimoji="1" lang="en-US" altLang="ja-JP" sz="2400" dirty="0"/>
              <a:t>×</a:t>
            </a:r>
            <a:r>
              <a:rPr kumimoji="1" lang="ja-JP" altLang="en-US" sz="2400"/>
              <a:t>末梢血管抵抗</a:t>
            </a:r>
            <a:r>
              <a:rPr kumimoji="1" lang="en-US" altLang="ja-JP" sz="2400" dirty="0"/>
              <a:t> (mmHg)</a:t>
            </a:r>
          </a:p>
        </p:txBody>
      </p:sp>
      <p:sp>
        <p:nvSpPr>
          <p:cNvPr id="2" name="正方形/長方形 1">
            <a:extLst>
              <a:ext uri="{FF2B5EF4-FFF2-40B4-BE49-F238E27FC236}">
                <a16:creationId xmlns:a16="http://schemas.microsoft.com/office/drawing/2014/main" id="{038D1696-9253-2142-5A71-AC3E3770AD96}"/>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血圧とは？</a:t>
            </a:r>
            <a:endParaRPr lang="en-US" altLang="ja-JP" sz="3200" dirty="0">
              <a:solidFill>
                <a:schemeClr val="tx1"/>
              </a:solidFill>
            </a:endParaRPr>
          </a:p>
        </p:txBody>
      </p:sp>
    </p:spTree>
    <p:extLst>
      <p:ext uri="{BB962C8B-B14F-4D97-AF65-F5344CB8AC3E}">
        <p14:creationId xmlns:p14="http://schemas.microsoft.com/office/powerpoint/2010/main" val="2314837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F7D8865-6984-FE83-4A5E-685F6B6352A9}"/>
              </a:ext>
            </a:extLst>
          </p:cNvPr>
          <p:cNvSpPr>
            <a:spLocks noGrp="1"/>
          </p:cNvSpPr>
          <p:nvPr>
            <p:ph idx="1"/>
          </p:nvPr>
        </p:nvSpPr>
        <p:spPr>
          <a:xfrm>
            <a:off x="515937" y="1207972"/>
            <a:ext cx="11160125" cy="5281728"/>
          </a:xfrm>
        </p:spPr>
        <p:txBody>
          <a:bodyPr>
            <a:normAutofit/>
          </a:bodyPr>
          <a:lstStyle/>
          <a:p>
            <a:pPr>
              <a:lnSpc>
                <a:spcPct val="130000"/>
              </a:lnSpc>
              <a:buFont typeface="Wingdings" panose="05000000000000000000" pitchFamily="2" charset="2"/>
              <a:buChar char="ü"/>
            </a:pPr>
            <a:r>
              <a:rPr kumimoji="1" lang="ja-JP" altLang="en-US" sz="3200" dirty="0"/>
              <a:t>非盲目</a:t>
            </a:r>
          </a:p>
          <a:p>
            <a:pPr>
              <a:lnSpc>
                <a:spcPct val="130000"/>
              </a:lnSpc>
              <a:buFont typeface="Wingdings" panose="05000000000000000000" pitchFamily="2" charset="2"/>
              <a:buChar char="ü"/>
            </a:pPr>
            <a:r>
              <a:rPr lang="ja-JP" altLang="en-US" sz="3200" b="1" dirty="0"/>
              <a:t>痛みや不快感の評価が</a:t>
            </a:r>
            <a:r>
              <a:rPr lang="ja-JP" altLang="en-US" sz="3200" dirty="0"/>
              <a:t>主観的</a:t>
            </a:r>
          </a:p>
          <a:p>
            <a:pPr>
              <a:lnSpc>
                <a:spcPct val="130000"/>
              </a:lnSpc>
              <a:buFont typeface="Wingdings" panose="05000000000000000000" pitchFamily="2" charset="2"/>
              <a:buChar char="ü"/>
            </a:pPr>
            <a:r>
              <a:rPr kumimoji="1" lang="ja-JP" altLang="en-US" sz="3200" b="1" dirty="0"/>
              <a:t>非侵襲群は動脈穿刺が</a:t>
            </a:r>
            <a:r>
              <a:rPr lang="ja-JP" altLang="en-US" sz="3200" b="1" dirty="0"/>
              <a:t>頻回</a:t>
            </a:r>
            <a:endParaRPr lang="ja-JP" altLang="en-US" sz="3200" dirty="0"/>
          </a:p>
          <a:p>
            <a:pPr>
              <a:lnSpc>
                <a:spcPct val="130000"/>
              </a:lnSpc>
              <a:buFont typeface="Wingdings" panose="05000000000000000000" pitchFamily="2" charset="2"/>
              <a:buChar char="ü"/>
            </a:pPr>
            <a:r>
              <a:rPr kumimoji="1" lang="ja-JP" altLang="en-US" sz="3200" b="1" dirty="0"/>
              <a:t>外傷・</a:t>
            </a:r>
            <a:r>
              <a:rPr lang="ja-JP" altLang="en-US" sz="3200" b="1" dirty="0"/>
              <a:t>術後・</a:t>
            </a:r>
            <a:r>
              <a:rPr lang="en-US" altLang="ja-JP" sz="3200" b="1" dirty="0"/>
              <a:t>BMI</a:t>
            </a:r>
            <a:r>
              <a:rPr lang="ja-JP" altLang="en-US" sz="3200" b="1" dirty="0"/>
              <a:t>＞</a:t>
            </a:r>
            <a:r>
              <a:rPr lang="en-US" altLang="ja-JP" sz="3200" b="1" dirty="0"/>
              <a:t>40</a:t>
            </a:r>
            <a:r>
              <a:rPr lang="ja-JP" altLang="en-US" sz="3200" b="1" dirty="0"/>
              <a:t>は除外</a:t>
            </a:r>
            <a:endParaRPr lang="ja-JP" altLang="en-US" sz="3200" dirty="0"/>
          </a:p>
          <a:p>
            <a:pPr>
              <a:lnSpc>
                <a:spcPct val="130000"/>
              </a:lnSpc>
              <a:buFont typeface="Wingdings" panose="05000000000000000000" pitchFamily="2" charset="2"/>
              <a:buChar char="ü"/>
            </a:pPr>
            <a:r>
              <a:rPr kumimoji="1" lang="ja-JP" altLang="en-US" sz="3200" dirty="0"/>
              <a:t>スクリーニング不足による</a:t>
            </a:r>
            <a:r>
              <a:rPr kumimoji="1" lang="ja-JP" altLang="en-US" sz="3200" b="1" dirty="0"/>
              <a:t>選択バイアス</a:t>
            </a:r>
            <a:endParaRPr kumimoji="1" lang="ja-JP" altLang="en-US" sz="3200" dirty="0"/>
          </a:p>
        </p:txBody>
      </p:sp>
      <p:sp>
        <p:nvSpPr>
          <p:cNvPr id="5" name="正方形/長方形 4">
            <a:extLst>
              <a:ext uri="{FF2B5EF4-FFF2-40B4-BE49-F238E27FC236}">
                <a16:creationId xmlns:a16="http://schemas.microsoft.com/office/drawing/2014/main" id="{B56C0045-A9C7-9EAD-4874-3ED2B4151C0C}"/>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lang="en-US" altLang="ja-JP" sz="2800" dirty="0">
                <a:solidFill>
                  <a:schemeClr val="tx1"/>
                </a:solidFill>
              </a:rPr>
              <a:t> </a:t>
            </a:r>
            <a:r>
              <a:rPr lang="en-US" altLang="ja-JP" sz="3200" dirty="0">
                <a:solidFill>
                  <a:schemeClr val="tx1"/>
                </a:solidFill>
              </a:rPr>
              <a:t>Limitation</a:t>
            </a:r>
          </a:p>
        </p:txBody>
      </p:sp>
    </p:spTree>
    <p:extLst>
      <p:ext uri="{BB962C8B-B14F-4D97-AF65-F5344CB8AC3E}">
        <p14:creationId xmlns:p14="http://schemas.microsoft.com/office/powerpoint/2010/main" val="47573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EC92E-3060-504E-C722-C475CF0C544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D59513-D782-FAB4-554A-E7F6A6D99B83}"/>
              </a:ext>
            </a:extLst>
          </p:cNvPr>
          <p:cNvSpPr>
            <a:spLocks noGrp="1"/>
          </p:cNvSpPr>
          <p:nvPr>
            <p:ph type="title"/>
          </p:nvPr>
        </p:nvSpPr>
        <p:spPr/>
        <p:txBody>
          <a:bodyPr/>
          <a:lstStyle/>
          <a:p>
            <a:r>
              <a:rPr lang="ja-JP" altLang="en-US" dirty="0"/>
              <a:t>考察</a:t>
            </a:r>
            <a:endParaRPr kumimoji="1" lang="ja-JP" altLang="en-US" dirty="0"/>
          </a:p>
        </p:txBody>
      </p:sp>
      <p:sp>
        <p:nvSpPr>
          <p:cNvPr id="3" name="テキスト プレースホルダー 2">
            <a:extLst>
              <a:ext uri="{FF2B5EF4-FFF2-40B4-BE49-F238E27FC236}">
                <a16:creationId xmlns:a16="http://schemas.microsoft.com/office/drawing/2014/main" id="{97883F0E-A672-8CB8-F1A5-D4EEC1E9322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1735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D9011-7070-CA0D-7D25-79B4EA78611F}"/>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57A085AD-4603-9450-23B6-620A19DAC9B8}"/>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内的妥当性の検討</a:t>
            </a:r>
            <a:endParaRPr lang="en-US" altLang="ja-JP" sz="3200" dirty="0">
              <a:solidFill>
                <a:schemeClr val="tx1"/>
              </a:solidFill>
            </a:endParaRPr>
          </a:p>
        </p:txBody>
      </p:sp>
      <p:sp>
        <p:nvSpPr>
          <p:cNvPr id="7" name="コンテンツ プレースホルダー 2">
            <a:extLst>
              <a:ext uri="{FF2B5EF4-FFF2-40B4-BE49-F238E27FC236}">
                <a16:creationId xmlns:a16="http://schemas.microsoft.com/office/drawing/2014/main" id="{D22E35F3-4503-D959-2F05-E00074871939}"/>
              </a:ext>
            </a:extLst>
          </p:cNvPr>
          <p:cNvSpPr txBox="1">
            <a:spLocks/>
          </p:cNvSpPr>
          <p:nvPr/>
        </p:nvSpPr>
        <p:spPr>
          <a:xfrm>
            <a:off x="515937" y="1323475"/>
            <a:ext cx="11160125" cy="253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buFont typeface="Wingdings" panose="05000000000000000000" pitchFamily="2" charset="2"/>
              <a:buChar char="ü"/>
            </a:pPr>
            <a:r>
              <a:rPr lang="ja-JP" altLang="en-US" sz="3200" b="1" dirty="0"/>
              <a:t>非侵襲群は動脈穿刺が頻回</a:t>
            </a:r>
            <a:endParaRPr lang="en-US" altLang="ja-JP" sz="3200" b="1" dirty="0"/>
          </a:p>
          <a:p>
            <a:pPr marL="457200" lvl="1" indent="0">
              <a:lnSpc>
                <a:spcPct val="130000"/>
              </a:lnSpc>
              <a:buNone/>
            </a:pPr>
            <a:r>
              <a:rPr lang="en-US" altLang="ja-JP" sz="3600" dirty="0"/>
              <a:t>					</a:t>
            </a:r>
            <a:r>
              <a:rPr lang="ja-JP" altLang="en-US" sz="3600" b="1" dirty="0"/>
              <a:t>侵襲群の約</a:t>
            </a:r>
            <a:r>
              <a:rPr lang="en-US" altLang="ja-JP" sz="5400" b="1" dirty="0">
                <a:solidFill>
                  <a:srgbClr val="FF0000"/>
                </a:solidFill>
              </a:rPr>
              <a:t>2.8</a:t>
            </a:r>
            <a:r>
              <a:rPr lang="ja-JP" altLang="en-US" sz="3600" b="1" dirty="0"/>
              <a:t>倍</a:t>
            </a:r>
          </a:p>
        </p:txBody>
      </p:sp>
      <p:sp>
        <p:nvSpPr>
          <p:cNvPr id="9" name="テキスト ボックス 8">
            <a:extLst>
              <a:ext uri="{FF2B5EF4-FFF2-40B4-BE49-F238E27FC236}">
                <a16:creationId xmlns:a16="http://schemas.microsoft.com/office/drawing/2014/main" id="{C3565D43-2680-D865-3F32-151BD0BFAC28}"/>
              </a:ext>
            </a:extLst>
          </p:cNvPr>
          <p:cNvSpPr txBox="1"/>
          <p:nvPr/>
        </p:nvSpPr>
        <p:spPr>
          <a:xfrm>
            <a:off x="2266067" y="4411413"/>
            <a:ext cx="9452691" cy="769441"/>
          </a:xfrm>
          <a:prstGeom prst="rect">
            <a:avLst/>
          </a:prstGeom>
          <a:noFill/>
        </p:spPr>
        <p:txBody>
          <a:bodyPr wrap="square" rtlCol="0">
            <a:spAutoFit/>
          </a:bodyPr>
          <a:lstStyle/>
          <a:p>
            <a:r>
              <a:rPr kumimoji="1" lang="ja-JP" altLang="en-US" sz="4400" b="1" dirty="0"/>
              <a:t>逆に侵襲が増えているのでは？</a:t>
            </a:r>
          </a:p>
        </p:txBody>
      </p:sp>
      <p:sp>
        <p:nvSpPr>
          <p:cNvPr id="12" name="二等辺三角形 11">
            <a:extLst>
              <a:ext uri="{FF2B5EF4-FFF2-40B4-BE49-F238E27FC236}">
                <a16:creationId xmlns:a16="http://schemas.microsoft.com/office/drawing/2014/main" id="{73EE39FD-CB39-A10C-2FCB-1F8F61C6649C}"/>
              </a:ext>
            </a:extLst>
          </p:cNvPr>
          <p:cNvSpPr/>
          <p:nvPr/>
        </p:nvSpPr>
        <p:spPr>
          <a:xfrm rot="5400000">
            <a:off x="1236845" y="4442123"/>
            <a:ext cx="768526" cy="662522"/>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8306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C97E-D8EA-BEA1-B3E8-639B11CEB4C3}"/>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157EA9D-7056-98B1-597D-5AA1EDD2986C}"/>
              </a:ext>
            </a:extLst>
          </p:cNvPr>
          <p:cNvSpPr>
            <a:spLocks noGrp="1"/>
          </p:cNvSpPr>
          <p:nvPr>
            <p:ph idx="1"/>
          </p:nvPr>
        </p:nvSpPr>
        <p:spPr>
          <a:xfrm>
            <a:off x="515937" y="1393362"/>
            <a:ext cx="11160125" cy="5096337"/>
          </a:xfrm>
        </p:spPr>
        <p:txBody>
          <a:bodyPr>
            <a:normAutofit/>
          </a:bodyPr>
          <a:lstStyle/>
          <a:p>
            <a:pPr marL="0" indent="0">
              <a:lnSpc>
                <a:spcPct val="130000"/>
              </a:lnSpc>
              <a:buNone/>
            </a:pPr>
            <a:r>
              <a:rPr kumimoji="1" lang="ja-JP" altLang="en-US">
                <a:solidFill>
                  <a:schemeClr val="bg1">
                    <a:lumMod val="85000"/>
                  </a:schemeClr>
                </a:solidFill>
              </a:rPr>
              <a:t>・</a:t>
            </a:r>
            <a:r>
              <a:rPr kumimoji="1" lang="ja-JP" altLang="en-US" b="1">
                <a:solidFill>
                  <a:schemeClr val="bg1">
                    <a:lumMod val="85000"/>
                  </a:schemeClr>
                </a:solidFill>
              </a:rPr>
              <a:t>非盲目</a:t>
            </a:r>
            <a:endParaRPr kumimoji="1" lang="ja-JP" altLang="en-US" b="1" dirty="0">
              <a:solidFill>
                <a:schemeClr val="bg1">
                  <a:lumMod val="85000"/>
                </a:schemeClr>
              </a:solidFill>
            </a:endParaRPr>
          </a:p>
          <a:p>
            <a:pPr marL="0" indent="0">
              <a:lnSpc>
                <a:spcPct val="130000"/>
              </a:lnSpc>
              <a:buNone/>
            </a:pPr>
            <a:r>
              <a:rPr lang="ja-JP" altLang="en-US">
                <a:solidFill>
                  <a:schemeClr val="bg1">
                    <a:lumMod val="85000"/>
                  </a:schemeClr>
                </a:solidFill>
              </a:rPr>
              <a:t>・</a:t>
            </a:r>
            <a:r>
              <a:rPr lang="ja-JP" altLang="en-US" b="1">
                <a:solidFill>
                  <a:schemeClr val="bg1">
                    <a:lumMod val="85000"/>
                  </a:schemeClr>
                </a:solidFill>
              </a:rPr>
              <a:t>痛み</a:t>
            </a:r>
            <a:r>
              <a:rPr lang="ja-JP" altLang="en-US" b="1" dirty="0">
                <a:solidFill>
                  <a:schemeClr val="bg1">
                    <a:lumMod val="85000"/>
                  </a:schemeClr>
                </a:solidFill>
              </a:rPr>
              <a:t>や不快感の評価</a:t>
            </a:r>
            <a:r>
              <a:rPr lang="ja-JP" altLang="en-US" dirty="0">
                <a:solidFill>
                  <a:schemeClr val="bg1">
                    <a:lumMod val="85000"/>
                  </a:schemeClr>
                </a:solidFill>
              </a:rPr>
              <a:t>は主観的</a:t>
            </a:r>
          </a:p>
          <a:p>
            <a:pPr marL="0" indent="0">
              <a:lnSpc>
                <a:spcPct val="130000"/>
              </a:lnSpc>
              <a:buNone/>
            </a:pPr>
            <a:r>
              <a:rPr kumimoji="1" lang="ja-JP" altLang="en-US">
                <a:solidFill>
                  <a:schemeClr val="bg1">
                    <a:lumMod val="85000"/>
                  </a:schemeClr>
                </a:solidFill>
              </a:rPr>
              <a:t>・非侵襲群</a:t>
            </a:r>
            <a:r>
              <a:rPr kumimoji="1" lang="ja-JP" altLang="en-US" dirty="0">
                <a:solidFill>
                  <a:schemeClr val="bg1">
                    <a:lumMod val="85000"/>
                  </a:schemeClr>
                </a:solidFill>
              </a:rPr>
              <a:t>は動脈穿刺を頻繁に受けており、</a:t>
            </a:r>
            <a:r>
              <a:rPr kumimoji="1" lang="en-US" altLang="ja-JP" dirty="0">
                <a:solidFill>
                  <a:schemeClr val="bg1">
                    <a:lumMod val="85000"/>
                  </a:schemeClr>
                </a:solidFill>
              </a:rPr>
              <a:t>CV</a:t>
            </a:r>
            <a:r>
              <a:rPr kumimoji="1" lang="ja-JP" altLang="en-US" dirty="0">
                <a:solidFill>
                  <a:schemeClr val="bg1">
                    <a:lumMod val="85000"/>
                  </a:schemeClr>
                </a:solidFill>
              </a:rPr>
              <a:t>を優先</a:t>
            </a:r>
            <a:r>
              <a:rPr kumimoji="1" lang="ja-JP" altLang="en-US">
                <a:solidFill>
                  <a:schemeClr val="bg1">
                    <a:lumMod val="85000"/>
                  </a:schemeClr>
                </a:solidFill>
              </a:rPr>
              <a:t>して使用する　</a:t>
            </a:r>
            <a:endParaRPr kumimoji="1" lang="en-US" altLang="ja-JP" dirty="0">
              <a:solidFill>
                <a:schemeClr val="bg1">
                  <a:lumMod val="85000"/>
                </a:schemeClr>
              </a:solidFill>
            </a:endParaRPr>
          </a:p>
          <a:p>
            <a:pPr marL="0" indent="0">
              <a:lnSpc>
                <a:spcPct val="130000"/>
              </a:lnSpc>
              <a:buNone/>
            </a:pPr>
            <a:r>
              <a:rPr lang="ja-JP" altLang="en-US">
                <a:solidFill>
                  <a:schemeClr val="bg1">
                    <a:lumMod val="85000"/>
                  </a:schemeClr>
                </a:solidFill>
              </a:rPr>
              <a:t>　</a:t>
            </a:r>
            <a:r>
              <a:rPr kumimoji="1" lang="ja-JP" altLang="en-US">
                <a:solidFill>
                  <a:schemeClr val="bg1">
                    <a:lumMod val="85000"/>
                  </a:schemeClr>
                </a:solidFill>
              </a:rPr>
              <a:t>ガイドライン</a:t>
            </a:r>
            <a:r>
              <a:rPr kumimoji="1" lang="ja-JP" altLang="en-US" dirty="0">
                <a:solidFill>
                  <a:schemeClr val="bg1">
                    <a:lumMod val="85000"/>
                  </a:schemeClr>
                </a:solidFill>
              </a:rPr>
              <a:t>に遵守していない可能性</a:t>
            </a:r>
            <a:r>
              <a:rPr lang="ja-JP" altLang="en-US">
                <a:solidFill>
                  <a:schemeClr val="bg1">
                    <a:lumMod val="85000"/>
                  </a:schemeClr>
                </a:solidFill>
              </a:rPr>
              <a:t>がある。</a:t>
            </a:r>
            <a:endParaRPr lang="ja-JP" altLang="en-US" dirty="0">
              <a:solidFill>
                <a:schemeClr val="bg1">
                  <a:lumMod val="85000"/>
                </a:schemeClr>
              </a:solidFill>
            </a:endParaRPr>
          </a:p>
          <a:p>
            <a:pPr marL="0" indent="0">
              <a:lnSpc>
                <a:spcPct val="130000"/>
              </a:lnSpc>
              <a:buNone/>
            </a:pPr>
            <a:r>
              <a:rPr kumimoji="1" lang="ja-JP" altLang="en-US"/>
              <a:t>・</a:t>
            </a:r>
            <a:r>
              <a:rPr kumimoji="1" lang="ja-JP" altLang="en-US" b="1"/>
              <a:t>被験者に外傷患者や</a:t>
            </a:r>
            <a:r>
              <a:rPr lang="ja-JP" altLang="en-US" b="1"/>
              <a:t>術後患者、</a:t>
            </a:r>
            <a:r>
              <a:rPr lang="en-US" altLang="ja-JP" b="1" dirty="0"/>
              <a:t>BMI40</a:t>
            </a:r>
            <a:r>
              <a:rPr lang="ja-JP" altLang="en-US" b="1"/>
              <a:t>の患者</a:t>
            </a:r>
            <a:r>
              <a:rPr lang="ja-JP" altLang="en-US"/>
              <a:t>が含まれていない。</a:t>
            </a:r>
          </a:p>
          <a:p>
            <a:pPr marL="0" indent="0">
              <a:lnSpc>
                <a:spcPct val="130000"/>
              </a:lnSpc>
              <a:buNone/>
            </a:pPr>
            <a:r>
              <a:rPr kumimoji="1" lang="ja-JP" altLang="en-US">
                <a:solidFill>
                  <a:schemeClr val="bg1">
                    <a:lumMod val="85000"/>
                  </a:schemeClr>
                </a:solidFill>
              </a:rPr>
              <a:t>・患者</a:t>
            </a:r>
            <a:r>
              <a:rPr kumimoji="1" lang="ja-JP" altLang="en-US" dirty="0">
                <a:solidFill>
                  <a:schemeClr val="bg1">
                    <a:lumMod val="85000"/>
                  </a:schemeClr>
                </a:solidFill>
              </a:rPr>
              <a:t>のスクリーニング不足による</a:t>
            </a:r>
            <a:r>
              <a:rPr kumimoji="1" lang="ja-JP" altLang="en-US" b="1">
                <a:solidFill>
                  <a:schemeClr val="bg1">
                    <a:lumMod val="85000"/>
                  </a:schemeClr>
                </a:solidFill>
              </a:rPr>
              <a:t>選択バイアス</a:t>
            </a:r>
            <a:r>
              <a:rPr kumimoji="1" lang="ja-JP" altLang="en-US">
                <a:solidFill>
                  <a:schemeClr val="bg1">
                    <a:lumMod val="85000"/>
                  </a:schemeClr>
                </a:solidFill>
              </a:rPr>
              <a:t>がある。</a:t>
            </a:r>
            <a:endParaRPr kumimoji="1" lang="ja-JP" altLang="en-US" dirty="0">
              <a:solidFill>
                <a:schemeClr val="bg1">
                  <a:lumMod val="85000"/>
                </a:schemeClr>
              </a:solidFill>
            </a:endParaRPr>
          </a:p>
        </p:txBody>
      </p:sp>
      <p:sp>
        <p:nvSpPr>
          <p:cNvPr id="4" name="正方形/長方形 3">
            <a:extLst>
              <a:ext uri="{FF2B5EF4-FFF2-40B4-BE49-F238E27FC236}">
                <a16:creationId xmlns:a16="http://schemas.microsoft.com/office/drawing/2014/main" id="{28BE9361-AE36-8C57-B72E-F2D7D0DD860D}"/>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内的妥当性の検討</a:t>
            </a:r>
            <a:endParaRPr lang="en-US" altLang="ja-JP" sz="3200" dirty="0">
              <a:solidFill>
                <a:schemeClr val="tx1"/>
              </a:solidFill>
            </a:endParaRPr>
          </a:p>
        </p:txBody>
      </p:sp>
      <p:sp>
        <p:nvSpPr>
          <p:cNvPr id="7" name="フローチャート: 処理 6">
            <a:extLst>
              <a:ext uri="{FF2B5EF4-FFF2-40B4-BE49-F238E27FC236}">
                <a16:creationId xmlns:a16="http://schemas.microsoft.com/office/drawing/2014/main" id="{84E97380-4BEA-A75A-6031-5C6E874BAD99}"/>
              </a:ext>
            </a:extLst>
          </p:cNvPr>
          <p:cNvSpPr/>
          <p:nvPr/>
        </p:nvSpPr>
        <p:spPr>
          <a:xfrm flipV="1">
            <a:off x="981155" y="1777173"/>
            <a:ext cx="1044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a:extLst>
              <a:ext uri="{FF2B5EF4-FFF2-40B4-BE49-F238E27FC236}">
                <a16:creationId xmlns:a16="http://schemas.microsoft.com/office/drawing/2014/main" id="{67803575-6041-660A-5353-812F39AE61ED}"/>
              </a:ext>
            </a:extLst>
          </p:cNvPr>
          <p:cNvSpPr/>
          <p:nvPr/>
        </p:nvSpPr>
        <p:spPr>
          <a:xfrm flipV="1">
            <a:off x="981148" y="2458559"/>
            <a:ext cx="3204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処理 9">
            <a:extLst>
              <a:ext uri="{FF2B5EF4-FFF2-40B4-BE49-F238E27FC236}">
                <a16:creationId xmlns:a16="http://schemas.microsoft.com/office/drawing/2014/main" id="{D746943C-FA7A-4F52-3E98-E17E75CB86EB}"/>
              </a:ext>
            </a:extLst>
          </p:cNvPr>
          <p:cNvSpPr/>
          <p:nvPr/>
        </p:nvSpPr>
        <p:spPr>
          <a:xfrm flipV="1">
            <a:off x="981147" y="4416998"/>
            <a:ext cx="7056000" cy="166256"/>
          </a:xfrm>
          <a:prstGeom prst="flowChartProcess">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処理 10">
            <a:extLst>
              <a:ext uri="{FF2B5EF4-FFF2-40B4-BE49-F238E27FC236}">
                <a16:creationId xmlns:a16="http://schemas.microsoft.com/office/drawing/2014/main" id="{01F7F0EA-D531-2AA4-8705-58822E386286}"/>
              </a:ext>
            </a:extLst>
          </p:cNvPr>
          <p:cNvSpPr/>
          <p:nvPr/>
        </p:nvSpPr>
        <p:spPr>
          <a:xfrm flipV="1">
            <a:off x="6279399" y="5096050"/>
            <a:ext cx="2160000" cy="166256"/>
          </a:xfrm>
          <a:prstGeom prst="flowChartProcess">
            <a:avLst/>
          </a:prstGeom>
          <a:solidFill>
            <a:srgbClr val="F4FF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pic>
        <p:nvPicPr>
          <p:cNvPr id="2" name="図 1">
            <a:extLst>
              <a:ext uri="{FF2B5EF4-FFF2-40B4-BE49-F238E27FC236}">
                <a16:creationId xmlns:a16="http://schemas.microsoft.com/office/drawing/2014/main" id="{AD0A4E98-2AEB-2DD1-A0B5-E3B52930AECC}"/>
              </a:ext>
            </a:extLst>
          </p:cNvPr>
          <p:cNvPicPr>
            <a:picLocks noChangeAspect="1"/>
          </p:cNvPicPr>
          <p:nvPr/>
        </p:nvPicPr>
        <p:blipFill>
          <a:blip r:embed="rId3"/>
          <a:stretch>
            <a:fillRect/>
          </a:stretch>
        </p:blipFill>
        <p:spPr>
          <a:xfrm>
            <a:off x="685800" y="916768"/>
            <a:ext cx="5971674" cy="3162075"/>
          </a:xfrm>
          <a:prstGeom prst="rect">
            <a:avLst/>
          </a:prstGeom>
        </p:spPr>
      </p:pic>
      <p:sp>
        <p:nvSpPr>
          <p:cNvPr id="5" name="フレーム 4">
            <a:extLst>
              <a:ext uri="{FF2B5EF4-FFF2-40B4-BE49-F238E27FC236}">
                <a16:creationId xmlns:a16="http://schemas.microsoft.com/office/drawing/2014/main" id="{5FAC10FD-3122-6F60-64EB-D27F06B0D599}"/>
              </a:ext>
            </a:extLst>
          </p:cNvPr>
          <p:cNvSpPr/>
          <p:nvPr/>
        </p:nvSpPr>
        <p:spPr>
          <a:xfrm>
            <a:off x="644275" y="828108"/>
            <a:ext cx="5971674" cy="3250735"/>
          </a:xfrm>
          <a:prstGeom prst="frame">
            <a:avLst>
              <a:gd name="adj1" fmla="val 263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円形吹き出し 5">
            <a:extLst>
              <a:ext uri="{FF2B5EF4-FFF2-40B4-BE49-F238E27FC236}">
                <a16:creationId xmlns:a16="http://schemas.microsoft.com/office/drawing/2014/main" id="{CBD197EC-52C5-966A-6AF3-6F2B11937633}"/>
              </a:ext>
            </a:extLst>
          </p:cNvPr>
          <p:cNvSpPr/>
          <p:nvPr/>
        </p:nvSpPr>
        <p:spPr>
          <a:xfrm>
            <a:off x="6911297" y="916768"/>
            <a:ext cx="3788788" cy="1694315"/>
          </a:xfrm>
          <a:prstGeom prst="wedgeEllipseCallout">
            <a:avLst>
              <a:gd name="adj1" fmla="val -70343"/>
              <a:gd name="adj2" fmla="val 40695"/>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rPr>
              <a:t>超重症患者は除外</a:t>
            </a:r>
          </a:p>
        </p:txBody>
      </p:sp>
    </p:spTree>
    <p:extLst>
      <p:ext uri="{BB962C8B-B14F-4D97-AF65-F5344CB8AC3E}">
        <p14:creationId xmlns:p14="http://schemas.microsoft.com/office/powerpoint/2010/main" val="4203726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41ED-38B7-96A1-F0DC-DD0C71D4350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EE1D7D6-D1AC-4D06-A0FC-E25A8D66F083}"/>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外的妥当性の検討</a:t>
            </a:r>
            <a:endParaRPr lang="en-US" altLang="ja-JP" sz="3200" dirty="0">
              <a:solidFill>
                <a:schemeClr val="tx1"/>
              </a:solidFill>
            </a:endParaRPr>
          </a:p>
        </p:txBody>
      </p:sp>
      <p:sp>
        <p:nvSpPr>
          <p:cNvPr id="5" name="コンテンツ プレースホルダー 2">
            <a:extLst>
              <a:ext uri="{FF2B5EF4-FFF2-40B4-BE49-F238E27FC236}">
                <a16:creationId xmlns:a16="http://schemas.microsoft.com/office/drawing/2014/main" id="{3F344D49-95E3-A356-FED5-C009870FD52B}"/>
              </a:ext>
            </a:extLst>
          </p:cNvPr>
          <p:cNvSpPr>
            <a:spLocks noGrp="1"/>
          </p:cNvSpPr>
          <p:nvPr>
            <p:ph idx="1"/>
          </p:nvPr>
        </p:nvSpPr>
        <p:spPr>
          <a:xfrm>
            <a:off x="515937" y="2983833"/>
            <a:ext cx="11160125" cy="1028280"/>
          </a:xfrm>
        </p:spPr>
        <p:txBody>
          <a:bodyPr>
            <a:normAutofit/>
          </a:bodyPr>
          <a:lstStyle/>
          <a:p>
            <a:pPr>
              <a:lnSpc>
                <a:spcPct val="130000"/>
              </a:lnSpc>
              <a:buFont typeface="Wingdings" panose="05000000000000000000" pitchFamily="2" charset="2"/>
              <a:buChar char="p"/>
            </a:pPr>
            <a:r>
              <a:rPr kumimoji="1" lang="ja-JP" altLang="en-US" sz="3200" b="1" dirty="0"/>
              <a:t>フランスでは</a:t>
            </a:r>
            <a:r>
              <a:rPr kumimoji="1" lang="en-US" altLang="ja-JP" sz="3200" b="1" dirty="0"/>
              <a:t>VBG</a:t>
            </a:r>
            <a:r>
              <a:rPr kumimoji="1" lang="ja-JP" altLang="en-US" sz="3200" b="1" dirty="0"/>
              <a:t>を活用</a:t>
            </a:r>
            <a:endParaRPr kumimoji="1" lang="en-US" altLang="ja-JP" sz="3200" b="1" dirty="0"/>
          </a:p>
        </p:txBody>
      </p:sp>
      <p:sp>
        <p:nvSpPr>
          <p:cNvPr id="2" name="テキスト ボックス 1">
            <a:extLst>
              <a:ext uri="{FF2B5EF4-FFF2-40B4-BE49-F238E27FC236}">
                <a16:creationId xmlns:a16="http://schemas.microsoft.com/office/drawing/2014/main" id="{2B8C849F-B06A-15A5-A722-DC1AF30923B6}"/>
              </a:ext>
            </a:extLst>
          </p:cNvPr>
          <p:cNvSpPr txBox="1"/>
          <p:nvPr/>
        </p:nvSpPr>
        <p:spPr>
          <a:xfrm>
            <a:off x="4787886" y="3779956"/>
            <a:ext cx="6213560" cy="769441"/>
          </a:xfrm>
          <a:prstGeom prst="rect">
            <a:avLst/>
          </a:prstGeom>
          <a:noFill/>
        </p:spPr>
        <p:txBody>
          <a:bodyPr wrap="none" rtlCol="0">
            <a:spAutoFit/>
          </a:bodyPr>
          <a:lstStyle/>
          <a:p>
            <a:r>
              <a:rPr kumimoji="1" lang="ja-JP" altLang="en-US" sz="4400" b="1" dirty="0"/>
              <a:t>日本では</a:t>
            </a:r>
            <a:r>
              <a:rPr kumimoji="1" lang="en-US" altLang="ja-JP" sz="4400" b="1" dirty="0"/>
              <a:t>A</a:t>
            </a:r>
            <a:r>
              <a:rPr kumimoji="1" lang="ja-JP" altLang="en-US" sz="4400" b="1" dirty="0"/>
              <a:t>ガスがメイン</a:t>
            </a:r>
          </a:p>
        </p:txBody>
      </p:sp>
      <p:sp>
        <p:nvSpPr>
          <p:cNvPr id="3" name="コンテンツ プレースホルダー 2">
            <a:extLst>
              <a:ext uri="{FF2B5EF4-FFF2-40B4-BE49-F238E27FC236}">
                <a16:creationId xmlns:a16="http://schemas.microsoft.com/office/drawing/2014/main" id="{125D869D-D95B-580E-F665-66372EE0D641}"/>
              </a:ext>
            </a:extLst>
          </p:cNvPr>
          <p:cNvSpPr txBox="1">
            <a:spLocks/>
          </p:cNvSpPr>
          <p:nvPr/>
        </p:nvSpPr>
        <p:spPr>
          <a:xfrm>
            <a:off x="515937" y="716837"/>
            <a:ext cx="11160125" cy="8999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buFont typeface="Wingdings" panose="05000000000000000000" pitchFamily="2" charset="2"/>
              <a:buChar char="p"/>
            </a:pPr>
            <a:r>
              <a:rPr lang="ja-JP" altLang="en-US" sz="3200" b="1" dirty="0"/>
              <a:t>日本の</a:t>
            </a:r>
            <a:r>
              <a:rPr lang="en-US" altLang="ja-JP" sz="3200" b="1" dirty="0"/>
              <a:t>ICU</a:t>
            </a:r>
            <a:r>
              <a:rPr lang="ja-JP" altLang="en-US" sz="3200" b="1" dirty="0"/>
              <a:t>患者の高齢化（本論文の平均年齢は</a:t>
            </a:r>
            <a:r>
              <a:rPr lang="ja-JP" altLang="en-US" sz="4400" b="1" dirty="0"/>
              <a:t>６６</a:t>
            </a:r>
            <a:r>
              <a:rPr lang="ja-JP" altLang="en-US" sz="2400" b="1" dirty="0"/>
              <a:t>歳</a:t>
            </a:r>
            <a:r>
              <a:rPr lang="ja-JP" altLang="en-US" sz="3200" b="1" dirty="0"/>
              <a:t>）</a:t>
            </a:r>
            <a:endParaRPr lang="en-US" altLang="ja-JP" sz="3200" b="1" dirty="0"/>
          </a:p>
        </p:txBody>
      </p:sp>
      <p:sp>
        <p:nvSpPr>
          <p:cNvPr id="7" name="コンテンツ プレースホルダー 2">
            <a:extLst>
              <a:ext uri="{FF2B5EF4-FFF2-40B4-BE49-F238E27FC236}">
                <a16:creationId xmlns:a16="http://schemas.microsoft.com/office/drawing/2014/main" id="{0D7647D6-340E-9560-6CAF-4E9D470A1739}"/>
              </a:ext>
            </a:extLst>
          </p:cNvPr>
          <p:cNvSpPr txBox="1">
            <a:spLocks/>
          </p:cNvSpPr>
          <p:nvPr/>
        </p:nvSpPr>
        <p:spPr>
          <a:xfrm>
            <a:off x="515937" y="4887357"/>
            <a:ext cx="11160125" cy="1034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buFont typeface="Wingdings" panose="05000000000000000000" pitchFamily="2" charset="2"/>
              <a:buChar char="p"/>
            </a:pPr>
            <a:r>
              <a:rPr lang="ja-JP" altLang="en-US" sz="3200" b="1" dirty="0"/>
              <a:t>医療者の業務量と満足度</a:t>
            </a:r>
            <a:endParaRPr lang="en-US" altLang="ja-JP" sz="3200" b="1" dirty="0"/>
          </a:p>
        </p:txBody>
      </p:sp>
      <p:sp>
        <p:nvSpPr>
          <p:cNvPr id="8" name="二等辺三角形 7">
            <a:extLst>
              <a:ext uri="{FF2B5EF4-FFF2-40B4-BE49-F238E27FC236}">
                <a16:creationId xmlns:a16="http://schemas.microsoft.com/office/drawing/2014/main" id="{E44C207A-55B4-4828-CFF8-CE5D03689413}"/>
              </a:ext>
            </a:extLst>
          </p:cNvPr>
          <p:cNvSpPr/>
          <p:nvPr/>
        </p:nvSpPr>
        <p:spPr>
          <a:xfrm rot="5400000">
            <a:off x="3758664" y="3810666"/>
            <a:ext cx="768526" cy="662522"/>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4B66978-640E-77CD-F670-2AD73011A6C0}"/>
              </a:ext>
            </a:extLst>
          </p:cNvPr>
          <p:cNvSpPr txBox="1"/>
          <p:nvPr/>
        </p:nvSpPr>
        <p:spPr>
          <a:xfrm>
            <a:off x="4787886" y="1992473"/>
            <a:ext cx="1313180" cy="769441"/>
          </a:xfrm>
          <a:prstGeom prst="rect">
            <a:avLst/>
          </a:prstGeom>
          <a:noFill/>
        </p:spPr>
        <p:txBody>
          <a:bodyPr wrap="none" rtlCol="0">
            <a:spAutoFit/>
          </a:bodyPr>
          <a:lstStyle/>
          <a:p>
            <a:r>
              <a:rPr kumimoji="1" lang="ja-JP" altLang="en-US" sz="4400" b="1" dirty="0"/>
              <a:t>誤差</a:t>
            </a:r>
          </a:p>
        </p:txBody>
      </p:sp>
      <p:sp>
        <p:nvSpPr>
          <p:cNvPr id="10" name="二等辺三角形 9">
            <a:extLst>
              <a:ext uri="{FF2B5EF4-FFF2-40B4-BE49-F238E27FC236}">
                <a16:creationId xmlns:a16="http://schemas.microsoft.com/office/drawing/2014/main" id="{7BF0A399-E97B-B47C-D589-99EC56889573}"/>
              </a:ext>
            </a:extLst>
          </p:cNvPr>
          <p:cNvSpPr/>
          <p:nvPr/>
        </p:nvSpPr>
        <p:spPr>
          <a:xfrm rot="5400000">
            <a:off x="3758664" y="2023183"/>
            <a:ext cx="768526" cy="662522"/>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762770C2-18C5-7728-0876-59735246A211}"/>
              </a:ext>
            </a:extLst>
          </p:cNvPr>
          <p:cNvSpPr/>
          <p:nvPr/>
        </p:nvSpPr>
        <p:spPr>
          <a:xfrm rot="13110405">
            <a:off x="6303610" y="1656139"/>
            <a:ext cx="1113458" cy="1354994"/>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E8C8A8D-ACF0-1519-D4F4-45A735F2B903}"/>
              </a:ext>
            </a:extLst>
          </p:cNvPr>
          <p:cNvSpPr txBox="1"/>
          <p:nvPr/>
        </p:nvSpPr>
        <p:spPr>
          <a:xfrm>
            <a:off x="4787886" y="5656570"/>
            <a:ext cx="6391493" cy="769441"/>
          </a:xfrm>
          <a:prstGeom prst="rect">
            <a:avLst/>
          </a:prstGeom>
          <a:noFill/>
        </p:spPr>
        <p:txBody>
          <a:bodyPr wrap="none" rtlCol="0">
            <a:spAutoFit/>
          </a:bodyPr>
          <a:lstStyle/>
          <a:p>
            <a:r>
              <a:rPr kumimoji="1" lang="ja-JP" altLang="en-US" sz="4400" b="1" dirty="0"/>
              <a:t>採血ルートとしての使用</a:t>
            </a:r>
          </a:p>
        </p:txBody>
      </p:sp>
      <p:sp>
        <p:nvSpPr>
          <p:cNvPr id="13" name="二等辺三角形 12">
            <a:extLst>
              <a:ext uri="{FF2B5EF4-FFF2-40B4-BE49-F238E27FC236}">
                <a16:creationId xmlns:a16="http://schemas.microsoft.com/office/drawing/2014/main" id="{C1019AA0-E7CC-6CFB-A1CE-4C9A49137A20}"/>
              </a:ext>
            </a:extLst>
          </p:cNvPr>
          <p:cNvSpPr/>
          <p:nvPr/>
        </p:nvSpPr>
        <p:spPr>
          <a:xfrm rot="5400000">
            <a:off x="3758664" y="5687280"/>
            <a:ext cx="768526" cy="662522"/>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33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0" grpId="0" animBg="1"/>
      <p:bldP spid="11" grpId="0" animBg="1"/>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8FF395-68D1-88BA-E90A-13E6F3371ED4}"/>
              </a:ext>
            </a:extLst>
          </p:cNvPr>
          <p:cNvPicPr>
            <a:picLocks noChangeAspect="1"/>
          </p:cNvPicPr>
          <p:nvPr/>
        </p:nvPicPr>
        <p:blipFill>
          <a:blip r:embed="rId2"/>
          <a:stretch>
            <a:fillRect/>
          </a:stretch>
        </p:blipFill>
        <p:spPr>
          <a:xfrm>
            <a:off x="1517479" y="584378"/>
            <a:ext cx="7993259" cy="5689244"/>
          </a:xfrm>
          <a:prstGeom prst="rect">
            <a:avLst/>
          </a:prstGeom>
        </p:spPr>
      </p:pic>
      <p:sp>
        <p:nvSpPr>
          <p:cNvPr id="4" name="テキスト ボックス 3">
            <a:extLst>
              <a:ext uri="{FF2B5EF4-FFF2-40B4-BE49-F238E27FC236}">
                <a16:creationId xmlns:a16="http://schemas.microsoft.com/office/drawing/2014/main" id="{69502938-E31B-4398-1A28-691D50F97812}"/>
              </a:ext>
            </a:extLst>
          </p:cNvPr>
          <p:cNvSpPr txBox="1"/>
          <p:nvPr/>
        </p:nvSpPr>
        <p:spPr>
          <a:xfrm>
            <a:off x="2053732" y="6401799"/>
            <a:ext cx="9970383" cy="400110"/>
          </a:xfrm>
          <a:prstGeom prst="rect">
            <a:avLst/>
          </a:prstGeom>
          <a:noFill/>
        </p:spPr>
        <p:txBody>
          <a:bodyPr wrap="square" rtlCol="0">
            <a:spAutoFit/>
          </a:bodyPr>
          <a:lstStyle/>
          <a:p>
            <a:r>
              <a:rPr kumimoji="1" lang="en-US" altLang="ja-JP" sz="1000" dirty="0"/>
              <a:t>Clinical review: complications and risk factors of peripheral arterial catheters used for </a:t>
            </a:r>
            <a:r>
              <a:rPr kumimoji="1" lang="en-US" altLang="ja-JP" sz="1000" dirty="0" err="1"/>
              <a:t>haemodynamic</a:t>
            </a:r>
            <a:r>
              <a:rPr kumimoji="1" lang="en-US" altLang="ja-JP" sz="1000" dirty="0"/>
              <a:t> monitoring in </a:t>
            </a:r>
            <a:r>
              <a:rPr kumimoji="1" lang="en-US" altLang="ja-JP" sz="1000" dirty="0" err="1"/>
              <a:t>anaesthesia</a:t>
            </a:r>
            <a:r>
              <a:rPr kumimoji="1" lang="en-US" altLang="ja-JP" sz="1000" dirty="0"/>
              <a:t> and intensive care medicine. </a:t>
            </a:r>
          </a:p>
          <a:p>
            <a:pPr algn="r"/>
            <a:r>
              <a:rPr kumimoji="1" lang="en-US" altLang="ja-JP" sz="1000" dirty="0"/>
              <a:t>Crit Care. 2002 Jun;6(3):199-204.</a:t>
            </a:r>
            <a:endParaRPr kumimoji="1" lang="ja-JP" altLang="en-US" sz="1000" dirty="0"/>
          </a:p>
        </p:txBody>
      </p:sp>
      <p:sp>
        <p:nvSpPr>
          <p:cNvPr id="13" name="正方形/長方形 12">
            <a:extLst>
              <a:ext uri="{FF2B5EF4-FFF2-40B4-BE49-F238E27FC236}">
                <a16:creationId xmlns:a16="http://schemas.microsoft.com/office/drawing/2014/main" id="{B090B2B3-5625-9869-5393-6E5327A77AA8}"/>
              </a:ext>
            </a:extLst>
          </p:cNvPr>
          <p:cNvSpPr/>
          <p:nvPr/>
        </p:nvSpPr>
        <p:spPr>
          <a:xfrm>
            <a:off x="0" y="0"/>
            <a:ext cx="4136804" cy="5843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lang="en-US" altLang="ja-JP" sz="2800" dirty="0">
                <a:solidFill>
                  <a:schemeClr val="tx1"/>
                </a:solidFill>
              </a:rPr>
              <a:t> </a:t>
            </a:r>
            <a:r>
              <a:rPr lang="en-US" altLang="ja-JP" sz="3200" dirty="0">
                <a:solidFill>
                  <a:schemeClr val="tx1"/>
                </a:solidFill>
              </a:rPr>
              <a:t>A</a:t>
            </a:r>
            <a:r>
              <a:rPr lang="ja-JP" altLang="en-US" sz="3200" dirty="0">
                <a:solidFill>
                  <a:schemeClr val="tx1"/>
                </a:solidFill>
              </a:rPr>
              <a:t>ラインの合併症</a:t>
            </a:r>
            <a:endParaRPr lang="en-US" altLang="ja-JP" sz="3200" dirty="0">
              <a:solidFill>
                <a:schemeClr val="tx1"/>
              </a:solidFill>
            </a:endParaRPr>
          </a:p>
        </p:txBody>
      </p:sp>
      <p:sp>
        <p:nvSpPr>
          <p:cNvPr id="14" name="四角形: 角を丸くする 13">
            <a:extLst>
              <a:ext uri="{FF2B5EF4-FFF2-40B4-BE49-F238E27FC236}">
                <a16:creationId xmlns:a16="http://schemas.microsoft.com/office/drawing/2014/main" id="{09F97E0E-9FEC-C479-CD87-6B6935F92047}"/>
              </a:ext>
            </a:extLst>
          </p:cNvPr>
          <p:cNvSpPr/>
          <p:nvPr/>
        </p:nvSpPr>
        <p:spPr>
          <a:xfrm>
            <a:off x="3427778" y="5613535"/>
            <a:ext cx="6009612" cy="41563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4F7F51C8-2987-5571-3CA1-76B4208042FC}"/>
              </a:ext>
            </a:extLst>
          </p:cNvPr>
          <p:cNvSpPr/>
          <p:nvPr/>
        </p:nvSpPr>
        <p:spPr>
          <a:xfrm>
            <a:off x="3427778" y="828828"/>
            <a:ext cx="6009612" cy="53543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90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B4822-7592-65C2-B5F3-7E7D53019A3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E0F6E307-4C2D-B9E4-E025-2874A9621CFF}"/>
              </a:ext>
            </a:extLst>
          </p:cNvPr>
          <p:cNvSpPr/>
          <p:nvPr/>
        </p:nvSpPr>
        <p:spPr>
          <a:xfrm>
            <a:off x="0" y="230245"/>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lang="en-US" altLang="ja-JP" sz="2800" dirty="0">
                <a:solidFill>
                  <a:schemeClr val="tx1"/>
                </a:solidFill>
              </a:rPr>
              <a:t> </a:t>
            </a:r>
            <a:r>
              <a:rPr lang="en-US" altLang="ja-JP" sz="3200" b="1" dirty="0">
                <a:solidFill>
                  <a:schemeClr val="tx1"/>
                </a:solidFill>
              </a:rPr>
              <a:t>A</a:t>
            </a:r>
            <a:r>
              <a:rPr lang="ja-JP" altLang="en-US" sz="3200" b="1" dirty="0">
                <a:solidFill>
                  <a:schemeClr val="tx1"/>
                </a:solidFill>
              </a:rPr>
              <a:t>ラインの全例適用には</a:t>
            </a:r>
            <a:endParaRPr lang="en-US" altLang="ja-JP" sz="3200" b="1" dirty="0">
              <a:solidFill>
                <a:schemeClr val="tx1"/>
              </a:solidFill>
            </a:endParaRPr>
          </a:p>
        </p:txBody>
      </p:sp>
      <p:sp>
        <p:nvSpPr>
          <p:cNvPr id="5" name="コンテンツ プレースホルダー 2">
            <a:extLst>
              <a:ext uri="{FF2B5EF4-FFF2-40B4-BE49-F238E27FC236}">
                <a16:creationId xmlns:a16="http://schemas.microsoft.com/office/drawing/2014/main" id="{96FD7CCB-C2D7-AFC9-F1FC-7D63B79EA10A}"/>
              </a:ext>
            </a:extLst>
          </p:cNvPr>
          <p:cNvSpPr>
            <a:spLocks noGrp="1"/>
          </p:cNvSpPr>
          <p:nvPr>
            <p:ph idx="1"/>
          </p:nvPr>
        </p:nvSpPr>
        <p:spPr>
          <a:xfrm>
            <a:off x="1241659" y="1393362"/>
            <a:ext cx="10434403" cy="1094769"/>
          </a:xfrm>
        </p:spPr>
        <p:txBody>
          <a:bodyPr>
            <a:noAutofit/>
          </a:bodyPr>
          <a:lstStyle/>
          <a:p>
            <a:pPr marL="0" indent="0">
              <a:lnSpc>
                <a:spcPct val="130000"/>
              </a:lnSpc>
              <a:buNone/>
            </a:pPr>
            <a:r>
              <a:rPr lang="ja-JP" altLang="en-US" sz="3600" dirty="0"/>
              <a:t>適切な管理と適用を徹底し、合併症を減らす！</a:t>
            </a:r>
            <a:endParaRPr lang="en-US" altLang="ja-JP" sz="3600" dirty="0"/>
          </a:p>
        </p:txBody>
      </p:sp>
      <p:sp>
        <p:nvSpPr>
          <p:cNvPr id="3" name="テキスト ボックス 2">
            <a:extLst>
              <a:ext uri="{FF2B5EF4-FFF2-40B4-BE49-F238E27FC236}">
                <a16:creationId xmlns:a16="http://schemas.microsoft.com/office/drawing/2014/main" id="{66B35352-C409-D6E2-3A1C-32F87D0D7124}"/>
              </a:ext>
            </a:extLst>
          </p:cNvPr>
          <p:cNvSpPr txBox="1"/>
          <p:nvPr/>
        </p:nvSpPr>
        <p:spPr>
          <a:xfrm>
            <a:off x="2068749" y="3451292"/>
            <a:ext cx="7532831" cy="2123658"/>
          </a:xfrm>
          <a:prstGeom prst="rect">
            <a:avLst/>
          </a:prstGeom>
          <a:noFill/>
        </p:spPr>
        <p:txBody>
          <a:bodyPr wrap="none" rtlCol="0">
            <a:spAutoFit/>
          </a:bodyPr>
          <a:lstStyle/>
          <a:p>
            <a:pPr marL="571500" indent="-571500">
              <a:buFont typeface="Wingdings" panose="05000000000000000000" pitchFamily="2" charset="2"/>
              <a:buChar char="ü"/>
            </a:pPr>
            <a:r>
              <a:rPr lang="ja-JP" altLang="en-US" sz="4400" b="1" dirty="0"/>
              <a:t>不要な留置期間の削減</a:t>
            </a:r>
          </a:p>
          <a:p>
            <a:pPr marL="571500" indent="-571500">
              <a:buFont typeface="Wingdings" panose="05000000000000000000" pitchFamily="2" charset="2"/>
              <a:buChar char="ü"/>
            </a:pPr>
            <a:r>
              <a:rPr lang="ja-JP" altLang="en-US" sz="4400" b="1" dirty="0"/>
              <a:t>エコーガイド下で一発穿刺</a:t>
            </a:r>
          </a:p>
          <a:p>
            <a:pPr marL="571500" indent="-571500">
              <a:buFont typeface="Wingdings" panose="05000000000000000000" pitchFamily="2" charset="2"/>
              <a:buChar char="ü"/>
            </a:pPr>
            <a:r>
              <a:rPr lang="ja-JP" altLang="en-US" sz="4400" b="1" dirty="0"/>
              <a:t>最小限の採血</a:t>
            </a:r>
          </a:p>
        </p:txBody>
      </p:sp>
      <p:sp>
        <p:nvSpPr>
          <p:cNvPr id="6" name="二等辺三角形 5">
            <a:extLst>
              <a:ext uri="{FF2B5EF4-FFF2-40B4-BE49-F238E27FC236}">
                <a16:creationId xmlns:a16="http://schemas.microsoft.com/office/drawing/2014/main" id="{0F5199A1-C482-29BA-75A2-C07B3BB3801F}"/>
              </a:ext>
            </a:extLst>
          </p:cNvPr>
          <p:cNvSpPr/>
          <p:nvPr/>
        </p:nvSpPr>
        <p:spPr>
          <a:xfrm rot="5400000">
            <a:off x="1126154" y="4102831"/>
            <a:ext cx="768526" cy="662522"/>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75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E731C852-A5C6-2377-3E6E-40F01A818BC1}"/>
              </a:ext>
            </a:extLst>
          </p:cNvPr>
          <p:cNvPicPr>
            <a:picLocks noGrp="1" noChangeAspect="1"/>
          </p:cNvPicPr>
          <p:nvPr>
            <p:ph idx="1"/>
          </p:nvPr>
        </p:nvPicPr>
        <p:blipFill>
          <a:blip r:embed="rId3"/>
          <a:stretch>
            <a:fillRect/>
          </a:stretch>
        </p:blipFill>
        <p:spPr>
          <a:xfrm>
            <a:off x="3231696" y="238562"/>
            <a:ext cx="5728608" cy="6380876"/>
          </a:xfrm>
        </p:spPr>
      </p:pic>
    </p:spTree>
    <p:extLst>
      <p:ext uri="{BB962C8B-B14F-4D97-AF65-F5344CB8AC3E}">
        <p14:creationId xmlns:p14="http://schemas.microsoft.com/office/powerpoint/2010/main" val="186611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EDEABF4A-AA11-7778-F1CE-C54B0CFA1C00}"/>
              </a:ext>
            </a:extLst>
          </p:cNvPr>
          <p:cNvGraphicFramePr>
            <a:graphicFrameLocks noGrp="1"/>
          </p:cNvGraphicFramePr>
          <p:nvPr>
            <p:extLst>
              <p:ext uri="{D42A27DB-BD31-4B8C-83A1-F6EECF244321}">
                <p14:modId xmlns:p14="http://schemas.microsoft.com/office/powerpoint/2010/main" val="1461280682"/>
              </p:ext>
            </p:extLst>
          </p:nvPr>
        </p:nvGraphicFramePr>
        <p:xfrm>
          <a:off x="1040187" y="879792"/>
          <a:ext cx="10111625" cy="5098416"/>
        </p:xfrm>
        <a:graphic>
          <a:graphicData uri="http://schemas.openxmlformats.org/drawingml/2006/table">
            <a:tbl>
              <a:tblPr firstRow="1" firstCol="1">
                <a:tableStyleId>{5C22544A-7EE6-4342-B048-85BDC9FD1C3A}</a:tableStyleId>
              </a:tblPr>
              <a:tblGrid>
                <a:gridCol w="1946396">
                  <a:extLst>
                    <a:ext uri="{9D8B030D-6E8A-4147-A177-3AD203B41FA5}">
                      <a16:colId xmlns:a16="http://schemas.microsoft.com/office/drawing/2014/main" val="3316110080"/>
                    </a:ext>
                  </a:extLst>
                </a:gridCol>
                <a:gridCol w="2721743">
                  <a:extLst>
                    <a:ext uri="{9D8B030D-6E8A-4147-A177-3AD203B41FA5}">
                      <a16:colId xmlns:a16="http://schemas.microsoft.com/office/drawing/2014/main" val="1445593896"/>
                    </a:ext>
                  </a:extLst>
                </a:gridCol>
                <a:gridCol w="2721743">
                  <a:extLst>
                    <a:ext uri="{9D8B030D-6E8A-4147-A177-3AD203B41FA5}">
                      <a16:colId xmlns:a16="http://schemas.microsoft.com/office/drawing/2014/main" val="3797544683"/>
                    </a:ext>
                  </a:extLst>
                </a:gridCol>
                <a:gridCol w="2721743">
                  <a:extLst>
                    <a:ext uri="{9D8B030D-6E8A-4147-A177-3AD203B41FA5}">
                      <a16:colId xmlns:a16="http://schemas.microsoft.com/office/drawing/2014/main" val="4155392279"/>
                    </a:ext>
                  </a:extLst>
                </a:gridCol>
              </a:tblGrid>
              <a:tr h="849736">
                <a:tc>
                  <a:txBody>
                    <a:bodyPr/>
                    <a:lstStyle/>
                    <a:p>
                      <a:pPr algn="ctr"/>
                      <a:endParaRPr kumimoji="1" lang="ja-JP" altLang="en-US">
                        <a:solidFill>
                          <a:schemeClr val="tx1"/>
                        </a:solidFill>
                      </a:endParaRPr>
                    </a:p>
                  </a:txBody>
                  <a:tcPr anchor="ctr">
                    <a:solidFill>
                      <a:schemeClr val="bg1"/>
                    </a:solidFill>
                  </a:tcPr>
                </a:tc>
                <a:tc>
                  <a:txBody>
                    <a:bodyPr/>
                    <a:lstStyle/>
                    <a:p>
                      <a:pPr algn="ctr"/>
                      <a:r>
                        <a:rPr kumimoji="1" lang="ja-JP" altLang="en-US" sz="2000">
                          <a:solidFill>
                            <a:schemeClr val="tx1"/>
                          </a:solidFill>
                        </a:rPr>
                        <a:t>聴診法</a:t>
                      </a:r>
                    </a:p>
                  </a:txBody>
                  <a:tcPr anchor="ctr">
                    <a:solidFill>
                      <a:schemeClr val="accent2">
                        <a:lumMod val="60000"/>
                        <a:lumOff val="40000"/>
                      </a:schemeClr>
                    </a:solidFill>
                  </a:tcPr>
                </a:tc>
                <a:tc>
                  <a:txBody>
                    <a:bodyPr/>
                    <a:lstStyle/>
                    <a:p>
                      <a:pPr algn="ctr"/>
                      <a:r>
                        <a:rPr kumimoji="1" lang="en-US" altLang="ja-JP" sz="2000" dirty="0">
                          <a:solidFill>
                            <a:schemeClr val="tx1"/>
                          </a:solidFill>
                        </a:rPr>
                        <a:t>A</a:t>
                      </a:r>
                      <a:r>
                        <a:rPr kumimoji="1" lang="ja-JP" altLang="en-US" sz="2000">
                          <a:solidFill>
                            <a:schemeClr val="tx1"/>
                          </a:solidFill>
                        </a:rPr>
                        <a:t>ライン</a:t>
                      </a:r>
                    </a:p>
                  </a:txBody>
                  <a:tcPr anchor="ctr">
                    <a:solidFill>
                      <a:schemeClr val="accent2">
                        <a:lumMod val="60000"/>
                        <a:lumOff val="40000"/>
                      </a:schemeClr>
                    </a:solidFill>
                  </a:tcPr>
                </a:tc>
                <a:tc>
                  <a:txBody>
                    <a:bodyPr/>
                    <a:lstStyle/>
                    <a:p>
                      <a:pPr algn="ctr"/>
                      <a:r>
                        <a:rPr kumimoji="1" lang="ja-JP" altLang="en-US" sz="2000">
                          <a:solidFill>
                            <a:schemeClr val="tx1"/>
                          </a:solidFill>
                        </a:rPr>
                        <a:t>自動血圧計</a:t>
                      </a:r>
                      <a:endParaRPr kumimoji="1" lang="en-US" altLang="ja-JP" sz="2000"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2260396495"/>
                  </a:ext>
                </a:extLst>
              </a:tr>
              <a:tr h="849736">
                <a:tc>
                  <a:txBody>
                    <a:bodyPr/>
                    <a:lstStyle/>
                    <a:p>
                      <a:pPr algn="ctr"/>
                      <a:r>
                        <a:rPr kumimoji="1" lang="ja-JP" altLang="en-US" sz="2000">
                          <a:solidFill>
                            <a:schemeClr val="tx1"/>
                          </a:solidFill>
                        </a:rPr>
                        <a:t>測定部位</a:t>
                      </a:r>
                    </a:p>
                  </a:txBody>
                  <a:tcPr anchor="ctr">
                    <a:solidFill>
                      <a:schemeClr val="accent2">
                        <a:lumMod val="60000"/>
                        <a:lumOff val="40000"/>
                      </a:schemeClr>
                    </a:solidFill>
                  </a:tcPr>
                </a:tc>
                <a:tc>
                  <a:txBody>
                    <a:bodyPr/>
                    <a:lstStyle/>
                    <a:p>
                      <a:pPr algn="ctr"/>
                      <a:r>
                        <a:rPr kumimoji="1" lang="ja-JP" altLang="en-US">
                          <a:solidFill>
                            <a:schemeClr val="tx1"/>
                          </a:solidFill>
                        </a:rPr>
                        <a:t>上腕動脈</a:t>
                      </a:r>
                    </a:p>
                  </a:txBody>
                  <a:tcPr anchor="ctr">
                    <a:solidFill>
                      <a:schemeClr val="accent2">
                        <a:lumMod val="20000"/>
                        <a:lumOff val="80000"/>
                      </a:schemeClr>
                    </a:solidFill>
                  </a:tcPr>
                </a:tc>
                <a:tc>
                  <a:txBody>
                    <a:bodyPr/>
                    <a:lstStyle/>
                    <a:p>
                      <a:pPr algn="ctr"/>
                      <a:r>
                        <a:rPr kumimoji="1" lang="ja-JP" altLang="en-US"/>
                        <a:t>橈骨</a:t>
                      </a:r>
                      <a:r>
                        <a:rPr kumimoji="1" lang="en-US" altLang="ja-JP" dirty="0"/>
                        <a:t>/</a:t>
                      </a:r>
                      <a:r>
                        <a:rPr kumimoji="1" lang="ja-JP" altLang="en-US"/>
                        <a:t>大腿動脈</a:t>
                      </a:r>
                    </a:p>
                  </a:txBody>
                  <a:tcPr anchor="ctr">
                    <a:solidFill>
                      <a:schemeClr val="accent2">
                        <a:lumMod val="20000"/>
                        <a:lumOff val="80000"/>
                      </a:schemeClr>
                    </a:solidFill>
                  </a:tcPr>
                </a:tc>
                <a:tc>
                  <a:txBody>
                    <a:bodyPr/>
                    <a:lstStyle/>
                    <a:p>
                      <a:pPr algn="ctr"/>
                      <a:r>
                        <a:rPr kumimoji="1" lang="ja-JP" altLang="en-US"/>
                        <a:t>上腕動脈</a:t>
                      </a:r>
                    </a:p>
                  </a:txBody>
                  <a:tcPr anchor="ctr">
                    <a:solidFill>
                      <a:schemeClr val="accent2">
                        <a:lumMod val="20000"/>
                        <a:lumOff val="80000"/>
                      </a:schemeClr>
                    </a:solidFill>
                  </a:tcPr>
                </a:tc>
                <a:extLst>
                  <a:ext uri="{0D108BD9-81ED-4DB2-BD59-A6C34878D82A}">
                    <a16:rowId xmlns:a16="http://schemas.microsoft.com/office/drawing/2014/main" val="1338401927"/>
                  </a:ext>
                </a:extLst>
              </a:tr>
              <a:tr h="849736">
                <a:tc>
                  <a:txBody>
                    <a:bodyPr/>
                    <a:lstStyle/>
                    <a:p>
                      <a:pPr algn="ctr"/>
                      <a:r>
                        <a:rPr kumimoji="1" lang="ja-JP" altLang="en-US" sz="2000">
                          <a:solidFill>
                            <a:schemeClr val="tx1"/>
                          </a:solidFill>
                        </a:rPr>
                        <a:t>原理</a:t>
                      </a:r>
                    </a:p>
                  </a:txBody>
                  <a:tcPr anchor="ctr">
                    <a:solidFill>
                      <a:schemeClr val="accent2">
                        <a:lumMod val="60000"/>
                        <a:lumOff val="40000"/>
                      </a:schemeClr>
                    </a:solidFill>
                  </a:tcPr>
                </a:tc>
                <a:tc>
                  <a:txBody>
                    <a:bodyPr/>
                    <a:lstStyle/>
                    <a:p>
                      <a:pPr algn="ctr"/>
                      <a:r>
                        <a:rPr kumimoji="1" lang="ja-JP" altLang="en-US">
                          <a:solidFill>
                            <a:schemeClr val="tx1"/>
                          </a:solidFill>
                        </a:rPr>
                        <a:t>コロトコフ音</a:t>
                      </a:r>
                    </a:p>
                  </a:txBody>
                  <a:tcPr anchor="ctr">
                    <a:solidFill>
                      <a:schemeClr val="accent2">
                        <a:lumMod val="20000"/>
                        <a:lumOff val="80000"/>
                      </a:schemeClr>
                    </a:solidFill>
                  </a:tcPr>
                </a:tc>
                <a:tc>
                  <a:txBody>
                    <a:bodyPr/>
                    <a:lstStyle/>
                    <a:p>
                      <a:pPr algn="ctr"/>
                      <a:r>
                        <a:rPr kumimoji="1" lang="ja-JP" altLang="en-US"/>
                        <a:t>トランスデューサー</a:t>
                      </a:r>
                    </a:p>
                  </a:txBody>
                  <a:tcPr anchor="ctr">
                    <a:solidFill>
                      <a:schemeClr val="accent2">
                        <a:lumMod val="20000"/>
                        <a:lumOff val="80000"/>
                      </a:schemeClr>
                    </a:solidFill>
                  </a:tcPr>
                </a:tc>
                <a:tc>
                  <a:txBody>
                    <a:bodyPr/>
                    <a:lstStyle/>
                    <a:p>
                      <a:pPr algn="ctr"/>
                      <a:r>
                        <a:rPr kumimoji="1" lang="ja-JP" altLang="en-US"/>
                        <a:t>脈波</a:t>
                      </a:r>
                    </a:p>
                  </a:txBody>
                  <a:tcPr anchor="ctr">
                    <a:solidFill>
                      <a:schemeClr val="accent2">
                        <a:lumMod val="20000"/>
                        <a:lumOff val="80000"/>
                      </a:schemeClr>
                    </a:solidFill>
                  </a:tcPr>
                </a:tc>
                <a:extLst>
                  <a:ext uri="{0D108BD9-81ED-4DB2-BD59-A6C34878D82A}">
                    <a16:rowId xmlns:a16="http://schemas.microsoft.com/office/drawing/2014/main" val="2974470749"/>
                  </a:ext>
                </a:extLst>
              </a:tr>
              <a:tr h="849736">
                <a:tc>
                  <a:txBody>
                    <a:bodyPr/>
                    <a:lstStyle/>
                    <a:p>
                      <a:pPr algn="ctr"/>
                      <a:r>
                        <a:rPr kumimoji="1" lang="ja-JP" altLang="en-US" sz="2000">
                          <a:solidFill>
                            <a:schemeClr val="tx1"/>
                          </a:solidFill>
                        </a:rPr>
                        <a:t>連続測定</a:t>
                      </a:r>
                    </a:p>
                  </a:txBody>
                  <a:tcPr anchor="ctr">
                    <a:solidFill>
                      <a:schemeClr val="accent2">
                        <a:lumMod val="60000"/>
                        <a:lumOff val="40000"/>
                      </a:schemeClr>
                    </a:solidFill>
                  </a:tcPr>
                </a:tc>
                <a:tc>
                  <a:txBody>
                    <a:bodyPr/>
                    <a:lstStyle/>
                    <a:p>
                      <a:pPr algn="ctr"/>
                      <a:endParaRPr kumimoji="1" lang="ja-JP" altLang="en-US">
                        <a:solidFill>
                          <a:schemeClr val="tx1"/>
                        </a:solidFill>
                      </a:endParaRPr>
                    </a:p>
                  </a:txBody>
                  <a:tcPr anchor="ctr">
                    <a:solidFill>
                      <a:schemeClr val="accent2">
                        <a:lumMod val="20000"/>
                        <a:lumOff val="80000"/>
                      </a:schemeClr>
                    </a:solidFill>
                  </a:tcPr>
                </a:tc>
                <a:tc>
                  <a:txBody>
                    <a:bodyPr/>
                    <a:lstStyle/>
                    <a:p>
                      <a:pPr algn="ctr"/>
                      <a:endParaRPr kumimoji="1" lang="en-US" altLang="ja-JP"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solidFill>
                      <a:schemeClr val="accent2">
                        <a:lumMod val="20000"/>
                        <a:lumOff val="80000"/>
                      </a:schemeClr>
                    </a:solidFill>
                  </a:tcPr>
                </a:tc>
                <a:extLst>
                  <a:ext uri="{0D108BD9-81ED-4DB2-BD59-A6C34878D82A}">
                    <a16:rowId xmlns:a16="http://schemas.microsoft.com/office/drawing/2014/main" val="3770159818"/>
                  </a:ext>
                </a:extLst>
              </a:tr>
              <a:tr h="849736">
                <a:tc>
                  <a:txBody>
                    <a:bodyPr/>
                    <a:lstStyle/>
                    <a:p>
                      <a:pPr algn="ctr"/>
                      <a:r>
                        <a:rPr kumimoji="1" lang="ja-JP" altLang="en-US" sz="2000">
                          <a:solidFill>
                            <a:schemeClr val="tx1"/>
                          </a:solidFill>
                        </a:rPr>
                        <a:t>長所</a:t>
                      </a:r>
                    </a:p>
                  </a:txBody>
                  <a:tcPr anchor="ctr">
                    <a:solidFill>
                      <a:schemeClr val="accent2">
                        <a:lumMod val="60000"/>
                        <a:lumOff val="40000"/>
                      </a:schemeClr>
                    </a:solidFill>
                  </a:tcPr>
                </a:tc>
                <a:tc>
                  <a:txBody>
                    <a:bodyPr/>
                    <a:lstStyle/>
                    <a:p>
                      <a:pPr algn="ctr"/>
                      <a:r>
                        <a:rPr kumimoji="1" lang="ja-JP" altLang="en-US">
                          <a:solidFill>
                            <a:schemeClr val="tx1"/>
                          </a:solidFill>
                        </a:rPr>
                        <a:t>非侵襲的</a:t>
                      </a:r>
                      <a:endParaRPr kumimoji="1" lang="en-US" altLang="ja-JP" dirty="0">
                        <a:solidFill>
                          <a:schemeClr val="tx1"/>
                        </a:solidFill>
                      </a:endParaRPr>
                    </a:p>
                    <a:p>
                      <a:pPr algn="ctr"/>
                      <a:r>
                        <a:rPr kumimoji="1" lang="ja-JP" altLang="en-US">
                          <a:solidFill>
                            <a:schemeClr val="tx1"/>
                          </a:solidFill>
                        </a:rPr>
                        <a:t>簡便</a:t>
                      </a:r>
                    </a:p>
                  </a:txBody>
                  <a:tcPr anchor="ctr">
                    <a:solidFill>
                      <a:schemeClr val="accent2">
                        <a:lumMod val="20000"/>
                        <a:lumOff val="80000"/>
                      </a:schemeClr>
                    </a:solidFill>
                  </a:tcPr>
                </a:tc>
                <a:tc>
                  <a:txBody>
                    <a:bodyPr/>
                    <a:lstStyle/>
                    <a:p>
                      <a:pPr algn="ctr"/>
                      <a:r>
                        <a:rPr kumimoji="1" lang="ja-JP" altLang="en-US"/>
                        <a:t>リアルタイム</a:t>
                      </a:r>
                      <a:endParaRPr kumimoji="1" lang="en-US" altLang="ja-JP" dirty="0"/>
                    </a:p>
                    <a:p>
                      <a:pPr algn="ctr"/>
                      <a:r>
                        <a:rPr kumimoji="1" lang="ja-JP" altLang="en-US"/>
                        <a:t>正確</a:t>
                      </a:r>
                    </a:p>
                  </a:txBody>
                  <a:tcPr anchor="ctr">
                    <a:solidFill>
                      <a:schemeClr val="accent2">
                        <a:lumMod val="20000"/>
                        <a:lumOff val="80000"/>
                      </a:schemeClr>
                    </a:solidFill>
                  </a:tcPr>
                </a:tc>
                <a:tc>
                  <a:txBody>
                    <a:bodyPr/>
                    <a:lstStyle/>
                    <a:p>
                      <a:pPr algn="ctr"/>
                      <a:r>
                        <a:rPr kumimoji="1" lang="ja-JP" altLang="en-US"/>
                        <a:t>簡便</a:t>
                      </a:r>
                      <a:endParaRPr kumimoji="1" lang="en-US" altLang="ja-JP" dirty="0"/>
                    </a:p>
                    <a:p>
                      <a:pPr algn="ctr"/>
                      <a:r>
                        <a:rPr kumimoji="1" lang="ja-JP" altLang="en-US"/>
                        <a:t>感染のリスクがない</a:t>
                      </a:r>
                    </a:p>
                  </a:txBody>
                  <a:tcPr anchor="ctr">
                    <a:solidFill>
                      <a:schemeClr val="accent2">
                        <a:lumMod val="20000"/>
                        <a:lumOff val="80000"/>
                      </a:schemeClr>
                    </a:solidFill>
                  </a:tcPr>
                </a:tc>
                <a:extLst>
                  <a:ext uri="{0D108BD9-81ED-4DB2-BD59-A6C34878D82A}">
                    <a16:rowId xmlns:a16="http://schemas.microsoft.com/office/drawing/2014/main" val="2287672405"/>
                  </a:ext>
                </a:extLst>
              </a:tr>
              <a:tr h="849736">
                <a:tc>
                  <a:txBody>
                    <a:bodyPr/>
                    <a:lstStyle/>
                    <a:p>
                      <a:pPr algn="ctr"/>
                      <a:r>
                        <a:rPr kumimoji="1" lang="ja-JP" altLang="en-US" sz="2000">
                          <a:solidFill>
                            <a:schemeClr val="tx1"/>
                          </a:solidFill>
                        </a:rPr>
                        <a:t>短所</a:t>
                      </a:r>
                    </a:p>
                  </a:txBody>
                  <a:tcPr anchor="ctr">
                    <a:solidFill>
                      <a:schemeClr val="accent2">
                        <a:lumMod val="60000"/>
                        <a:lumOff val="40000"/>
                      </a:schemeClr>
                    </a:solidFill>
                  </a:tcPr>
                </a:tc>
                <a:tc>
                  <a:txBody>
                    <a:bodyPr/>
                    <a:lstStyle/>
                    <a:p>
                      <a:pPr algn="ctr"/>
                      <a:r>
                        <a:rPr kumimoji="1" lang="ja-JP" altLang="en-US">
                          <a:solidFill>
                            <a:schemeClr val="tx1"/>
                          </a:solidFill>
                        </a:rPr>
                        <a:t>測定者による誤差</a:t>
                      </a:r>
                    </a:p>
                  </a:txBody>
                  <a:tcPr anchor="ctr">
                    <a:solidFill>
                      <a:schemeClr val="accent2">
                        <a:lumMod val="20000"/>
                        <a:lumOff val="80000"/>
                      </a:schemeClr>
                    </a:solidFill>
                  </a:tcPr>
                </a:tc>
                <a:tc>
                  <a:txBody>
                    <a:bodyPr/>
                    <a:lstStyle/>
                    <a:p>
                      <a:pPr algn="ctr"/>
                      <a:r>
                        <a:rPr kumimoji="1" lang="ja-JP" altLang="en-US"/>
                        <a:t>血腫・出血</a:t>
                      </a:r>
                      <a:endParaRPr kumimoji="1" lang="en-US" altLang="ja-JP" dirty="0"/>
                    </a:p>
                    <a:p>
                      <a:pPr algn="ctr"/>
                      <a:r>
                        <a:rPr kumimoji="1" lang="ja-JP" altLang="en-US"/>
                        <a:t>感染症などのリスク</a:t>
                      </a:r>
                    </a:p>
                  </a:txBody>
                  <a:tcPr anchor="ctr">
                    <a:solidFill>
                      <a:schemeClr val="accent2">
                        <a:lumMod val="20000"/>
                        <a:lumOff val="80000"/>
                      </a:schemeClr>
                    </a:solidFill>
                  </a:tcPr>
                </a:tc>
                <a:tc>
                  <a:txBody>
                    <a:bodyPr/>
                    <a:lstStyle/>
                    <a:p>
                      <a:pPr algn="ctr"/>
                      <a:r>
                        <a:rPr kumimoji="1" lang="ja-JP" altLang="en-US"/>
                        <a:t>カフ加圧による</a:t>
                      </a:r>
                      <a:endParaRPr kumimoji="1" lang="en-US" altLang="ja-JP" dirty="0"/>
                    </a:p>
                    <a:p>
                      <a:pPr algn="ctr"/>
                      <a:r>
                        <a:rPr kumimoji="1" lang="ja-JP" altLang="en-US"/>
                        <a:t>痛みや不快感</a:t>
                      </a:r>
                    </a:p>
                  </a:txBody>
                  <a:tcPr anchor="ctr">
                    <a:solidFill>
                      <a:schemeClr val="accent2">
                        <a:lumMod val="20000"/>
                        <a:lumOff val="80000"/>
                      </a:schemeClr>
                    </a:solidFill>
                  </a:tcPr>
                </a:tc>
                <a:extLst>
                  <a:ext uri="{0D108BD9-81ED-4DB2-BD59-A6C34878D82A}">
                    <a16:rowId xmlns:a16="http://schemas.microsoft.com/office/drawing/2014/main" val="2744942636"/>
                  </a:ext>
                </a:extLst>
              </a:tr>
            </a:tbl>
          </a:graphicData>
        </a:graphic>
      </p:graphicFrame>
      <p:sp>
        <p:nvSpPr>
          <p:cNvPr id="4" name="ドーナツ 3">
            <a:extLst>
              <a:ext uri="{FF2B5EF4-FFF2-40B4-BE49-F238E27FC236}">
                <a16:creationId xmlns:a16="http://schemas.microsoft.com/office/drawing/2014/main" id="{6AB7C47F-E62F-FAFF-8E5B-F915E7391C6E}"/>
              </a:ext>
            </a:extLst>
          </p:cNvPr>
          <p:cNvSpPr/>
          <p:nvPr/>
        </p:nvSpPr>
        <p:spPr>
          <a:xfrm>
            <a:off x="6799811" y="3557849"/>
            <a:ext cx="581891" cy="581890"/>
          </a:xfrm>
          <a:prstGeom prst="donut">
            <a:avLst>
              <a:gd name="adj" fmla="val 15649"/>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accent2">
                    <a:lumMod val="75000"/>
                  </a:schemeClr>
                </a:solidFill>
              </a:ln>
              <a:solidFill>
                <a:schemeClr val="accent2">
                  <a:lumMod val="50000"/>
                </a:schemeClr>
              </a:solidFill>
            </a:endParaRPr>
          </a:p>
        </p:txBody>
      </p:sp>
      <p:sp>
        <p:nvSpPr>
          <p:cNvPr id="5" name="乗算記号 4">
            <a:extLst>
              <a:ext uri="{FF2B5EF4-FFF2-40B4-BE49-F238E27FC236}">
                <a16:creationId xmlns:a16="http://schemas.microsoft.com/office/drawing/2014/main" id="{DE92D5C7-3E5A-A6E1-5F39-236CC6818B92}"/>
              </a:ext>
            </a:extLst>
          </p:cNvPr>
          <p:cNvSpPr/>
          <p:nvPr/>
        </p:nvSpPr>
        <p:spPr>
          <a:xfrm>
            <a:off x="3873730" y="3391594"/>
            <a:ext cx="914400" cy="914400"/>
          </a:xfrm>
          <a:prstGeom prst="mathMultiply">
            <a:avLst>
              <a:gd name="adj1" fmla="val 1079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a:extLst>
              <a:ext uri="{FF2B5EF4-FFF2-40B4-BE49-F238E27FC236}">
                <a16:creationId xmlns:a16="http://schemas.microsoft.com/office/drawing/2014/main" id="{6FB3CBBE-199F-80BB-3D37-198086663755}"/>
              </a:ext>
            </a:extLst>
          </p:cNvPr>
          <p:cNvSpPr/>
          <p:nvPr/>
        </p:nvSpPr>
        <p:spPr>
          <a:xfrm>
            <a:off x="9393383" y="3391594"/>
            <a:ext cx="914400" cy="914400"/>
          </a:xfrm>
          <a:prstGeom prst="mathMultiply">
            <a:avLst>
              <a:gd name="adj1" fmla="val 1079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BA8D031-B9C6-CA93-2260-D57DD7048864}"/>
              </a:ext>
            </a:extLst>
          </p:cNvPr>
          <p:cNvPicPr>
            <a:picLocks noChangeAspect="1"/>
          </p:cNvPicPr>
          <p:nvPr/>
        </p:nvPicPr>
        <p:blipFill>
          <a:blip r:embed="rId3"/>
          <a:stretch>
            <a:fillRect/>
          </a:stretch>
        </p:blipFill>
        <p:spPr>
          <a:xfrm>
            <a:off x="3210573" y="1046048"/>
            <a:ext cx="499344" cy="487455"/>
          </a:xfrm>
          <a:prstGeom prst="rect">
            <a:avLst/>
          </a:prstGeom>
          <a:effectLst>
            <a:outerShdw blurRad="50800" dist="50800" dir="5400000" sx="3000" sy="3000" algn="ctr" rotWithShape="0">
              <a:srgbClr val="000000">
                <a:alpha val="43137"/>
              </a:srgbClr>
            </a:outerShdw>
          </a:effectLst>
        </p:spPr>
      </p:pic>
      <p:pic>
        <p:nvPicPr>
          <p:cNvPr id="11" name="図 10">
            <a:extLst>
              <a:ext uri="{FF2B5EF4-FFF2-40B4-BE49-F238E27FC236}">
                <a16:creationId xmlns:a16="http://schemas.microsoft.com/office/drawing/2014/main" id="{F896A806-91BF-9CEE-0E49-AB99FD94279A}"/>
              </a:ext>
            </a:extLst>
          </p:cNvPr>
          <p:cNvPicPr>
            <a:picLocks noChangeAspect="1"/>
          </p:cNvPicPr>
          <p:nvPr/>
        </p:nvPicPr>
        <p:blipFill>
          <a:blip r:embed="rId4"/>
          <a:stretch>
            <a:fillRect/>
          </a:stretch>
        </p:blipFill>
        <p:spPr>
          <a:xfrm>
            <a:off x="5866887" y="1046044"/>
            <a:ext cx="487455" cy="487455"/>
          </a:xfrm>
          <a:prstGeom prst="rect">
            <a:avLst/>
          </a:prstGeom>
          <a:effectLst>
            <a:outerShdw blurRad="50800" dist="50800" dir="5400000" sx="3000" sy="3000" algn="ctr" rotWithShape="0">
              <a:srgbClr val="000000">
                <a:alpha val="43137"/>
              </a:srgbClr>
            </a:outerShdw>
          </a:effectLst>
        </p:spPr>
      </p:pic>
      <p:pic>
        <p:nvPicPr>
          <p:cNvPr id="13" name="図 12">
            <a:extLst>
              <a:ext uri="{FF2B5EF4-FFF2-40B4-BE49-F238E27FC236}">
                <a16:creationId xmlns:a16="http://schemas.microsoft.com/office/drawing/2014/main" id="{40E9750D-A2AE-5E1C-1387-038C4AAB705B}"/>
              </a:ext>
            </a:extLst>
          </p:cNvPr>
          <p:cNvPicPr>
            <a:picLocks noChangeAspect="1"/>
          </p:cNvPicPr>
          <p:nvPr/>
        </p:nvPicPr>
        <p:blipFill>
          <a:blip r:embed="rId5"/>
          <a:stretch>
            <a:fillRect/>
          </a:stretch>
        </p:blipFill>
        <p:spPr>
          <a:xfrm>
            <a:off x="8516776" y="1046044"/>
            <a:ext cx="533153" cy="487455"/>
          </a:xfrm>
          <a:prstGeom prst="rect">
            <a:avLst/>
          </a:prstGeom>
          <a:effectLst>
            <a:outerShdw blurRad="50800" dist="50800" dir="5400000" sx="3000" sy="3000" algn="ctr" rotWithShape="0">
              <a:srgbClr val="000000">
                <a:alpha val="43137"/>
              </a:srgbClr>
            </a:outerShdw>
          </a:effectLst>
        </p:spPr>
      </p:pic>
    </p:spTree>
    <p:extLst>
      <p:ext uri="{BB962C8B-B14F-4D97-AF65-F5344CB8AC3E}">
        <p14:creationId xmlns:p14="http://schemas.microsoft.com/office/powerpoint/2010/main" val="347911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2463B-319F-B756-B2EE-A777CB5C4024}"/>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72E01B9-771D-1496-A094-D0823633B767}"/>
              </a:ext>
            </a:extLst>
          </p:cNvPr>
          <p:cNvGraphicFramePr>
            <a:graphicFrameLocks noGrp="1"/>
          </p:cNvGraphicFramePr>
          <p:nvPr/>
        </p:nvGraphicFramePr>
        <p:xfrm>
          <a:off x="1040187" y="879792"/>
          <a:ext cx="10111625" cy="5098416"/>
        </p:xfrm>
        <a:graphic>
          <a:graphicData uri="http://schemas.openxmlformats.org/drawingml/2006/table">
            <a:tbl>
              <a:tblPr firstRow="1" firstCol="1">
                <a:tableStyleId>{5C22544A-7EE6-4342-B048-85BDC9FD1C3A}</a:tableStyleId>
              </a:tblPr>
              <a:tblGrid>
                <a:gridCol w="1946396">
                  <a:extLst>
                    <a:ext uri="{9D8B030D-6E8A-4147-A177-3AD203B41FA5}">
                      <a16:colId xmlns:a16="http://schemas.microsoft.com/office/drawing/2014/main" val="3316110080"/>
                    </a:ext>
                  </a:extLst>
                </a:gridCol>
                <a:gridCol w="2721743">
                  <a:extLst>
                    <a:ext uri="{9D8B030D-6E8A-4147-A177-3AD203B41FA5}">
                      <a16:colId xmlns:a16="http://schemas.microsoft.com/office/drawing/2014/main" val="1445593896"/>
                    </a:ext>
                  </a:extLst>
                </a:gridCol>
                <a:gridCol w="2721743">
                  <a:extLst>
                    <a:ext uri="{9D8B030D-6E8A-4147-A177-3AD203B41FA5}">
                      <a16:colId xmlns:a16="http://schemas.microsoft.com/office/drawing/2014/main" val="3797544683"/>
                    </a:ext>
                  </a:extLst>
                </a:gridCol>
                <a:gridCol w="2721743">
                  <a:extLst>
                    <a:ext uri="{9D8B030D-6E8A-4147-A177-3AD203B41FA5}">
                      <a16:colId xmlns:a16="http://schemas.microsoft.com/office/drawing/2014/main" val="4155392279"/>
                    </a:ext>
                  </a:extLst>
                </a:gridCol>
              </a:tblGrid>
              <a:tr h="849736">
                <a:tc>
                  <a:txBody>
                    <a:bodyPr/>
                    <a:lstStyle/>
                    <a:p>
                      <a:pPr algn="ctr"/>
                      <a:endParaRPr kumimoji="1" lang="ja-JP" altLang="en-US">
                        <a:solidFill>
                          <a:schemeClr val="tx1"/>
                        </a:solidFill>
                      </a:endParaRPr>
                    </a:p>
                  </a:txBody>
                  <a:tcPr anchor="ctr">
                    <a:solidFill>
                      <a:schemeClr val="bg1"/>
                    </a:solidFill>
                  </a:tcPr>
                </a:tc>
                <a:tc>
                  <a:txBody>
                    <a:bodyPr/>
                    <a:lstStyle/>
                    <a:p>
                      <a:pPr algn="ctr"/>
                      <a:r>
                        <a:rPr kumimoji="1" lang="ja-JP" altLang="en-US" sz="2000">
                          <a:solidFill>
                            <a:schemeClr val="tx1"/>
                          </a:solidFill>
                        </a:rPr>
                        <a:t>聴診法</a:t>
                      </a:r>
                    </a:p>
                  </a:txBody>
                  <a:tcPr anchor="ctr">
                    <a:solidFill>
                      <a:schemeClr val="accent2">
                        <a:lumMod val="60000"/>
                        <a:lumOff val="40000"/>
                      </a:schemeClr>
                    </a:solidFill>
                  </a:tcPr>
                </a:tc>
                <a:tc>
                  <a:txBody>
                    <a:bodyPr/>
                    <a:lstStyle/>
                    <a:p>
                      <a:pPr algn="ctr"/>
                      <a:r>
                        <a:rPr kumimoji="1" lang="en-US" altLang="ja-JP" sz="2000" dirty="0">
                          <a:solidFill>
                            <a:schemeClr val="tx1"/>
                          </a:solidFill>
                        </a:rPr>
                        <a:t>A</a:t>
                      </a:r>
                      <a:r>
                        <a:rPr kumimoji="1" lang="ja-JP" altLang="en-US" sz="2000">
                          <a:solidFill>
                            <a:schemeClr val="tx1"/>
                          </a:solidFill>
                        </a:rPr>
                        <a:t>ライン</a:t>
                      </a:r>
                    </a:p>
                  </a:txBody>
                  <a:tcPr anchor="ctr">
                    <a:solidFill>
                      <a:schemeClr val="accent2">
                        <a:lumMod val="60000"/>
                        <a:lumOff val="40000"/>
                      </a:schemeClr>
                    </a:solidFill>
                  </a:tcPr>
                </a:tc>
                <a:tc>
                  <a:txBody>
                    <a:bodyPr/>
                    <a:lstStyle/>
                    <a:p>
                      <a:pPr algn="ctr"/>
                      <a:r>
                        <a:rPr kumimoji="1" lang="ja-JP" altLang="en-US" sz="2000">
                          <a:solidFill>
                            <a:schemeClr val="tx1"/>
                          </a:solidFill>
                        </a:rPr>
                        <a:t>自動血圧計</a:t>
                      </a:r>
                      <a:endParaRPr kumimoji="1" lang="en-US" altLang="ja-JP" sz="2000"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2260396495"/>
                  </a:ext>
                </a:extLst>
              </a:tr>
              <a:tr h="849736">
                <a:tc>
                  <a:txBody>
                    <a:bodyPr/>
                    <a:lstStyle/>
                    <a:p>
                      <a:pPr algn="ctr"/>
                      <a:r>
                        <a:rPr kumimoji="1" lang="ja-JP" altLang="en-US" sz="2000">
                          <a:solidFill>
                            <a:schemeClr val="tx1"/>
                          </a:solidFill>
                        </a:rPr>
                        <a:t>測定部位</a:t>
                      </a:r>
                    </a:p>
                  </a:txBody>
                  <a:tcPr anchor="ctr">
                    <a:solidFill>
                      <a:schemeClr val="accent2">
                        <a:lumMod val="60000"/>
                        <a:lumOff val="40000"/>
                      </a:schemeClr>
                    </a:solidFill>
                  </a:tcPr>
                </a:tc>
                <a:tc>
                  <a:txBody>
                    <a:bodyPr/>
                    <a:lstStyle/>
                    <a:p>
                      <a:pPr algn="ctr"/>
                      <a:r>
                        <a:rPr kumimoji="1" lang="ja-JP" altLang="en-US">
                          <a:solidFill>
                            <a:schemeClr val="tx1"/>
                          </a:solidFill>
                        </a:rPr>
                        <a:t>上腕動脈</a:t>
                      </a:r>
                    </a:p>
                  </a:txBody>
                  <a:tcPr anchor="ctr">
                    <a:solidFill>
                      <a:schemeClr val="accent2">
                        <a:lumMod val="20000"/>
                        <a:lumOff val="80000"/>
                      </a:schemeClr>
                    </a:solidFill>
                  </a:tcPr>
                </a:tc>
                <a:tc>
                  <a:txBody>
                    <a:bodyPr/>
                    <a:lstStyle/>
                    <a:p>
                      <a:pPr algn="ctr"/>
                      <a:r>
                        <a:rPr kumimoji="1" lang="ja-JP" altLang="en-US"/>
                        <a:t>橈骨</a:t>
                      </a:r>
                      <a:r>
                        <a:rPr kumimoji="1" lang="en-US" altLang="ja-JP" dirty="0"/>
                        <a:t>/</a:t>
                      </a:r>
                      <a:r>
                        <a:rPr kumimoji="1" lang="ja-JP" altLang="en-US"/>
                        <a:t>大腿動脈</a:t>
                      </a:r>
                    </a:p>
                  </a:txBody>
                  <a:tcPr anchor="ctr">
                    <a:solidFill>
                      <a:schemeClr val="accent2">
                        <a:lumMod val="20000"/>
                        <a:lumOff val="80000"/>
                      </a:schemeClr>
                    </a:solidFill>
                  </a:tcPr>
                </a:tc>
                <a:tc>
                  <a:txBody>
                    <a:bodyPr/>
                    <a:lstStyle/>
                    <a:p>
                      <a:pPr algn="ctr"/>
                      <a:r>
                        <a:rPr kumimoji="1" lang="ja-JP" altLang="en-US"/>
                        <a:t>上腕動脈</a:t>
                      </a:r>
                    </a:p>
                  </a:txBody>
                  <a:tcPr anchor="ctr">
                    <a:solidFill>
                      <a:schemeClr val="accent2">
                        <a:lumMod val="20000"/>
                        <a:lumOff val="80000"/>
                      </a:schemeClr>
                    </a:solidFill>
                  </a:tcPr>
                </a:tc>
                <a:extLst>
                  <a:ext uri="{0D108BD9-81ED-4DB2-BD59-A6C34878D82A}">
                    <a16:rowId xmlns:a16="http://schemas.microsoft.com/office/drawing/2014/main" val="1338401927"/>
                  </a:ext>
                </a:extLst>
              </a:tr>
              <a:tr h="849736">
                <a:tc>
                  <a:txBody>
                    <a:bodyPr/>
                    <a:lstStyle/>
                    <a:p>
                      <a:pPr algn="ctr"/>
                      <a:r>
                        <a:rPr kumimoji="1" lang="ja-JP" altLang="en-US" sz="2000">
                          <a:solidFill>
                            <a:schemeClr val="tx1"/>
                          </a:solidFill>
                        </a:rPr>
                        <a:t>原理</a:t>
                      </a:r>
                    </a:p>
                  </a:txBody>
                  <a:tcPr anchor="ctr">
                    <a:solidFill>
                      <a:schemeClr val="accent2">
                        <a:lumMod val="60000"/>
                        <a:lumOff val="40000"/>
                      </a:schemeClr>
                    </a:solidFill>
                  </a:tcPr>
                </a:tc>
                <a:tc>
                  <a:txBody>
                    <a:bodyPr/>
                    <a:lstStyle/>
                    <a:p>
                      <a:pPr algn="ctr"/>
                      <a:r>
                        <a:rPr kumimoji="1" lang="ja-JP" altLang="en-US">
                          <a:solidFill>
                            <a:schemeClr val="tx1"/>
                          </a:solidFill>
                        </a:rPr>
                        <a:t>コロトコフ音</a:t>
                      </a:r>
                    </a:p>
                  </a:txBody>
                  <a:tcPr anchor="ctr">
                    <a:solidFill>
                      <a:schemeClr val="accent2">
                        <a:lumMod val="20000"/>
                        <a:lumOff val="80000"/>
                      </a:schemeClr>
                    </a:solidFill>
                  </a:tcPr>
                </a:tc>
                <a:tc>
                  <a:txBody>
                    <a:bodyPr/>
                    <a:lstStyle/>
                    <a:p>
                      <a:pPr algn="ctr"/>
                      <a:r>
                        <a:rPr kumimoji="1" lang="ja-JP" altLang="en-US"/>
                        <a:t>トランスデューサー</a:t>
                      </a:r>
                    </a:p>
                  </a:txBody>
                  <a:tcPr anchor="ctr">
                    <a:solidFill>
                      <a:schemeClr val="accent2">
                        <a:lumMod val="20000"/>
                        <a:lumOff val="80000"/>
                      </a:schemeClr>
                    </a:solidFill>
                  </a:tcPr>
                </a:tc>
                <a:tc>
                  <a:txBody>
                    <a:bodyPr/>
                    <a:lstStyle/>
                    <a:p>
                      <a:pPr algn="ctr"/>
                      <a:r>
                        <a:rPr kumimoji="1" lang="ja-JP" altLang="en-US"/>
                        <a:t>脈波</a:t>
                      </a:r>
                    </a:p>
                  </a:txBody>
                  <a:tcPr anchor="ctr">
                    <a:solidFill>
                      <a:schemeClr val="accent2">
                        <a:lumMod val="20000"/>
                        <a:lumOff val="80000"/>
                      </a:schemeClr>
                    </a:solidFill>
                  </a:tcPr>
                </a:tc>
                <a:extLst>
                  <a:ext uri="{0D108BD9-81ED-4DB2-BD59-A6C34878D82A}">
                    <a16:rowId xmlns:a16="http://schemas.microsoft.com/office/drawing/2014/main" val="2974470749"/>
                  </a:ext>
                </a:extLst>
              </a:tr>
              <a:tr h="849736">
                <a:tc>
                  <a:txBody>
                    <a:bodyPr/>
                    <a:lstStyle/>
                    <a:p>
                      <a:pPr algn="ctr"/>
                      <a:r>
                        <a:rPr kumimoji="1" lang="ja-JP" altLang="en-US" sz="2000">
                          <a:solidFill>
                            <a:schemeClr val="tx1"/>
                          </a:solidFill>
                        </a:rPr>
                        <a:t>連続測定</a:t>
                      </a:r>
                    </a:p>
                  </a:txBody>
                  <a:tcPr anchor="ctr">
                    <a:solidFill>
                      <a:schemeClr val="accent2">
                        <a:lumMod val="60000"/>
                        <a:lumOff val="40000"/>
                      </a:schemeClr>
                    </a:solidFill>
                  </a:tcPr>
                </a:tc>
                <a:tc>
                  <a:txBody>
                    <a:bodyPr/>
                    <a:lstStyle/>
                    <a:p>
                      <a:pPr algn="ctr"/>
                      <a:endParaRPr kumimoji="1" lang="ja-JP" altLang="en-US">
                        <a:solidFill>
                          <a:schemeClr val="tx1"/>
                        </a:solidFill>
                      </a:endParaRPr>
                    </a:p>
                  </a:txBody>
                  <a:tcPr anchor="ctr">
                    <a:solidFill>
                      <a:schemeClr val="accent2">
                        <a:lumMod val="20000"/>
                        <a:lumOff val="80000"/>
                      </a:schemeClr>
                    </a:solidFill>
                  </a:tcPr>
                </a:tc>
                <a:tc>
                  <a:txBody>
                    <a:bodyPr/>
                    <a:lstStyle/>
                    <a:p>
                      <a:pPr algn="ctr"/>
                      <a:endParaRPr kumimoji="1" lang="en-US" altLang="ja-JP"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solidFill>
                      <a:schemeClr val="accent2">
                        <a:lumMod val="20000"/>
                        <a:lumOff val="80000"/>
                      </a:schemeClr>
                    </a:solidFill>
                  </a:tcPr>
                </a:tc>
                <a:extLst>
                  <a:ext uri="{0D108BD9-81ED-4DB2-BD59-A6C34878D82A}">
                    <a16:rowId xmlns:a16="http://schemas.microsoft.com/office/drawing/2014/main" val="3770159818"/>
                  </a:ext>
                </a:extLst>
              </a:tr>
              <a:tr h="849736">
                <a:tc>
                  <a:txBody>
                    <a:bodyPr/>
                    <a:lstStyle/>
                    <a:p>
                      <a:pPr algn="ctr"/>
                      <a:r>
                        <a:rPr kumimoji="1" lang="ja-JP" altLang="en-US" sz="2000">
                          <a:solidFill>
                            <a:schemeClr val="tx1"/>
                          </a:solidFill>
                        </a:rPr>
                        <a:t>長所</a:t>
                      </a:r>
                    </a:p>
                  </a:txBody>
                  <a:tcPr anchor="ctr">
                    <a:solidFill>
                      <a:schemeClr val="accent2">
                        <a:lumMod val="60000"/>
                        <a:lumOff val="40000"/>
                      </a:schemeClr>
                    </a:solidFill>
                  </a:tcPr>
                </a:tc>
                <a:tc>
                  <a:txBody>
                    <a:bodyPr/>
                    <a:lstStyle/>
                    <a:p>
                      <a:pPr algn="ctr"/>
                      <a:r>
                        <a:rPr kumimoji="1" lang="ja-JP" altLang="en-US">
                          <a:solidFill>
                            <a:schemeClr val="tx1"/>
                          </a:solidFill>
                        </a:rPr>
                        <a:t>非侵襲的</a:t>
                      </a:r>
                      <a:endParaRPr kumimoji="1" lang="en-US" altLang="ja-JP" dirty="0">
                        <a:solidFill>
                          <a:schemeClr val="tx1"/>
                        </a:solidFill>
                      </a:endParaRPr>
                    </a:p>
                    <a:p>
                      <a:pPr algn="ctr"/>
                      <a:r>
                        <a:rPr kumimoji="1" lang="ja-JP" altLang="en-US">
                          <a:solidFill>
                            <a:schemeClr val="tx1"/>
                          </a:solidFill>
                        </a:rPr>
                        <a:t>簡便</a:t>
                      </a:r>
                    </a:p>
                  </a:txBody>
                  <a:tcPr anchor="ctr">
                    <a:solidFill>
                      <a:schemeClr val="accent2">
                        <a:lumMod val="20000"/>
                        <a:lumOff val="80000"/>
                      </a:schemeClr>
                    </a:solidFill>
                  </a:tcPr>
                </a:tc>
                <a:tc>
                  <a:txBody>
                    <a:bodyPr/>
                    <a:lstStyle/>
                    <a:p>
                      <a:pPr algn="ctr"/>
                      <a:r>
                        <a:rPr kumimoji="1" lang="ja-JP" altLang="en-US"/>
                        <a:t>リアルタイム</a:t>
                      </a:r>
                      <a:endParaRPr kumimoji="1" lang="en-US" altLang="ja-JP" dirty="0"/>
                    </a:p>
                    <a:p>
                      <a:pPr algn="ctr"/>
                      <a:r>
                        <a:rPr kumimoji="1" lang="ja-JP" altLang="en-US"/>
                        <a:t>正確</a:t>
                      </a:r>
                    </a:p>
                  </a:txBody>
                  <a:tcPr anchor="ctr">
                    <a:solidFill>
                      <a:schemeClr val="accent2">
                        <a:lumMod val="20000"/>
                        <a:lumOff val="80000"/>
                      </a:schemeClr>
                    </a:solidFill>
                  </a:tcPr>
                </a:tc>
                <a:tc>
                  <a:txBody>
                    <a:bodyPr/>
                    <a:lstStyle/>
                    <a:p>
                      <a:pPr algn="ctr"/>
                      <a:r>
                        <a:rPr kumimoji="1" lang="ja-JP" altLang="en-US"/>
                        <a:t>簡便</a:t>
                      </a:r>
                      <a:endParaRPr kumimoji="1" lang="en-US" altLang="ja-JP" dirty="0"/>
                    </a:p>
                    <a:p>
                      <a:pPr algn="ctr"/>
                      <a:r>
                        <a:rPr kumimoji="1" lang="ja-JP" altLang="en-US"/>
                        <a:t>感染のリスクがない</a:t>
                      </a:r>
                    </a:p>
                  </a:txBody>
                  <a:tcPr anchor="ctr">
                    <a:solidFill>
                      <a:schemeClr val="accent2">
                        <a:lumMod val="20000"/>
                        <a:lumOff val="80000"/>
                      </a:schemeClr>
                    </a:solidFill>
                  </a:tcPr>
                </a:tc>
                <a:extLst>
                  <a:ext uri="{0D108BD9-81ED-4DB2-BD59-A6C34878D82A}">
                    <a16:rowId xmlns:a16="http://schemas.microsoft.com/office/drawing/2014/main" val="2287672405"/>
                  </a:ext>
                </a:extLst>
              </a:tr>
              <a:tr h="849736">
                <a:tc>
                  <a:txBody>
                    <a:bodyPr/>
                    <a:lstStyle/>
                    <a:p>
                      <a:pPr algn="ctr"/>
                      <a:r>
                        <a:rPr kumimoji="1" lang="ja-JP" altLang="en-US" sz="2000">
                          <a:solidFill>
                            <a:schemeClr val="tx1"/>
                          </a:solidFill>
                        </a:rPr>
                        <a:t>短所</a:t>
                      </a:r>
                    </a:p>
                  </a:txBody>
                  <a:tcPr anchor="ctr">
                    <a:solidFill>
                      <a:schemeClr val="accent2">
                        <a:lumMod val="60000"/>
                        <a:lumOff val="40000"/>
                      </a:schemeClr>
                    </a:solidFill>
                  </a:tcPr>
                </a:tc>
                <a:tc>
                  <a:txBody>
                    <a:bodyPr/>
                    <a:lstStyle/>
                    <a:p>
                      <a:pPr algn="ctr"/>
                      <a:r>
                        <a:rPr kumimoji="1" lang="ja-JP" altLang="en-US">
                          <a:solidFill>
                            <a:schemeClr val="tx1"/>
                          </a:solidFill>
                        </a:rPr>
                        <a:t>測定者による誤差</a:t>
                      </a:r>
                    </a:p>
                  </a:txBody>
                  <a:tcPr anchor="ctr">
                    <a:solidFill>
                      <a:schemeClr val="accent2">
                        <a:lumMod val="20000"/>
                        <a:lumOff val="80000"/>
                      </a:schemeClr>
                    </a:solidFill>
                  </a:tcPr>
                </a:tc>
                <a:tc>
                  <a:txBody>
                    <a:bodyPr/>
                    <a:lstStyle/>
                    <a:p>
                      <a:pPr algn="ctr"/>
                      <a:r>
                        <a:rPr kumimoji="1" lang="ja-JP" altLang="en-US"/>
                        <a:t>血腫・出血</a:t>
                      </a:r>
                      <a:endParaRPr kumimoji="1" lang="en-US" altLang="ja-JP" dirty="0"/>
                    </a:p>
                    <a:p>
                      <a:pPr algn="ctr"/>
                      <a:r>
                        <a:rPr kumimoji="1" lang="ja-JP" altLang="en-US"/>
                        <a:t>感染症などのリスク</a:t>
                      </a:r>
                    </a:p>
                  </a:txBody>
                  <a:tcPr anchor="ctr">
                    <a:solidFill>
                      <a:schemeClr val="accent2">
                        <a:lumMod val="20000"/>
                        <a:lumOff val="80000"/>
                      </a:schemeClr>
                    </a:solidFill>
                  </a:tcPr>
                </a:tc>
                <a:tc>
                  <a:txBody>
                    <a:bodyPr/>
                    <a:lstStyle/>
                    <a:p>
                      <a:pPr algn="ctr"/>
                      <a:r>
                        <a:rPr kumimoji="1" lang="ja-JP" altLang="en-US"/>
                        <a:t>カフ加圧による</a:t>
                      </a:r>
                      <a:endParaRPr kumimoji="1" lang="en-US" altLang="ja-JP" dirty="0"/>
                    </a:p>
                    <a:p>
                      <a:pPr algn="ctr"/>
                      <a:r>
                        <a:rPr kumimoji="1" lang="ja-JP" altLang="en-US"/>
                        <a:t>痛みや不快感</a:t>
                      </a:r>
                    </a:p>
                  </a:txBody>
                  <a:tcPr anchor="ctr">
                    <a:solidFill>
                      <a:schemeClr val="accent2">
                        <a:lumMod val="20000"/>
                        <a:lumOff val="80000"/>
                      </a:schemeClr>
                    </a:solidFill>
                  </a:tcPr>
                </a:tc>
                <a:extLst>
                  <a:ext uri="{0D108BD9-81ED-4DB2-BD59-A6C34878D82A}">
                    <a16:rowId xmlns:a16="http://schemas.microsoft.com/office/drawing/2014/main" val="2744942636"/>
                  </a:ext>
                </a:extLst>
              </a:tr>
            </a:tbl>
          </a:graphicData>
        </a:graphic>
      </p:graphicFrame>
      <p:sp>
        <p:nvSpPr>
          <p:cNvPr id="4" name="ドーナツ 3">
            <a:extLst>
              <a:ext uri="{FF2B5EF4-FFF2-40B4-BE49-F238E27FC236}">
                <a16:creationId xmlns:a16="http://schemas.microsoft.com/office/drawing/2014/main" id="{8E52176C-68D0-21D3-2CC0-B0632E44F675}"/>
              </a:ext>
            </a:extLst>
          </p:cNvPr>
          <p:cNvSpPr/>
          <p:nvPr/>
        </p:nvSpPr>
        <p:spPr>
          <a:xfrm>
            <a:off x="6799811" y="3557849"/>
            <a:ext cx="581891" cy="581890"/>
          </a:xfrm>
          <a:prstGeom prst="donut">
            <a:avLst>
              <a:gd name="adj" fmla="val 15649"/>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accent2">
                    <a:lumMod val="75000"/>
                  </a:schemeClr>
                </a:solidFill>
              </a:ln>
              <a:solidFill>
                <a:schemeClr val="accent2">
                  <a:lumMod val="50000"/>
                </a:schemeClr>
              </a:solidFill>
            </a:endParaRPr>
          </a:p>
        </p:txBody>
      </p:sp>
      <p:sp>
        <p:nvSpPr>
          <p:cNvPr id="5" name="乗算記号 4">
            <a:extLst>
              <a:ext uri="{FF2B5EF4-FFF2-40B4-BE49-F238E27FC236}">
                <a16:creationId xmlns:a16="http://schemas.microsoft.com/office/drawing/2014/main" id="{6B121EB4-2171-230D-0A3A-890B5F66E4EE}"/>
              </a:ext>
            </a:extLst>
          </p:cNvPr>
          <p:cNvSpPr/>
          <p:nvPr/>
        </p:nvSpPr>
        <p:spPr>
          <a:xfrm>
            <a:off x="3873730" y="3391594"/>
            <a:ext cx="914400" cy="914400"/>
          </a:xfrm>
          <a:prstGeom prst="mathMultiply">
            <a:avLst>
              <a:gd name="adj1" fmla="val 1079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a:extLst>
              <a:ext uri="{FF2B5EF4-FFF2-40B4-BE49-F238E27FC236}">
                <a16:creationId xmlns:a16="http://schemas.microsoft.com/office/drawing/2014/main" id="{E16FEC4E-511F-1464-D579-CA51C4AAE915}"/>
              </a:ext>
            </a:extLst>
          </p:cNvPr>
          <p:cNvSpPr/>
          <p:nvPr/>
        </p:nvSpPr>
        <p:spPr>
          <a:xfrm>
            <a:off x="9393383" y="3391594"/>
            <a:ext cx="914400" cy="914400"/>
          </a:xfrm>
          <a:prstGeom prst="mathMultiply">
            <a:avLst>
              <a:gd name="adj1" fmla="val 10793"/>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2BF0EA0-A43B-5D82-A74F-7B7AC86FB782}"/>
              </a:ext>
            </a:extLst>
          </p:cNvPr>
          <p:cNvPicPr>
            <a:picLocks noChangeAspect="1"/>
          </p:cNvPicPr>
          <p:nvPr/>
        </p:nvPicPr>
        <p:blipFill>
          <a:blip r:embed="rId3"/>
          <a:stretch>
            <a:fillRect/>
          </a:stretch>
        </p:blipFill>
        <p:spPr>
          <a:xfrm>
            <a:off x="3210573" y="1046048"/>
            <a:ext cx="499344" cy="487455"/>
          </a:xfrm>
          <a:prstGeom prst="rect">
            <a:avLst/>
          </a:prstGeom>
          <a:effectLst>
            <a:outerShdw blurRad="50800" dist="50800" dir="5400000" sx="3000" sy="3000" algn="ctr" rotWithShape="0">
              <a:srgbClr val="000000">
                <a:alpha val="43137"/>
              </a:srgbClr>
            </a:outerShdw>
          </a:effectLst>
        </p:spPr>
      </p:pic>
      <p:pic>
        <p:nvPicPr>
          <p:cNvPr id="11" name="図 10">
            <a:extLst>
              <a:ext uri="{FF2B5EF4-FFF2-40B4-BE49-F238E27FC236}">
                <a16:creationId xmlns:a16="http://schemas.microsoft.com/office/drawing/2014/main" id="{8DB08562-7E7F-E5BA-B84E-E59971AEB394}"/>
              </a:ext>
            </a:extLst>
          </p:cNvPr>
          <p:cNvPicPr>
            <a:picLocks noChangeAspect="1"/>
          </p:cNvPicPr>
          <p:nvPr/>
        </p:nvPicPr>
        <p:blipFill>
          <a:blip r:embed="rId4"/>
          <a:stretch>
            <a:fillRect/>
          </a:stretch>
        </p:blipFill>
        <p:spPr>
          <a:xfrm>
            <a:off x="5866887" y="1046044"/>
            <a:ext cx="487455" cy="487455"/>
          </a:xfrm>
          <a:prstGeom prst="rect">
            <a:avLst/>
          </a:prstGeom>
          <a:effectLst>
            <a:outerShdw blurRad="50800" dist="50800" dir="5400000" sx="3000" sy="3000" algn="ctr" rotWithShape="0">
              <a:srgbClr val="000000">
                <a:alpha val="43137"/>
              </a:srgbClr>
            </a:outerShdw>
          </a:effectLst>
        </p:spPr>
      </p:pic>
      <p:pic>
        <p:nvPicPr>
          <p:cNvPr id="13" name="図 12">
            <a:extLst>
              <a:ext uri="{FF2B5EF4-FFF2-40B4-BE49-F238E27FC236}">
                <a16:creationId xmlns:a16="http://schemas.microsoft.com/office/drawing/2014/main" id="{C6A9EAC1-4219-0864-55D3-C171218E8808}"/>
              </a:ext>
            </a:extLst>
          </p:cNvPr>
          <p:cNvPicPr>
            <a:picLocks noChangeAspect="1"/>
          </p:cNvPicPr>
          <p:nvPr/>
        </p:nvPicPr>
        <p:blipFill>
          <a:blip r:embed="rId5"/>
          <a:stretch>
            <a:fillRect/>
          </a:stretch>
        </p:blipFill>
        <p:spPr>
          <a:xfrm>
            <a:off x="8516776" y="1046044"/>
            <a:ext cx="533153" cy="487455"/>
          </a:xfrm>
          <a:prstGeom prst="rect">
            <a:avLst/>
          </a:prstGeom>
          <a:effectLst>
            <a:outerShdw blurRad="50800" dist="50800" dir="5400000" sx="3000" sy="3000" algn="ctr" rotWithShape="0">
              <a:srgbClr val="000000">
                <a:alpha val="43137"/>
              </a:srgbClr>
            </a:outerShdw>
          </a:effectLst>
        </p:spPr>
      </p:pic>
      <p:sp>
        <p:nvSpPr>
          <p:cNvPr id="3" name="フレーム 2">
            <a:extLst>
              <a:ext uri="{FF2B5EF4-FFF2-40B4-BE49-F238E27FC236}">
                <a16:creationId xmlns:a16="http://schemas.microsoft.com/office/drawing/2014/main" id="{86F121AC-E995-A3F5-49B2-FA14EF787D7B}"/>
              </a:ext>
            </a:extLst>
          </p:cNvPr>
          <p:cNvSpPr/>
          <p:nvPr/>
        </p:nvSpPr>
        <p:spPr>
          <a:xfrm>
            <a:off x="5729580" y="842386"/>
            <a:ext cx="5422232" cy="5098416"/>
          </a:xfrm>
          <a:prstGeom prst="frame">
            <a:avLst>
              <a:gd name="adj1" fmla="val 337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5132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D56CEDF-F467-D59E-E894-BEDA169BF3BA}"/>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ショック患者の血圧測定といえば・・・</a:t>
            </a:r>
            <a:endParaRPr lang="en-US" altLang="ja-JP" sz="3200" dirty="0">
              <a:solidFill>
                <a:schemeClr val="tx1"/>
              </a:solidFill>
            </a:endParaRPr>
          </a:p>
        </p:txBody>
      </p:sp>
      <p:sp>
        <p:nvSpPr>
          <p:cNvPr id="5" name="円/楕円 4">
            <a:extLst>
              <a:ext uri="{FF2B5EF4-FFF2-40B4-BE49-F238E27FC236}">
                <a16:creationId xmlns:a16="http://schemas.microsoft.com/office/drawing/2014/main" id="{FA4B7F64-14ED-F691-6408-D13CBEACF9CF}"/>
              </a:ext>
            </a:extLst>
          </p:cNvPr>
          <p:cNvSpPr/>
          <p:nvPr/>
        </p:nvSpPr>
        <p:spPr>
          <a:xfrm>
            <a:off x="4046233" y="2151071"/>
            <a:ext cx="3172714" cy="1859093"/>
          </a:xfrm>
          <a:prstGeom prst="ellipse">
            <a:avLst/>
          </a:prstGeom>
          <a:solidFill>
            <a:schemeClr val="accent2">
              <a:lumMod val="40000"/>
              <a:lumOff val="60000"/>
            </a:schemeClr>
          </a:solidFill>
          <a:ln>
            <a:no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accent2">
                    <a:lumMod val="50000"/>
                  </a:schemeClr>
                </a:solidFill>
              </a:rPr>
              <a:t>A</a:t>
            </a:r>
            <a:r>
              <a:rPr kumimoji="1" lang="ja-JP" altLang="en-US" sz="3600" b="1" dirty="0">
                <a:solidFill>
                  <a:schemeClr val="accent2">
                    <a:lumMod val="50000"/>
                  </a:schemeClr>
                </a:solidFill>
              </a:rPr>
              <a:t>ライン</a:t>
            </a:r>
          </a:p>
        </p:txBody>
      </p:sp>
      <p:sp>
        <p:nvSpPr>
          <p:cNvPr id="9" name="角丸四角形 8">
            <a:extLst>
              <a:ext uri="{FF2B5EF4-FFF2-40B4-BE49-F238E27FC236}">
                <a16:creationId xmlns:a16="http://schemas.microsoft.com/office/drawing/2014/main" id="{AD6C8C10-99A8-953E-4545-057B7EB2E061}"/>
              </a:ext>
            </a:extLst>
          </p:cNvPr>
          <p:cNvSpPr/>
          <p:nvPr/>
        </p:nvSpPr>
        <p:spPr>
          <a:xfrm>
            <a:off x="567891" y="1471801"/>
            <a:ext cx="3478341" cy="864524"/>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600" b="1">
                <a:solidFill>
                  <a:schemeClr val="accent2">
                    <a:lumMod val="75000"/>
                  </a:schemeClr>
                </a:solidFill>
              </a:rPr>
              <a:t>リアルタイム</a:t>
            </a:r>
            <a:endParaRPr kumimoji="1" lang="ja-JP" altLang="en-US" sz="3600" b="1">
              <a:solidFill>
                <a:schemeClr val="accent2">
                  <a:lumMod val="75000"/>
                </a:schemeClr>
              </a:solidFill>
            </a:endParaRPr>
          </a:p>
        </p:txBody>
      </p:sp>
      <p:sp>
        <p:nvSpPr>
          <p:cNvPr id="13" name="角丸四角形 12">
            <a:extLst>
              <a:ext uri="{FF2B5EF4-FFF2-40B4-BE49-F238E27FC236}">
                <a16:creationId xmlns:a16="http://schemas.microsoft.com/office/drawing/2014/main" id="{60DFBCB6-B42A-96A3-25A6-C3965F282999}"/>
              </a:ext>
            </a:extLst>
          </p:cNvPr>
          <p:cNvSpPr/>
          <p:nvPr/>
        </p:nvSpPr>
        <p:spPr>
          <a:xfrm>
            <a:off x="1525186" y="4054973"/>
            <a:ext cx="1989474" cy="864524"/>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600" b="1">
                <a:solidFill>
                  <a:schemeClr val="accent2">
                    <a:lumMod val="75000"/>
                  </a:schemeClr>
                </a:solidFill>
              </a:rPr>
              <a:t>正確</a:t>
            </a:r>
            <a:endParaRPr kumimoji="1" lang="ja-JP" altLang="en-US" sz="3600" b="1">
              <a:solidFill>
                <a:schemeClr val="accent2">
                  <a:lumMod val="75000"/>
                </a:schemeClr>
              </a:solidFill>
            </a:endParaRPr>
          </a:p>
        </p:txBody>
      </p:sp>
      <p:sp>
        <p:nvSpPr>
          <p:cNvPr id="14" name="角丸四角形 13">
            <a:extLst>
              <a:ext uri="{FF2B5EF4-FFF2-40B4-BE49-F238E27FC236}">
                <a16:creationId xmlns:a16="http://schemas.microsoft.com/office/drawing/2014/main" id="{559F1F89-ADAD-24A3-2DD5-3A82A81F71ED}"/>
              </a:ext>
            </a:extLst>
          </p:cNvPr>
          <p:cNvSpPr/>
          <p:nvPr/>
        </p:nvSpPr>
        <p:spPr>
          <a:xfrm>
            <a:off x="4193765" y="5573049"/>
            <a:ext cx="2537549" cy="864525"/>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accent2">
                    <a:lumMod val="75000"/>
                  </a:schemeClr>
                </a:solidFill>
              </a:rPr>
              <a:t>早期発見</a:t>
            </a:r>
          </a:p>
        </p:txBody>
      </p:sp>
      <p:sp>
        <p:nvSpPr>
          <p:cNvPr id="15" name="角丸四角形 14">
            <a:extLst>
              <a:ext uri="{FF2B5EF4-FFF2-40B4-BE49-F238E27FC236}">
                <a16:creationId xmlns:a16="http://schemas.microsoft.com/office/drawing/2014/main" id="{C7A0B9FD-6C04-1E18-3F62-1BE30CDD0E89}"/>
              </a:ext>
            </a:extLst>
          </p:cNvPr>
          <p:cNvSpPr/>
          <p:nvPr/>
        </p:nvSpPr>
        <p:spPr>
          <a:xfrm>
            <a:off x="6897421" y="1299172"/>
            <a:ext cx="4099782" cy="864524"/>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accent2">
                    <a:lumMod val="75000"/>
                  </a:schemeClr>
                </a:solidFill>
              </a:rPr>
              <a:t>迅速な輸液開始</a:t>
            </a:r>
            <a:endParaRPr kumimoji="1" lang="ja-JP" altLang="en-US" sz="3600" b="1" dirty="0">
              <a:solidFill>
                <a:schemeClr val="accent2">
                  <a:lumMod val="75000"/>
                </a:schemeClr>
              </a:solidFill>
            </a:endParaRPr>
          </a:p>
        </p:txBody>
      </p:sp>
      <p:sp>
        <p:nvSpPr>
          <p:cNvPr id="17" name="角丸四角形 16">
            <a:extLst>
              <a:ext uri="{FF2B5EF4-FFF2-40B4-BE49-F238E27FC236}">
                <a16:creationId xmlns:a16="http://schemas.microsoft.com/office/drawing/2014/main" id="{1660901C-D4F1-528B-1456-DCEF2D52D4A1}"/>
              </a:ext>
            </a:extLst>
          </p:cNvPr>
          <p:cNvSpPr/>
          <p:nvPr/>
        </p:nvSpPr>
        <p:spPr>
          <a:xfrm>
            <a:off x="6897421" y="4048792"/>
            <a:ext cx="4967209" cy="864524"/>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accent2">
                    <a:lumMod val="75000"/>
                  </a:schemeClr>
                </a:solidFill>
              </a:rPr>
              <a:t>昇圧剤の適切な調整</a:t>
            </a:r>
          </a:p>
        </p:txBody>
      </p:sp>
      <p:cxnSp>
        <p:nvCxnSpPr>
          <p:cNvPr id="19" name="直線コネクタ 18">
            <a:extLst>
              <a:ext uri="{FF2B5EF4-FFF2-40B4-BE49-F238E27FC236}">
                <a16:creationId xmlns:a16="http://schemas.microsoft.com/office/drawing/2014/main" id="{B0B0E62E-6704-AF74-2E5F-90F68DF0CA7B}"/>
              </a:ext>
            </a:extLst>
          </p:cNvPr>
          <p:cNvCxnSpPr>
            <a:cxnSpLocks/>
            <a:stCxn id="9" idx="3"/>
            <a:endCxn id="5" idx="1"/>
          </p:cNvCxnSpPr>
          <p:nvPr/>
        </p:nvCxnSpPr>
        <p:spPr>
          <a:xfrm>
            <a:off x="4046232" y="1904063"/>
            <a:ext cx="464634" cy="519266"/>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EE50F931-965C-73AE-5D6E-01B08C70055B}"/>
              </a:ext>
            </a:extLst>
          </p:cNvPr>
          <p:cNvCxnSpPr>
            <a:cxnSpLocks/>
            <a:stCxn id="13" idx="3"/>
            <a:endCxn id="5" idx="3"/>
          </p:cNvCxnSpPr>
          <p:nvPr/>
        </p:nvCxnSpPr>
        <p:spPr>
          <a:xfrm flipV="1">
            <a:off x="3514660" y="3737906"/>
            <a:ext cx="996206" cy="749329"/>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CC1CE4C1-ED7C-E281-A02D-24DCD0775EEC}"/>
              </a:ext>
            </a:extLst>
          </p:cNvPr>
          <p:cNvCxnSpPr>
            <a:cxnSpLocks/>
            <a:stCxn id="5" idx="4"/>
            <a:endCxn id="14" idx="0"/>
          </p:cNvCxnSpPr>
          <p:nvPr/>
        </p:nvCxnSpPr>
        <p:spPr>
          <a:xfrm flipH="1">
            <a:off x="5462540" y="4010164"/>
            <a:ext cx="170050" cy="1562885"/>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29AF3438-AC7B-76D7-AFBC-69BF8B6753D2}"/>
              </a:ext>
            </a:extLst>
          </p:cNvPr>
          <p:cNvCxnSpPr>
            <a:cxnSpLocks/>
            <a:stCxn id="5" idx="5"/>
            <a:endCxn id="17" idx="1"/>
          </p:cNvCxnSpPr>
          <p:nvPr/>
        </p:nvCxnSpPr>
        <p:spPr>
          <a:xfrm>
            <a:off x="6754314" y="3737906"/>
            <a:ext cx="143107" cy="74314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7562E5E6-A60D-4034-E5F7-81BCC3EA0451}"/>
              </a:ext>
            </a:extLst>
          </p:cNvPr>
          <p:cNvCxnSpPr>
            <a:cxnSpLocks/>
            <a:stCxn id="5" idx="7"/>
            <a:endCxn id="15" idx="1"/>
          </p:cNvCxnSpPr>
          <p:nvPr/>
        </p:nvCxnSpPr>
        <p:spPr>
          <a:xfrm flipV="1">
            <a:off x="6754314" y="1731434"/>
            <a:ext cx="143107" cy="691895"/>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6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9EC2983-9668-2FA2-45D6-83C5603737D5}"/>
              </a:ext>
            </a:extLst>
          </p:cNvPr>
          <p:cNvSpPr/>
          <p:nvPr/>
        </p:nvSpPr>
        <p:spPr>
          <a:xfrm>
            <a:off x="0" y="0"/>
            <a:ext cx="4750067"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en-US" altLang="ja-JP" sz="3200" dirty="0">
                <a:solidFill>
                  <a:schemeClr val="tx1"/>
                </a:solidFill>
              </a:rPr>
              <a:t>A</a:t>
            </a:r>
            <a:r>
              <a:rPr lang="ja-JP" altLang="en-US" sz="3200">
                <a:solidFill>
                  <a:schemeClr val="tx1"/>
                </a:solidFill>
              </a:rPr>
              <a:t>ラインの仕組み</a:t>
            </a:r>
            <a:endParaRPr lang="en-US" altLang="ja-JP" sz="3200" dirty="0">
              <a:solidFill>
                <a:schemeClr val="tx1"/>
              </a:solidFill>
            </a:endParaRPr>
          </a:p>
        </p:txBody>
      </p:sp>
      <p:pic>
        <p:nvPicPr>
          <p:cNvPr id="1026" name="Picture 2" descr="トランスデューサの役割|富士電機テクニカ">
            <a:extLst>
              <a:ext uri="{FF2B5EF4-FFF2-40B4-BE49-F238E27FC236}">
                <a16:creationId xmlns:a16="http://schemas.microsoft.com/office/drawing/2014/main" id="{C19B53E6-60A2-AA15-52CB-1739D8150C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49" t="33442"/>
          <a:stretch>
            <a:fillRect/>
          </a:stretch>
        </p:blipFill>
        <p:spPr bwMode="auto">
          <a:xfrm>
            <a:off x="7187214" y="3176338"/>
            <a:ext cx="5004786" cy="2901424"/>
          </a:xfrm>
          <a:prstGeom prst="rect">
            <a:avLst/>
          </a:prstGeom>
          <a:noFill/>
          <a:extLst>
            <a:ext uri="{909E8E84-426E-40DD-AFC4-6F175D3DCCD1}">
              <a14:hiddenFill xmlns:a14="http://schemas.microsoft.com/office/drawing/2010/main">
                <a:solidFill>
                  <a:srgbClr val="FFFFFF"/>
                </a:solidFill>
              </a14:hiddenFill>
            </a:ext>
          </a:extLst>
        </p:spPr>
      </p:pic>
      <p:pic>
        <p:nvPicPr>
          <p:cNvPr id="4" name="コンテンツ プレースホルダー 3">
            <a:extLst>
              <a:ext uri="{FF2B5EF4-FFF2-40B4-BE49-F238E27FC236}">
                <a16:creationId xmlns:a16="http://schemas.microsoft.com/office/drawing/2014/main" id="{42E8F292-67E4-8023-5580-7267DF614FF9}"/>
              </a:ext>
            </a:extLst>
          </p:cNvPr>
          <p:cNvPicPr>
            <a:picLocks noChangeAspect="1"/>
          </p:cNvPicPr>
          <p:nvPr/>
        </p:nvPicPr>
        <p:blipFill>
          <a:blip r:embed="rId4"/>
          <a:srcRect t="3683" r="-1" b="-1"/>
          <a:stretch>
            <a:fillRect/>
          </a:stretch>
        </p:blipFill>
        <p:spPr>
          <a:xfrm>
            <a:off x="0" y="1078440"/>
            <a:ext cx="7162878" cy="4829342"/>
          </a:xfrm>
          <a:prstGeom prst="rect">
            <a:avLst/>
          </a:prstGeom>
        </p:spPr>
      </p:pic>
      <p:sp>
        <p:nvSpPr>
          <p:cNvPr id="7" name="ドーナツ 6">
            <a:extLst>
              <a:ext uri="{FF2B5EF4-FFF2-40B4-BE49-F238E27FC236}">
                <a16:creationId xmlns:a16="http://schemas.microsoft.com/office/drawing/2014/main" id="{7DCB62E3-EA14-1EA0-A7D1-D7C929D62CAC}"/>
              </a:ext>
            </a:extLst>
          </p:cNvPr>
          <p:cNvSpPr/>
          <p:nvPr/>
        </p:nvSpPr>
        <p:spPr>
          <a:xfrm>
            <a:off x="2421542" y="4529262"/>
            <a:ext cx="1601819" cy="801004"/>
          </a:xfrm>
          <a:prstGeom prst="donut">
            <a:avLst>
              <a:gd name="adj" fmla="val 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510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148F90-322E-1E36-6C11-8F480E0F4642}"/>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en-US" altLang="ja-JP" sz="3200" dirty="0">
                <a:solidFill>
                  <a:schemeClr val="tx1"/>
                </a:solidFill>
              </a:rPr>
              <a:t>A</a:t>
            </a:r>
            <a:r>
              <a:rPr lang="ja-JP" altLang="en-US" sz="3200">
                <a:solidFill>
                  <a:schemeClr val="tx1"/>
                </a:solidFill>
              </a:rPr>
              <a:t>ラインの測定値と実測値の乖離</a:t>
            </a:r>
            <a:endParaRPr lang="en-US" altLang="ja-JP" sz="3200" dirty="0">
              <a:solidFill>
                <a:schemeClr val="tx1"/>
              </a:solidFill>
            </a:endParaRPr>
          </a:p>
        </p:txBody>
      </p:sp>
      <p:sp>
        <p:nvSpPr>
          <p:cNvPr id="7" name="角丸四角形 6">
            <a:extLst>
              <a:ext uri="{FF2B5EF4-FFF2-40B4-BE49-F238E27FC236}">
                <a16:creationId xmlns:a16="http://schemas.microsoft.com/office/drawing/2014/main" id="{30D4AA0F-7210-A626-A717-B211DA56D582}"/>
              </a:ext>
            </a:extLst>
          </p:cNvPr>
          <p:cNvSpPr/>
          <p:nvPr/>
        </p:nvSpPr>
        <p:spPr>
          <a:xfrm>
            <a:off x="7008189" y="4475251"/>
            <a:ext cx="3394050" cy="1169966"/>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a:solidFill>
                  <a:schemeClr val="accent2">
                    <a:lumMod val="75000"/>
                  </a:schemeClr>
                </a:solidFill>
              </a:rPr>
              <a:t>温度測定</a:t>
            </a:r>
            <a:endParaRPr kumimoji="1" lang="ja-JP" altLang="en-US" sz="4000" b="1">
              <a:solidFill>
                <a:schemeClr val="accent2">
                  <a:lumMod val="75000"/>
                </a:schemeClr>
              </a:solidFill>
            </a:endParaRPr>
          </a:p>
        </p:txBody>
      </p:sp>
      <p:sp>
        <p:nvSpPr>
          <p:cNvPr id="8" name="角丸四角形 7">
            <a:extLst>
              <a:ext uri="{FF2B5EF4-FFF2-40B4-BE49-F238E27FC236}">
                <a16:creationId xmlns:a16="http://schemas.microsoft.com/office/drawing/2014/main" id="{23CC4B21-CE01-8526-C5E1-4F2F98E04035}"/>
              </a:ext>
            </a:extLst>
          </p:cNvPr>
          <p:cNvSpPr/>
          <p:nvPr/>
        </p:nvSpPr>
        <p:spPr>
          <a:xfrm>
            <a:off x="1256254" y="1384611"/>
            <a:ext cx="4876120" cy="1169970"/>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accent2">
                    <a:lumMod val="75000"/>
                  </a:schemeClr>
                </a:solidFill>
              </a:rPr>
              <a:t>測定部位の違い</a:t>
            </a:r>
          </a:p>
        </p:txBody>
      </p:sp>
      <p:sp>
        <p:nvSpPr>
          <p:cNvPr id="9" name="角丸四角形 8">
            <a:extLst>
              <a:ext uri="{FF2B5EF4-FFF2-40B4-BE49-F238E27FC236}">
                <a16:creationId xmlns:a16="http://schemas.microsoft.com/office/drawing/2014/main" id="{F6088B96-CB22-A393-C9F9-F360564F208D}"/>
              </a:ext>
            </a:extLst>
          </p:cNvPr>
          <p:cNvSpPr/>
          <p:nvPr/>
        </p:nvSpPr>
        <p:spPr>
          <a:xfrm>
            <a:off x="6308358" y="1384612"/>
            <a:ext cx="4793710" cy="1169970"/>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solidFill>
                  <a:schemeClr val="accent2">
                    <a:lumMod val="75000"/>
                  </a:schemeClr>
                </a:solidFill>
              </a:rPr>
              <a:t>機器の校正状態</a:t>
            </a:r>
          </a:p>
        </p:txBody>
      </p:sp>
      <p:sp>
        <p:nvSpPr>
          <p:cNvPr id="10" name="角丸四角形 9">
            <a:extLst>
              <a:ext uri="{FF2B5EF4-FFF2-40B4-BE49-F238E27FC236}">
                <a16:creationId xmlns:a16="http://schemas.microsoft.com/office/drawing/2014/main" id="{F437251A-5D4B-B77E-9D94-50CDE40F780F}"/>
              </a:ext>
            </a:extLst>
          </p:cNvPr>
          <p:cNvSpPr/>
          <p:nvPr/>
        </p:nvSpPr>
        <p:spPr>
          <a:xfrm>
            <a:off x="6512510" y="2887359"/>
            <a:ext cx="4793704" cy="1169966"/>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solidFill>
                  <a:schemeClr val="accent2">
                    <a:lumMod val="75000"/>
                  </a:schemeClr>
                </a:solidFill>
              </a:rPr>
              <a:t>患者さんの状態</a:t>
            </a:r>
          </a:p>
        </p:txBody>
      </p:sp>
      <p:sp>
        <p:nvSpPr>
          <p:cNvPr id="11" name="角丸四角形 10">
            <a:extLst>
              <a:ext uri="{FF2B5EF4-FFF2-40B4-BE49-F238E27FC236}">
                <a16:creationId xmlns:a16="http://schemas.microsoft.com/office/drawing/2014/main" id="{9AF3E0EF-491F-DF53-8132-3733D7F66E3E}"/>
              </a:ext>
            </a:extLst>
          </p:cNvPr>
          <p:cNvSpPr/>
          <p:nvPr/>
        </p:nvSpPr>
        <p:spPr>
          <a:xfrm>
            <a:off x="495984" y="2887357"/>
            <a:ext cx="5636390" cy="1169970"/>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solidFill>
                  <a:schemeClr val="accent2">
                    <a:lumMod val="75000"/>
                  </a:schemeClr>
                </a:solidFill>
              </a:rPr>
              <a:t>カテーテルの状態</a:t>
            </a:r>
          </a:p>
        </p:txBody>
      </p:sp>
      <p:sp>
        <p:nvSpPr>
          <p:cNvPr id="12" name="角丸四角形 11">
            <a:extLst>
              <a:ext uri="{FF2B5EF4-FFF2-40B4-BE49-F238E27FC236}">
                <a16:creationId xmlns:a16="http://schemas.microsoft.com/office/drawing/2014/main" id="{AD49A2F1-D727-CADB-35C4-C9D8798F54C1}"/>
              </a:ext>
            </a:extLst>
          </p:cNvPr>
          <p:cNvSpPr/>
          <p:nvPr/>
        </p:nvSpPr>
        <p:spPr>
          <a:xfrm>
            <a:off x="876120" y="4475247"/>
            <a:ext cx="5636390" cy="1169970"/>
          </a:xfrm>
          <a:prstGeom prst="roundRect">
            <a:avLst>
              <a:gd name="adj" fmla="val 50000"/>
            </a:avLst>
          </a:prstGeom>
          <a:solidFill>
            <a:schemeClr val="bg1"/>
          </a:solidFill>
          <a:ln>
            <a:solidFill>
              <a:schemeClr val="accent2">
                <a:lumMod val="75000"/>
              </a:schemeClr>
            </a:solidFill>
          </a:ln>
          <a:effectLst>
            <a:outerShdw blurRad="190500" dist="50800" dir="2700000" algn="tl"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solidFill>
                  <a:schemeClr val="accent2">
                    <a:lumMod val="75000"/>
                  </a:schemeClr>
                </a:solidFill>
              </a:rPr>
              <a:t>カテーテルの位置</a:t>
            </a:r>
          </a:p>
        </p:txBody>
      </p:sp>
    </p:spTree>
    <p:extLst>
      <p:ext uri="{BB962C8B-B14F-4D97-AF65-F5344CB8AC3E}">
        <p14:creationId xmlns:p14="http://schemas.microsoft.com/office/powerpoint/2010/main" val="33996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9298B78E-C639-1890-FB63-FDCBAF5EFA08}"/>
              </a:ext>
            </a:extLst>
          </p:cNvPr>
          <p:cNvPicPr>
            <a:picLocks noGrp="1" noChangeAspect="1"/>
          </p:cNvPicPr>
          <p:nvPr>
            <p:ph idx="1"/>
          </p:nvPr>
        </p:nvPicPr>
        <p:blipFill>
          <a:blip r:embed="rId3"/>
          <a:stretch>
            <a:fillRect/>
          </a:stretch>
        </p:blipFill>
        <p:spPr>
          <a:xfrm>
            <a:off x="1758016" y="899963"/>
            <a:ext cx="7693365" cy="5110190"/>
          </a:xfrm>
        </p:spPr>
      </p:pic>
      <p:sp>
        <p:nvSpPr>
          <p:cNvPr id="4" name="テキスト ボックス 3">
            <a:extLst>
              <a:ext uri="{FF2B5EF4-FFF2-40B4-BE49-F238E27FC236}">
                <a16:creationId xmlns:a16="http://schemas.microsoft.com/office/drawing/2014/main" id="{EA42E650-7428-F3B1-B967-D499005CBD9C}"/>
              </a:ext>
            </a:extLst>
          </p:cNvPr>
          <p:cNvSpPr txBox="1"/>
          <p:nvPr/>
        </p:nvSpPr>
        <p:spPr>
          <a:xfrm>
            <a:off x="8400727" y="6181923"/>
            <a:ext cx="3485249" cy="307777"/>
          </a:xfrm>
          <a:prstGeom prst="rect">
            <a:avLst/>
          </a:prstGeom>
          <a:noFill/>
        </p:spPr>
        <p:txBody>
          <a:bodyPr wrap="none" rtlCol="0">
            <a:spAutoFit/>
          </a:bodyPr>
          <a:lstStyle/>
          <a:p>
            <a:r>
              <a:rPr kumimoji="1" lang="en-US" altLang="ja-JP" sz="1400" dirty="0"/>
              <a:t>Omron </a:t>
            </a:r>
            <a:r>
              <a:rPr kumimoji="1" lang="ja-JP" altLang="en-US" sz="1400"/>
              <a:t>血圧計の仕組みや歴史について　</a:t>
            </a:r>
            <a:endParaRPr kumimoji="1" lang="en-US" altLang="ja-JP" sz="1400" dirty="0"/>
          </a:p>
        </p:txBody>
      </p:sp>
      <p:sp>
        <p:nvSpPr>
          <p:cNvPr id="2" name="正方形/長方形 1">
            <a:extLst>
              <a:ext uri="{FF2B5EF4-FFF2-40B4-BE49-F238E27FC236}">
                <a16:creationId xmlns:a16="http://schemas.microsoft.com/office/drawing/2014/main" id="{F5F84830-FF12-0F08-03C3-ACC697A43906}"/>
              </a:ext>
            </a:extLst>
          </p:cNvPr>
          <p:cNvSpPr/>
          <p:nvPr/>
        </p:nvSpPr>
        <p:spPr>
          <a:xfrm>
            <a:off x="0" y="0"/>
            <a:ext cx="12192000" cy="864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a:solidFill>
                  <a:schemeClr val="tx1"/>
                </a:solidFill>
              </a:rPr>
              <a:t>　</a:t>
            </a:r>
            <a:r>
              <a:rPr lang="en-US" altLang="ja-JP" sz="2800" dirty="0">
                <a:solidFill>
                  <a:schemeClr val="tx1"/>
                </a:solidFill>
              </a:rPr>
              <a:t> </a:t>
            </a:r>
            <a:r>
              <a:rPr lang="ja-JP" altLang="en-US" sz="3200">
                <a:solidFill>
                  <a:schemeClr val="tx1"/>
                </a:solidFill>
              </a:rPr>
              <a:t>カフの仕組み</a:t>
            </a:r>
            <a:endParaRPr lang="en-US" altLang="ja-JP" sz="3200" dirty="0">
              <a:solidFill>
                <a:schemeClr val="tx1"/>
              </a:solidFill>
            </a:endParaRPr>
          </a:p>
        </p:txBody>
      </p:sp>
    </p:spTree>
    <p:extLst>
      <p:ext uri="{BB962C8B-B14F-4D97-AF65-F5344CB8AC3E}">
        <p14:creationId xmlns:p14="http://schemas.microsoft.com/office/powerpoint/2010/main" val="24001482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8264</TotalTime>
  <Words>3845</Words>
  <Application>Microsoft Office PowerPoint</Application>
  <PresentationFormat>ワイド画面</PresentationFormat>
  <Paragraphs>334</Paragraphs>
  <Slides>37</Slides>
  <Notes>29</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Aラインとカフ</vt:lpstr>
      <vt:lpstr>背景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考察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Deferring Arterial Catheterization in Critically Ill Patients with Shock</dc:title>
  <dc:creator>七里耕世</dc:creator>
  <cp:lastModifiedBy>七里耕世</cp:lastModifiedBy>
  <cp:revision>25</cp:revision>
  <dcterms:created xsi:type="dcterms:W3CDTF">2026-05-05T13:34:45Z</dcterms:created>
  <dcterms:modified xsi:type="dcterms:W3CDTF">2026-06-13T22:31:27Z</dcterms:modified>
</cp:coreProperties>
</file>