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62" r:id="rId2"/>
  </p:sldMasterIdLst>
  <p:notesMasterIdLst>
    <p:notesMasterId r:id="rId36"/>
  </p:notesMasterIdLst>
  <p:sldIdLst>
    <p:sldId id="256" r:id="rId3"/>
    <p:sldId id="334" r:id="rId4"/>
    <p:sldId id="327" r:id="rId5"/>
    <p:sldId id="324" r:id="rId6"/>
    <p:sldId id="323" r:id="rId7"/>
    <p:sldId id="322" r:id="rId8"/>
    <p:sldId id="335" r:id="rId9"/>
    <p:sldId id="346" r:id="rId10"/>
    <p:sldId id="328" r:id="rId11"/>
    <p:sldId id="299" r:id="rId12"/>
    <p:sldId id="314" r:id="rId13"/>
    <p:sldId id="313" r:id="rId14"/>
    <p:sldId id="303" r:id="rId15"/>
    <p:sldId id="330" r:id="rId16"/>
    <p:sldId id="315" r:id="rId17"/>
    <p:sldId id="316" r:id="rId18"/>
    <p:sldId id="317" r:id="rId19"/>
    <p:sldId id="304" r:id="rId20"/>
    <p:sldId id="325" r:id="rId21"/>
    <p:sldId id="336" r:id="rId22"/>
    <p:sldId id="319" r:id="rId23"/>
    <p:sldId id="305" r:id="rId24"/>
    <p:sldId id="318" r:id="rId25"/>
    <p:sldId id="306" r:id="rId26"/>
    <p:sldId id="321" r:id="rId27"/>
    <p:sldId id="340" r:id="rId28"/>
    <p:sldId id="345" r:id="rId29"/>
    <p:sldId id="331" r:id="rId30"/>
    <p:sldId id="308" r:id="rId31"/>
    <p:sldId id="344" r:id="rId32"/>
    <p:sldId id="343" r:id="rId33"/>
    <p:sldId id="342" r:id="rId34"/>
    <p:sldId id="341"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B5"/>
    <a:srgbClr val="FF616C"/>
    <a:srgbClr val="FFC8C8"/>
    <a:srgbClr val="FFC8D9"/>
    <a:srgbClr val="FF7E90"/>
    <a:srgbClr val="FF7383"/>
    <a:srgbClr val="FF6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278F3-B758-6442-86FE-BDD15184A3AB}" v="1456" dt="2026-02-23T15:44:44.1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p:restoredTop sz="78970"/>
  </p:normalViewPr>
  <p:slideViewPr>
    <p:cSldViewPr snapToGrid="0">
      <p:cViewPr>
        <p:scale>
          <a:sx n="89" d="100"/>
          <a:sy n="89" d="100"/>
        </p:scale>
        <p:origin x="456" y="28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34F0D-C5F4-144D-939A-BF743F473B6A}" type="datetimeFigureOut">
              <a:rPr kumimoji="1" lang="ja-JP" altLang="en-US" smtClean="0"/>
              <a:t>2026/2/20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EB331-5630-F64C-83D1-0633A0462591}" type="slidenum">
              <a:rPr kumimoji="1" lang="ja-JP" altLang="en-US" smtClean="0"/>
              <a:t>‹#›</a:t>
            </a:fld>
            <a:endParaRPr kumimoji="1" lang="ja-JP" altLang="en-US"/>
          </a:p>
        </p:txBody>
      </p:sp>
    </p:spTree>
    <p:extLst>
      <p:ext uri="{BB962C8B-B14F-4D97-AF65-F5344CB8AC3E}">
        <p14:creationId xmlns:p14="http://schemas.microsoft.com/office/powerpoint/2010/main" val="15544921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鈍的外傷後の小児における頚椎損傷の臨床予測ルールの比較</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をテーマにした論文について、今日はお話させていただきます。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a:t>
            </a:fld>
            <a:endParaRPr kumimoji="1" lang="ja-JP" altLang="en-US"/>
          </a:p>
        </p:txBody>
      </p:sp>
    </p:spTree>
    <p:extLst>
      <p:ext uri="{BB962C8B-B14F-4D97-AF65-F5344CB8AC3E}">
        <p14:creationId xmlns:p14="http://schemas.microsoft.com/office/powerpoint/2010/main" val="44403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37FED-71C3-E53B-249F-340B6DF012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1FE7EA-3C68-75B5-EB68-7F83B9795D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55C1C1-2513-1082-340D-DBFD8A1BEEEB}"/>
              </a:ext>
            </a:extLst>
          </p:cNvPr>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PECARN CSI Rule</a:t>
            </a:r>
            <a:r>
              <a:rPr kumimoji="1" lang="ja-JP" altLang="en-US" sz="1200" b="0" i="0" u="none" strike="noStrike" kern="1200">
                <a:solidFill>
                  <a:schemeClr val="tx1"/>
                </a:solidFill>
                <a:effectLst/>
                <a:latin typeface="+mn-lt"/>
                <a:ea typeface="+mn-ea"/>
                <a:cs typeface="+mn-cs"/>
              </a:rPr>
              <a:t>は、先ほどお話した、</a:t>
            </a:r>
            <a:r>
              <a:rPr kumimoji="1" lang="en-US" altLang="ja-JP" sz="1200" b="0" i="0" u="none" strike="noStrike" kern="1200" dirty="0">
                <a:solidFill>
                  <a:schemeClr val="tx1"/>
                </a:solidFill>
                <a:effectLst/>
                <a:latin typeface="+mn-lt"/>
                <a:ea typeface="+mn-ea"/>
                <a:cs typeface="+mn-cs"/>
              </a:rPr>
              <a:t>PECARN</a:t>
            </a:r>
            <a:r>
              <a:rPr kumimoji="1" lang="ja-JP" altLang="en-US" sz="1200" b="0" i="0" u="none" strike="noStrike" kern="1200">
                <a:solidFill>
                  <a:schemeClr val="tx1"/>
                </a:solidFill>
                <a:effectLst/>
                <a:latin typeface="+mn-lt"/>
                <a:ea typeface="+mn-ea"/>
                <a:cs typeface="+mn-cs"/>
              </a:rPr>
              <a:t>頭部外傷ルールと同じプロジェクトから派生した頸椎損傷の可能性を評価する基準です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記載のリスク因子に従って、フローチャートを進み、</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画像検査必要なし、</a:t>
            </a:r>
            <a:r>
              <a:rPr kumimoji="1" lang="en-US" altLang="ja-JP" sz="1200" kern="1200" dirty="0">
                <a:solidFill>
                  <a:schemeClr val="tx1"/>
                </a:solidFill>
                <a:effectLst/>
                <a:latin typeface="+mn-lt"/>
                <a:ea typeface="+mn-ea"/>
                <a:cs typeface="+mn-cs"/>
              </a:rPr>
              <a:t>X</a:t>
            </a:r>
            <a:r>
              <a:rPr kumimoji="1" lang="ja-JP" altLang="en-US" sz="1200" kern="1200">
                <a:solidFill>
                  <a:schemeClr val="tx1"/>
                </a:solidFill>
                <a:effectLst/>
                <a:latin typeface="+mn-lt"/>
                <a:ea typeface="+mn-ea"/>
                <a:cs typeface="+mn-cs"/>
              </a:rPr>
              <a:t>線のみ、</a:t>
            </a:r>
            <a:r>
              <a:rPr kumimoji="1" lang="en-US" altLang="ja-JP" sz="1200" kern="1200" dirty="0">
                <a:solidFill>
                  <a:schemeClr val="tx1"/>
                </a:solidFill>
                <a:effectLst/>
                <a:latin typeface="+mn-lt"/>
                <a:ea typeface="+mn-ea"/>
                <a:cs typeface="+mn-cs"/>
              </a:rPr>
              <a:t>CT</a:t>
            </a:r>
            <a:r>
              <a:rPr kumimoji="1" lang="ja-JP" altLang="en-US" sz="1200" kern="1200">
                <a:solidFill>
                  <a:schemeClr val="tx1"/>
                </a:solidFill>
                <a:effectLst/>
                <a:latin typeface="+mn-lt"/>
                <a:ea typeface="+mn-ea"/>
                <a:cs typeface="+mn-cs"/>
              </a:rPr>
              <a:t>撮像の３段階に分類します。</a:t>
            </a:r>
          </a:p>
        </p:txBody>
      </p:sp>
      <p:sp>
        <p:nvSpPr>
          <p:cNvPr id="4" name="スライド番号プレースホルダー 3">
            <a:extLst>
              <a:ext uri="{FF2B5EF4-FFF2-40B4-BE49-F238E27FC236}">
                <a16:creationId xmlns:a16="http://schemas.microsoft.com/office/drawing/2014/main" id="{8EBAA036-5878-2E12-B509-9704C0982F29}"/>
              </a:ext>
            </a:extLst>
          </p:cNvPr>
          <p:cNvSpPr>
            <a:spLocks noGrp="1"/>
          </p:cNvSpPr>
          <p:nvPr>
            <p:ph type="sldNum" sz="quarter" idx="5"/>
          </p:nvPr>
        </p:nvSpPr>
        <p:spPr/>
        <p:txBody>
          <a:bodyPr/>
          <a:lstStyle/>
          <a:p>
            <a:fld id="{847EB331-5630-F64C-83D1-0633A0462591}" type="slidenum">
              <a:rPr kumimoji="1" lang="ja-JP" altLang="en-US" smtClean="0"/>
              <a:t>11</a:t>
            </a:fld>
            <a:endParaRPr kumimoji="1" lang="ja-JP" altLang="en-US"/>
          </a:p>
        </p:txBody>
      </p:sp>
    </p:spTree>
    <p:extLst>
      <p:ext uri="{BB962C8B-B14F-4D97-AF65-F5344CB8AC3E}">
        <p14:creationId xmlns:p14="http://schemas.microsoft.com/office/powerpoint/2010/main" val="247786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4928-45AB-1650-F939-CE43E47193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1E4AAA-B311-E657-F073-76F3D8B208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B7E00D-D813-12E1-7A03-E97C9A63EA9C}"/>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NEXUS</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CCR</a:t>
            </a:r>
            <a:r>
              <a:rPr kumimoji="1" lang="ja-JP" altLang="en-US" sz="1200" kern="1200">
                <a:solidFill>
                  <a:schemeClr val="tx1"/>
                </a:solidFill>
                <a:effectLst/>
                <a:latin typeface="+mn-lt"/>
                <a:ea typeface="+mn-ea"/>
                <a:cs typeface="+mn-cs"/>
              </a:rPr>
              <a:t>は成人外傷患者の頸椎画像検査の必要性を判断する目的で、設計された臨床予測基準です。これらは小児に特化していないルールですが、</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今まで、これらが小児鈍的外傷の方針決定に用いられてきました。</a:t>
            </a:r>
            <a:endParaRPr kumimoji="1" lang="en-US" altLang="ja-JP" sz="1200" kern="1200" dirty="0">
              <a:solidFill>
                <a:schemeClr val="tx1"/>
              </a:solidFill>
              <a:effectLst/>
              <a:latin typeface="+mn-lt"/>
              <a:ea typeface="+mn-ea"/>
              <a:cs typeface="+mn-cs"/>
            </a:endParaRPr>
          </a:p>
          <a:p>
            <a:endParaRPr kumimoji="1" lang="ja-JP" altLang="en-US" sz="1200" kern="120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NEXUS</a:t>
            </a:r>
            <a:r>
              <a:rPr kumimoji="1" lang="ja-JP" altLang="en-US" sz="1200" kern="1200">
                <a:solidFill>
                  <a:schemeClr val="tx1"/>
                </a:solidFill>
                <a:effectLst/>
                <a:latin typeface="+mn-lt"/>
                <a:ea typeface="+mn-ea"/>
                <a:cs typeface="+mn-cs"/>
              </a:rPr>
              <a:t>は、記載の通り、臨床所見のみで、画像検査の必要性の有無を判断します。ここでは、</a:t>
            </a:r>
            <a:r>
              <a:rPr kumimoji="1" lang="en-US" altLang="ja-JP" sz="1200" kern="1200" dirty="0">
                <a:solidFill>
                  <a:schemeClr val="tx1"/>
                </a:solidFill>
                <a:effectLst/>
                <a:latin typeface="+mn-lt"/>
                <a:ea typeface="+mn-ea"/>
                <a:cs typeface="+mn-cs"/>
              </a:rPr>
              <a:t>CT</a:t>
            </a:r>
            <a:r>
              <a:rPr kumimoji="1" lang="ja-JP" altLang="en-US" sz="1200" kern="1200">
                <a:solidFill>
                  <a:schemeClr val="tx1"/>
                </a:solidFill>
                <a:effectLst/>
                <a:latin typeface="+mn-lt"/>
                <a:ea typeface="+mn-ea"/>
                <a:cs typeface="+mn-cs"/>
              </a:rPr>
              <a:t>か</a:t>
            </a:r>
            <a:r>
              <a:rPr kumimoji="1" lang="en-US" altLang="ja-JP" sz="1200" kern="1200" dirty="0">
                <a:solidFill>
                  <a:schemeClr val="tx1"/>
                </a:solidFill>
                <a:effectLst/>
                <a:latin typeface="+mn-lt"/>
                <a:ea typeface="+mn-ea"/>
                <a:cs typeface="+mn-cs"/>
              </a:rPr>
              <a:t>X</a:t>
            </a:r>
            <a:r>
              <a:rPr kumimoji="1" lang="ja-JP" altLang="en-US" sz="1200" kern="1200">
                <a:solidFill>
                  <a:schemeClr val="tx1"/>
                </a:solidFill>
                <a:effectLst/>
                <a:latin typeface="+mn-lt"/>
                <a:ea typeface="+mn-ea"/>
                <a:cs typeface="+mn-cs"/>
              </a:rPr>
              <a:t>線かの区別はされていません。</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18</a:t>
            </a:r>
            <a:r>
              <a:rPr kumimoji="1" lang="ja-JP" altLang="en-US" sz="1200" kern="1200">
                <a:solidFill>
                  <a:schemeClr val="tx1"/>
                </a:solidFill>
                <a:effectLst/>
                <a:latin typeface="+mn-lt"/>
                <a:ea typeface="+mn-ea"/>
                <a:cs typeface="+mn-cs"/>
              </a:rPr>
              <a:t>歳未満は</a:t>
            </a:r>
            <a:r>
              <a:rPr kumimoji="1" lang="en-US" altLang="ja-JP" sz="1200" kern="1200" dirty="0">
                <a:solidFill>
                  <a:schemeClr val="tx1"/>
                </a:solidFill>
                <a:effectLst/>
                <a:latin typeface="+mn-lt"/>
                <a:ea typeface="+mn-ea"/>
                <a:cs typeface="+mn-cs"/>
              </a:rPr>
              <a:t>3,065</a:t>
            </a:r>
            <a:r>
              <a:rPr kumimoji="1" lang="ja-JP" altLang="en-US" sz="1200" kern="1200">
                <a:solidFill>
                  <a:schemeClr val="tx1"/>
                </a:solidFill>
                <a:effectLst/>
                <a:latin typeface="+mn-lt"/>
                <a:ea typeface="+mn-ea"/>
                <a:cs typeface="+mn-cs"/>
              </a:rPr>
              <a:t>人（</a:t>
            </a:r>
            <a:r>
              <a:rPr kumimoji="1" lang="en-US" altLang="ja-JP" sz="1200" kern="1200" dirty="0">
                <a:solidFill>
                  <a:schemeClr val="tx1"/>
                </a:solidFill>
                <a:effectLst/>
                <a:latin typeface="+mn-lt"/>
                <a:ea typeface="+mn-ea"/>
                <a:cs typeface="+mn-cs"/>
              </a:rPr>
              <a:t>9.0%</a:t>
            </a:r>
            <a:r>
              <a:rPr kumimoji="1" lang="ja-JP" altLang="en-US" sz="1200" kern="1200">
                <a:solidFill>
                  <a:schemeClr val="tx1"/>
                </a:solidFill>
                <a:effectLst/>
                <a:latin typeface="+mn-lt"/>
                <a:ea typeface="+mn-ea"/>
                <a:cs typeface="+mn-cs"/>
              </a:rPr>
              <a:t>）のみ</a:t>
            </a:r>
            <a:br>
              <a:rPr kumimoji="1" lang="ja-JP" altLang="en-US" sz="1200" kern="1200">
                <a:solidFill>
                  <a:schemeClr val="tx1"/>
                </a:solidFill>
                <a:effectLst/>
                <a:latin typeface="+mn-lt"/>
                <a:ea typeface="+mn-ea"/>
                <a:cs typeface="+mn-cs"/>
              </a:rPr>
            </a:br>
            <a:endParaRPr kumimoji="1" lang="ja-JP" altLang="en-US" sz="1200" kern="120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8CADF471-2644-D52F-9AF3-D4EB7AF05A32}"/>
              </a:ext>
            </a:extLst>
          </p:cNvPr>
          <p:cNvSpPr>
            <a:spLocks noGrp="1"/>
          </p:cNvSpPr>
          <p:nvPr>
            <p:ph type="sldNum" sz="quarter" idx="5"/>
          </p:nvPr>
        </p:nvSpPr>
        <p:spPr/>
        <p:txBody>
          <a:bodyPr/>
          <a:lstStyle/>
          <a:p>
            <a:fld id="{847EB331-5630-F64C-83D1-0633A0462591}" type="slidenum">
              <a:rPr kumimoji="1" lang="ja-JP" altLang="en-US" smtClean="0"/>
              <a:t>12</a:t>
            </a:fld>
            <a:endParaRPr kumimoji="1" lang="ja-JP" altLang="en-US"/>
          </a:p>
        </p:txBody>
      </p:sp>
    </p:spTree>
    <p:extLst>
      <p:ext uri="{BB962C8B-B14F-4D97-AF65-F5344CB8AC3E}">
        <p14:creationId xmlns:p14="http://schemas.microsoft.com/office/powerpoint/2010/main" val="185509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CCR</a:t>
            </a:r>
            <a:r>
              <a:rPr kumimoji="1" lang="ja-JP" altLang="en-US" sz="1200" kern="1200">
                <a:solidFill>
                  <a:schemeClr val="tx1"/>
                </a:solidFill>
                <a:effectLst/>
                <a:latin typeface="+mn-lt"/>
                <a:ea typeface="+mn-ea"/>
                <a:cs typeface="+mn-cs"/>
              </a:rPr>
              <a:t>は受傷機転も考慮したフローチャートになっており、画像検査の必要性の有無を判断します。ここでも、</a:t>
            </a:r>
            <a:r>
              <a:rPr kumimoji="1" lang="en-US" altLang="ja-JP" sz="1200" kern="1200" dirty="0">
                <a:solidFill>
                  <a:schemeClr val="tx1"/>
                </a:solidFill>
                <a:effectLst/>
                <a:latin typeface="+mn-lt"/>
                <a:ea typeface="+mn-ea"/>
                <a:cs typeface="+mn-cs"/>
              </a:rPr>
              <a:t>CT</a:t>
            </a:r>
            <a:r>
              <a:rPr kumimoji="1" lang="ja-JP" altLang="en-US" sz="1200" kern="1200">
                <a:solidFill>
                  <a:schemeClr val="tx1"/>
                </a:solidFill>
                <a:effectLst/>
                <a:latin typeface="+mn-lt"/>
                <a:ea typeface="+mn-ea"/>
                <a:cs typeface="+mn-cs"/>
              </a:rPr>
              <a:t>か</a:t>
            </a:r>
            <a:r>
              <a:rPr kumimoji="1" lang="en-US" altLang="ja-JP" sz="1200" kern="1200" dirty="0">
                <a:solidFill>
                  <a:schemeClr val="tx1"/>
                </a:solidFill>
                <a:effectLst/>
                <a:latin typeface="+mn-lt"/>
                <a:ea typeface="+mn-ea"/>
                <a:cs typeface="+mn-cs"/>
              </a:rPr>
              <a:t>X</a:t>
            </a:r>
            <a:r>
              <a:rPr kumimoji="1" lang="ja-JP" altLang="en-US" sz="1200" kern="1200">
                <a:solidFill>
                  <a:schemeClr val="tx1"/>
                </a:solidFill>
                <a:effectLst/>
                <a:latin typeface="+mn-lt"/>
                <a:ea typeface="+mn-ea"/>
                <a:cs typeface="+mn-cs"/>
              </a:rPr>
              <a:t>線かの区別はされていません。</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16</a:t>
            </a:r>
            <a:r>
              <a:rPr kumimoji="1" lang="ja-JP" altLang="en-US" sz="1200" kern="1200">
                <a:solidFill>
                  <a:schemeClr val="tx1"/>
                </a:solidFill>
                <a:effectLst/>
                <a:latin typeface="+mn-lt"/>
                <a:ea typeface="+mn-ea"/>
                <a:cs typeface="+mn-cs"/>
              </a:rPr>
              <a:t>歳未満を除外</a:t>
            </a:r>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13</a:t>
            </a:fld>
            <a:endParaRPr kumimoji="1" lang="ja-JP" altLang="en-US"/>
          </a:p>
        </p:txBody>
      </p:sp>
    </p:spTree>
    <p:extLst>
      <p:ext uri="{BB962C8B-B14F-4D97-AF65-F5344CB8AC3E}">
        <p14:creationId xmlns:p14="http://schemas.microsoft.com/office/powerpoint/2010/main" val="12891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研究デザインは「小児頚椎損傷評価に関する臨床予測ルール作成を目的とした、アメリカの大規模・前向き多施設観察研究」の二次解析です。</a:t>
            </a:r>
            <a:endParaRPr kumimoji="1" lang="en-US" altLang="ja-JP"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対象は、</a:t>
            </a:r>
            <a:endParaRPr kumimoji="1" lang="en-US" altLang="ja-JP" sz="1200" b="0" i="0" u="none" strike="noStrike" kern="1200" dirty="0">
              <a:solidFill>
                <a:schemeClr val="tx1"/>
              </a:solidFill>
              <a:effectLst/>
              <a:latin typeface="+mn-lt"/>
              <a:ea typeface="+mn-ea"/>
              <a:cs typeface="+mn-cs"/>
            </a:endParaRPr>
          </a:p>
          <a:p>
            <a:pPr marL="0" lvl="0" indent="0" eaLnBrk="0" fontAlgn="base" hangingPunct="0">
              <a:lnSpc>
                <a:spcPct val="100000"/>
              </a:lnSpc>
              <a:spcBef>
                <a:spcPct val="0"/>
              </a:spcBef>
              <a:spcAft>
                <a:spcPct val="0"/>
              </a:spcAft>
              <a:buNone/>
            </a:pPr>
            <a:r>
              <a:rPr kumimoji="0" lang="ja-JP" altLang="ja-JP" b="1">
                <a:solidFill>
                  <a:srgbClr val="000000"/>
                </a:solidFill>
                <a:latin typeface="Arial" panose="020B0604020202020204" pitchFamily="34" charset="0"/>
              </a:rPr>
              <a:t>0〜17歳</a:t>
            </a:r>
            <a:r>
              <a:rPr kumimoji="0" lang="ja-JP" altLang="ja-JP">
                <a:solidFill>
                  <a:srgbClr val="000000"/>
                </a:solidFill>
                <a:latin typeface="Arial" panose="020B0604020202020204" pitchFamily="34" charset="0"/>
              </a:rPr>
              <a:t>の鈍的外傷の小児で、</a:t>
            </a:r>
            <a:r>
              <a:rPr kumimoji="0" lang="en-US" altLang="ja-JP" dirty="0">
                <a:solidFill>
                  <a:srgbClr val="000000"/>
                </a:solidFill>
                <a:latin typeface="Arial" panose="020B0604020202020204" pitchFamily="34" charset="0"/>
              </a:rPr>
              <a:t>1〜</a:t>
            </a:r>
            <a:r>
              <a:rPr kumimoji="0" lang="ja-JP" altLang="en-US">
                <a:solidFill>
                  <a:srgbClr val="000000"/>
                </a:solidFill>
                <a:latin typeface="Arial" panose="020B0604020202020204" pitchFamily="34" charset="0"/>
              </a:rPr>
              <a:t>３</a:t>
            </a:r>
            <a:r>
              <a:rPr kumimoji="0" lang="ja-JP" altLang="ja-JP">
                <a:solidFill>
                  <a:srgbClr val="000000"/>
                </a:solidFill>
                <a:latin typeface="Arial" panose="020B0604020202020204" pitchFamily="34" charset="0"/>
              </a:rPr>
              <a:t>のいずれかに該当する者</a:t>
            </a:r>
            <a:r>
              <a:rPr kumimoji="0" lang="ja-JP" altLang="en-US">
                <a:solidFill>
                  <a:srgbClr val="000000"/>
                </a:solidFill>
                <a:latin typeface="Arial" panose="020B0604020202020204" pitchFamily="34" charset="0"/>
              </a:rPr>
              <a:t>です</a:t>
            </a:r>
            <a:endParaRPr kumimoji="0" lang="ja-JP" altLang="ja-JP">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1, </a:t>
            </a:r>
            <a:r>
              <a:rPr kumimoji="0" lang="ja-JP" altLang="ja-JP">
                <a:solidFill>
                  <a:srgbClr val="000000"/>
                </a:solidFill>
                <a:latin typeface="Arial" panose="020B0604020202020204" pitchFamily="34" charset="0"/>
              </a:rPr>
              <a:t>救急搬送により受傷現場から来院した</a:t>
            </a:r>
            <a:r>
              <a:rPr kumimoji="0" lang="ja-JP" altLang="en-US">
                <a:solidFill>
                  <a:srgbClr val="000000"/>
                </a:solidFill>
                <a:latin typeface="Arial" panose="020B0604020202020204" pitchFamily="34" charset="0"/>
              </a:rPr>
              <a:t>患者</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2, </a:t>
            </a:r>
            <a:r>
              <a:rPr kumimoji="0" lang="ja-JP" altLang="ja-JP">
                <a:solidFill>
                  <a:srgbClr val="000000"/>
                </a:solidFill>
                <a:latin typeface="Arial" panose="020B0604020202020204" pitchFamily="34" charset="0"/>
              </a:rPr>
              <a:t>登録施設である </a:t>
            </a:r>
            <a:r>
              <a:rPr kumimoji="0" lang="ja-JP" altLang="ja-JP" b="1">
                <a:solidFill>
                  <a:srgbClr val="000000"/>
                </a:solidFill>
                <a:latin typeface="Arial" panose="020B0604020202020204" pitchFamily="34" charset="0"/>
              </a:rPr>
              <a:t>PECARNの</a:t>
            </a:r>
            <a:r>
              <a:rPr kumimoji="0" lang="en-US" altLang="ja-JP" b="1" dirty="0">
                <a:solidFill>
                  <a:srgbClr val="000000"/>
                </a:solidFill>
                <a:latin typeface="Arial" panose="020B0604020202020204" pitchFamily="34" charset="0"/>
              </a:rPr>
              <a:t>18</a:t>
            </a:r>
            <a:r>
              <a:rPr kumimoji="0" lang="ja-JP" altLang="en-US" b="1">
                <a:solidFill>
                  <a:srgbClr val="000000"/>
                </a:solidFill>
                <a:latin typeface="Arial" panose="020B0604020202020204" pitchFamily="34" charset="0"/>
              </a:rPr>
              <a:t>の</a:t>
            </a:r>
            <a:r>
              <a:rPr kumimoji="0" lang="ja-JP" altLang="ja-JP" b="1">
                <a:solidFill>
                  <a:srgbClr val="000000"/>
                </a:solidFill>
              </a:rPr>
              <a:t>小児レベル1外傷センター</a:t>
            </a:r>
            <a:r>
              <a:rPr lang="ja-JP" altLang="en-US" b="1"/>
              <a:t>の</a:t>
            </a:r>
            <a:r>
              <a:rPr kumimoji="0" lang="ja-JP" altLang="ja-JP" b="1">
                <a:solidFill>
                  <a:srgbClr val="000000"/>
                </a:solidFill>
                <a:latin typeface="Arial" panose="020B0604020202020204" pitchFamily="34" charset="0"/>
              </a:rPr>
              <a:t>救急部で外傷チーム評価</a:t>
            </a:r>
            <a:r>
              <a:rPr kumimoji="0" lang="ja-JP" altLang="ja-JP">
                <a:solidFill>
                  <a:srgbClr val="000000"/>
                </a:solidFill>
                <a:latin typeface="Arial" panose="020B0604020202020204" pitchFamily="34" charset="0"/>
              </a:rPr>
              <a:t>を受け</a:t>
            </a:r>
            <a:r>
              <a:rPr kumimoji="0" lang="ja-JP" altLang="en-US">
                <a:solidFill>
                  <a:srgbClr val="000000"/>
                </a:solidFill>
                <a:latin typeface="Arial" panose="020B0604020202020204" pitchFamily="34" charset="0"/>
              </a:rPr>
              <a:t>た患者</a:t>
            </a:r>
            <a:endParaRPr kumimoji="0" lang="en-US" altLang="ja-JP" dirty="0">
              <a:solidFill>
                <a:srgbClr val="000000"/>
              </a:solidFill>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3, </a:t>
            </a:r>
            <a:r>
              <a:rPr kumimoji="0" lang="ja-JP" altLang="en-US">
                <a:solidFill>
                  <a:srgbClr val="000000"/>
                </a:solidFill>
                <a:latin typeface="Arial" panose="020B0604020202020204" pitchFamily="34" charset="0"/>
              </a:rPr>
              <a:t>救急部</a:t>
            </a:r>
            <a:r>
              <a:rPr kumimoji="0" lang="ja-JP" altLang="ja-JP">
                <a:solidFill>
                  <a:srgbClr val="000000"/>
                </a:solidFill>
                <a:latin typeface="Arial" panose="020B0604020202020204" pitchFamily="34" charset="0"/>
              </a:rPr>
              <a:t>での評価の一環として</a:t>
            </a:r>
            <a:r>
              <a:rPr kumimoji="0" lang="ja-JP" altLang="ja-JP" b="1">
                <a:solidFill>
                  <a:srgbClr val="000000"/>
                </a:solidFill>
                <a:latin typeface="Arial" panose="020B0604020202020204" pitchFamily="34" charset="0"/>
              </a:rPr>
              <a:t>頸椎画像検査</a:t>
            </a:r>
            <a:r>
              <a:rPr kumimoji="0" lang="ja-JP" altLang="ja-JP">
                <a:solidFill>
                  <a:srgbClr val="000000"/>
                </a:solidFill>
                <a:latin typeface="Arial" panose="020B0604020202020204" pitchFamily="34" charset="0"/>
              </a:rPr>
              <a:t>がオーダーされた</a:t>
            </a:r>
            <a:r>
              <a:rPr kumimoji="0" lang="ja-JP" altLang="en-US">
                <a:solidFill>
                  <a:srgbClr val="000000"/>
                </a:solidFill>
                <a:latin typeface="Arial" panose="020B0604020202020204" pitchFamily="34" charset="0"/>
              </a:rPr>
              <a:t>患者</a:t>
            </a:r>
            <a:endParaRPr kumimoji="0" lang="ja-JP" altLang="ja-JP">
              <a:solidFill>
                <a:srgbClr val="000000"/>
              </a:solidFill>
              <a:latin typeface="Arial" panose="020B0604020202020204" pitchFamily="34" charset="0"/>
            </a:endParaRPr>
          </a:p>
          <a:p>
            <a:pPr marL="0" lvl="0" indent="0" eaLnBrk="0" fontAlgn="base" hangingPunct="0">
              <a:lnSpc>
                <a:spcPct val="100000"/>
              </a:lnSpc>
              <a:spcBef>
                <a:spcPct val="0"/>
              </a:spcBef>
              <a:spcAft>
                <a:spcPct val="0"/>
              </a:spcAft>
              <a:buNone/>
            </a:pPr>
            <a:r>
              <a:rPr kumimoji="0" lang="ja-JP" altLang="ja-JP">
                <a:solidFill>
                  <a:srgbClr val="000000"/>
                </a:solidFill>
                <a:latin typeface="Arial" panose="020B0604020202020204" pitchFamily="34" charset="0"/>
              </a:rPr>
              <a:t>穿通性外傷のみで受診した小児</a:t>
            </a:r>
            <a:r>
              <a:rPr kumimoji="0" lang="ja-JP" altLang="en-US">
                <a:solidFill>
                  <a:srgbClr val="000000"/>
                </a:solidFill>
                <a:latin typeface="Arial" panose="020B0604020202020204" pitchFamily="34" charset="0"/>
              </a:rPr>
              <a:t>は除外しています。</a:t>
            </a:r>
            <a:endParaRPr kumimoji="0" lang="en-US" altLang="ja-JP" dirty="0">
              <a:solidFill>
                <a:srgbClr val="000000"/>
              </a:solidFill>
              <a:latin typeface="Arial" panose="020B0604020202020204" pitchFamily="34" charset="0"/>
            </a:endParaRPr>
          </a:p>
          <a:p>
            <a:pPr marL="0" lvl="0" indent="0" eaLnBrk="0" fontAlgn="base" hangingPunct="0">
              <a:lnSpc>
                <a:spcPct val="100000"/>
              </a:lnSpc>
              <a:spcBef>
                <a:spcPct val="0"/>
              </a:spcBef>
              <a:spcAft>
                <a:spcPct val="0"/>
              </a:spcAft>
              <a:buNone/>
            </a:pPr>
            <a:r>
              <a:rPr kumimoji="0" lang="ja-JP" altLang="en-US">
                <a:solidFill>
                  <a:srgbClr val="000000"/>
                </a:solidFill>
                <a:latin typeface="Arial" panose="020B0604020202020204" pitchFamily="34" charset="0"/>
              </a:rPr>
              <a:t>⭐︎</a:t>
            </a:r>
            <a:endParaRPr kumimoji="0" lang="en-US" altLang="ja-JP" dirty="0">
              <a:solidFill>
                <a:srgbClr val="00000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ja-JP">
                <a:solidFill>
                  <a:srgbClr val="000000"/>
                </a:solidFill>
                <a:latin typeface="Arial" panose="020B0604020202020204" pitchFamily="34" charset="0"/>
              </a:rPr>
              <a:t> </a:t>
            </a:r>
            <a:r>
              <a:rPr kumimoji="0" lang="ja-JP" altLang="ja-JP" b="1">
                <a:solidFill>
                  <a:srgbClr val="000000"/>
                </a:solidFill>
                <a:latin typeface="Arial" panose="020B0604020202020204" pitchFamily="34" charset="0"/>
              </a:rPr>
              <a:t>PECARNの</a:t>
            </a:r>
            <a:r>
              <a:rPr kumimoji="0" lang="en-US" altLang="ja-JP" b="1" dirty="0">
                <a:solidFill>
                  <a:srgbClr val="000000"/>
                </a:solidFill>
                <a:latin typeface="Arial" panose="020B0604020202020204" pitchFamily="34" charset="0"/>
              </a:rPr>
              <a:t>18</a:t>
            </a:r>
            <a:r>
              <a:rPr kumimoji="0" lang="ja-JP" altLang="en-US" b="1">
                <a:solidFill>
                  <a:srgbClr val="000000"/>
                </a:solidFill>
                <a:latin typeface="Arial" panose="020B0604020202020204" pitchFamily="34" charset="0"/>
              </a:rPr>
              <a:t>の</a:t>
            </a:r>
            <a:r>
              <a:rPr kumimoji="0" lang="ja-JP" altLang="ja-JP" b="1">
                <a:solidFill>
                  <a:srgbClr val="000000"/>
                </a:solidFill>
              </a:rPr>
              <a:t>小児レベル1外傷センター</a:t>
            </a:r>
            <a:r>
              <a:rPr lang="ja-JP" altLang="en-US" b="1"/>
              <a:t>の</a:t>
            </a:r>
            <a:r>
              <a:rPr kumimoji="0" lang="ja-JP" altLang="ja-JP" b="1">
                <a:solidFill>
                  <a:srgbClr val="000000"/>
                </a:solidFill>
                <a:latin typeface="Arial" panose="020B0604020202020204" pitchFamily="34" charset="0"/>
              </a:rPr>
              <a:t>救急部</a:t>
            </a:r>
            <a:r>
              <a:rPr kumimoji="0" lang="ja-JP" altLang="en-US" b="1">
                <a:solidFill>
                  <a:srgbClr val="000000"/>
                </a:solidFill>
                <a:latin typeface="Arial" panose="020B0604020202020204" pitchFamily="34" charset="0"/>
              </a:rPr>
              <a:t>というのは</a:t>
            </a:r>
            <a:r>
              <a:rPr kumimoji="1" lang="ja-JP" altLang="en-US" sz="1200" b="0" i="0" u="none" strike="noStrike" kern="1200">
                <a:solidFill>
                  <a:schemeClr val="tx1"/>
                </a:solidFill>
                <a:effectLst/>
                <a:latin typeface="+mn-lt"/>
                <a:ea typeface="+mn-ea"/>
                <a:cs typeface="+mn-cs"/>
              </a:rPr>
              <a:t>、噛み砕いて説明すると、アメリカの臨床予測ルール作成のための共同研究に参加している病院の、小児重症外傷の“最後の砦”のような最高レベルの外傷医療体制の整った病院の救急外来です。</a:t>
            </a:r>
            <a:endParaRPr kumimoji="1" lang="en-US" altLang="ja-JP"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r>
              <a:rPr kumimoji="1" lang="en-US" altLang="ja-JP" sz="1200" b="1" i="0" u="none" strike="noStrike" kern="1200" dirty="0">
                <a:solidFill>
                  <a:schemeClr val="tx1"/>
                </a:solidFill>
                <a:effectLst/>
                <a:latin typeface="+mn-lt"/>
                <a:ea typeface="+mn-ea"/>
                <a:cs typeface="+mn-cs"/>
              </a:rPr>
              <a:t>------------------------------------------------------------------------------</a:t>
            </a:r>
          </a:p>
          <a:p>
            <a:r>
              <a:rPr lang="ja-JP" altLang="en-US"/>
              <a:t>・小児レベル</a:t>
            </a:r>
            <a:r>
              <a:rPr lang="en-US" altLang="ja-JP" dirty="0"/>
              <a:t>1</a:t>
            </a:r>
            <a:r>
              <a:rPr lang="ja-JP" altLang="en-US"/>
              <a:t>外傷センター：</a:t>
            </a:r>
            <a:r>
              <a:rPr kumimoji="1" lang="ja-JP" altLang="en-US" sz="1200" b="0" i="0" u="none" strike="noStrike" kern="1200">
                <a:solidFill>
                  <a:schemeClr val="tx1"/>
                </a:solidFill>
                <a:effectLst/>
                <a:latin typeface="+mn-lt"/>
                <a:ea typeface="+mn-ea"/>
                <a:cs typeface="+mn-cs"/>
              </a:rPr>
              <a:t>「子どもの重症外傷の“最後の砦”の病院」</a:t>
            </a:r>
            <a:endParaRPr kumimoji="1" lang="en-US" altLang="ja-JP" sz="1200" b="1"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「重症外傷の子どもを</a:t>
            </a:r>
            <a:r>
              <a:rPr kumimoji="1" lang="en-US" altLang="ja-JP" sz="1200" b="0" i="0" u="none" strike="noStrike" kern="1200" dirty="0">
                <a:solidFill>
                  <a:schemeClr val="tx1"/>
                </a:solidFill>
                <a:effectLst/>
                <a:latin typeface="+mn-lt"/>
                <a:ea typeface="+mn-ea"/>
                <a:cs typeface="+mn-cs"/>
              </a:rPr>
              <a:t>24</a:t>
            </a:r>
            <a:r>
              <a:rPr kumimoji="1" lang="ja-JP" altLang="en-US" sz="1200" b="0" i="0" u="none" strike="noStrike" kern="1200">
                <a:solidFill>
                  <a:schemeClr val="tx1"/>
                </a:solidFill>
                <a:effectLst/>
                <a:latin typeface="+mn-lt"/>
                <a:ea typeface="+mn-ea"/>
                <a:cs typeface="+mn-cs"/>
              </a:rPr>
              <a:t>時間いつでも包括的に受けて、手術・画像・</a:t>
            </a:r>
            <a:r>
              <a:rPr kumimoji="1" lang="en-US" altLang="ja-JP" sz="1200" b="0" i="0" u="none" strike="noStrike" kern="1200" dirty="0">
                <a:solidFill>
                  <a:schemeClr val="tx1"/>
                </a:solidFill>
                <a:effectLst/>
                <a:latin typeface="+mn-lt"/>
                <a:ea typeface="+mn-ea"/>
                <a:cs typeface="+mn-cs"/>
              </a:rPr>
              <a:t>ICU</a:t>
            </a:r>
            <a:r>
              <a:rPr kumimoji="1" lang="ja-JP" altLang="en-US" sz="1200" b="0" i="0" u="none" strike="noStrike" kern="1200">
                <a:solidFill>
                  <a:schemeClr val="tx1"/>
                </a:solidFill>
                <a:effectLst/>
                <a:latin typeface="+mn-lt"/>
                <a:ea typeface="+mn-ea"/>
                <a:cs typeface="+mn-cs"/>
              </a:rPr>
              <a:t>などを含めて最終的に治療できる最高レベルの外傷体制」</a:t>
            </a:r>
            <a:endParaRPr kumimoji="1" lang="en-US" altLang="ja-JP" sz="1200" b="0" i="0" u="none" strike="noStrike" kern="1200" dirty="0">
              <a:solidFill>
                <a:schemeClr val="tx1"/>
              </a:solidFill>
              <a:effectLst/>
              <a:latin typeface="+mn-lt"/>
              <a:ea typeface="+mn-ea"/>
              <a:cs typeface="+mn-cs"/>
            </a:endParaRPr>
          </a:p>
          <a:p>
            <a:endParaRPr kumimoji="1" lang="en-US" altLang="ja-JP" dirty="0"/>
          </a:p>
          <a:p>
            <a:r>
              <a:rPr lang="ja-JP" altLang="en-US"/>
              <a:t>・</a:t>
            </a:r>
            <a:r>
              <a:rPr lang="en-US" altLang="ja-JP" dirty="0"/>
              <a:t>PECARN</a:t>
            </a:r>
            <a:r>
              <a:rPr lang="ja-JP" altLang="en-US"/>
              <a:t>（</a:t>
            </a:r>
            <a:r>
              <a:rPr lang="en-US" altLang="ja-JP" dirty="0"/>
              <a:t>Pediatric Emergency Care Applied Research Network</a:t>
            </a:r>
            <a:r>
              <a:rPr lang="ja-JP" altLang="en-US"/>
              <a:t>）：</a:t>
            </a:r>
            <a:r>
              <a:rPr lang="ja-JP" altLang="en-US" b="1"/>
              <a:t>米国の小児救急を中心にした多施設の臨床研究ネットワーク</a:t>
            </a:r>
            <a:br>
              <a:rPr lang="ja-JP" altLang="en-US"/>
            </a:br>
            <a:endParaRPr lang="en-US" altLang="ja-JP" dirty="0"/>
          </a:p>
          <a:p>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＊「小児</a:t>
            </a:r>
            <a:r>
              <a:rPr kumimoji="1" lang="en-US" altLang="ja-JP" dirty="0"/>
              <a:t>CSI</a:t>
            </a:r>
            <a:r>
              <a:rPr kumimoji="1" lang="ja-JP" altLang="en-US"/>
              <a:t>評価に関する臨床予測ルール作成を目的とした米国の大規模・前向き多施設観察研究」の</a:t>
            </a:r>
            <a:r>
              <a:rPr kumimoji="1" lang="ja-JP" altLang="en-US" sz="1200" b="0" i="0" u="none" strike="noStrike" kern="1200">
                <a:solidFill>
                  <a:schemeClr val="tx1"/>
                </a:solidFill>
                <a:effectLst/>
                <a:latin typeface="+mn-lt"/>
                <a:ea typeface="+mn-ea"/>
                <a:cs typeface="+mn-cs"/>
              </a:rPr>
              <a:t>主要アウトカム（本体研究）は</a:t>
            </a:r>
            <a:r>
              <a:rPr kumimoji="1" lang="en-US" altLang="ja-JP" sz="1200" b="1" i="0" u="none" strike="noStrike" kern="1200" dirty="0">
                <a:solidFill>
                  <a:schemeClr val="tx1"/>
                </a:solidFill>
                <a:effectLst/>
                <a:latin typeface="+mn-lt"/>
                <a:ea typeface="+mn-ea"/>
                <a:cs typeface="+mn-cs"/>
              </a:rPr>
              <a:t>CSI</a:t>
            </a:r>
            <a:r>
              <a:rPr kumimoji="1" lang="ja-JP" altLang="en-US" sz="1200" b="1" i="0" u="none" strike="noStrike" kern="1200">
                <a:solidFill>
                  <a:schemeClr val="tx1"/>
                </a:solidFill>
                <a:effectLst/>
                <a:latin typeface="+mn-lt"/>
                <a:ea typeface="+mn-ea"/>
                <a:cs typeface="+mn-cs"/>
              </a:rPr>
              <a:t>の有無</a:t>
            </a:r>
            <a:r>
              <a:rPr kumimoji="1" lang="ja-JP" altLang="en-US" sz="1200" b="0" i="0" u="none" strike="noStrike" kern="1200">
                <a:solidFill>
                  <a:schemeClr val="tx1"/>
                </a:solidFill>
                <a:effectLst/>
                <a:latin typeface="+mn-lt"/>
                <a:ea typeface="+mn-ea"/>
                <a:cs typeface="+mn-cs"/>
              </a:rPr>
              <a:t>。</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CSI</a:t>
            </a:r>
            <a:r>
              <a:rPr kumimoji="1" lang="ja-JP" altLang="en-US" sz="1200" b="0" i="0" u="none" strike="noStrike" kern="1200">
                <a:solidFill>
                  <a:schemeClr val="tx1"/>
                </a:solidFill>
                <a:effectLst/>
                <a:latin typeface="+mn-lt"/>
                <a:ea typeface="+mn-ea"/>
                <a:cs typeface="+mn-cs"/>
              </a:rPr>
              <a:t>は、後頭骨から第</a:t>
            </a:r>
            <a:r>
              <a:rPr kumimoji="1" lang="en-US" altLang="ja-JP" sz="1200" b="0" i="0" u="none" strike="noStrike" kern="1200" dirty="0">
                <a:solidFill>
                  <a:schemeClr val="tx1"/>
                </a:solidFill>
                <a:effectLst/>
                <a:latin typeface="+mn-lt"/>
                <a:ea typeface="+mn-ea"/>
                <a:cs typeface="+mn-cs"/>
              </a:rPr>
              <a:t>7</a:t>
            </a:r>
            <a:r>
              <a:rPr kumimoji="1" lang="ja-JP" altLang="en-US" sz="1200" b="0" i="0" u="none" strike="noStrike" kern="1200">
                <a:solidFill>
                  <a:schemeClr val="tx1"/>
                </a:solidFill>
                <a:effectLst/>
                <a:latin typeface="+mn-lt"/>
                <a:ea typeface="+mn-ea"/>
                <a:cs typeface="+mn-cs"/>
              </a:rPr>
              <a:t>頚椎（</a:t>
            </a:r>
            <a:r>
              <a:rPr kumimoji="1" lang="en-US" altLang="ja-JP" sz="1200" b="0" i="0" u="none" strike="noStrike" kern="1200" dirty="0">
                <a:solidFill>
                  <a:schemeClr val="tx1"/>
                </a:solidFill>
                <a:effectLst/>
                <a:latin typeface="+mn-lt"/>
                <a:ea typeface="+mn-ea"/>
                <a:cs typeface="+mn-cs"/>
              </a:rPr>
              <a:t>C7</a:t>
            </a:r>
            <a:r>
              <a:rPr kumimoji="1" lang="ja-JP" altLang="en-US" sz="1200" b="0" i="0" u="none" strike="noStrike" kern="1200">
                <a:solidFill>
                  <a:schemeClr val="tx1"/>
                </a:solidFill>
                <a:effectLst/>
                <a:latin typeface="+mn-lt"/>
                <a:ea typeface="+mn-ea"/>
                <a:cs typeface="+mn-cs"/>
              </a:rPr>
              <a:t>）まで（</a:t>
            </a:r>
            <a:r>
              <a:rPr kumimoji="1" lang="en-US" altLang="ja-JP" sz="1200" b="0" i="0" u="none" strike="noStrike" kern="1200" dirty="0">
                <a:solidFill>
                  <a:schemeClr val="tx1"/>
                </a:solidFill>
                <a:effectLst/>
                <a:latin typeface="+mn-lt"/>
                <a:ea typeface="+mn-ea"/>
                <a:cs typeface="+mn-cs"/>
              </a:rPr>
              <a:t>C7〜</a:t>
            </a:r>
            <a:r>
              <a:rPr kumimoji="1" lang="ja-JP" altLang="en-US" sz="1200" b="0" i="0" u="none" strike="noStrike" kern="1200">
                <a:solidFill>
                  <a:schemeClr val="tx1"/>
                </a:solidFill>
                <a:effectLst/>
                <a:latin typeface="+mn-lt"/>
                <a:ea typeface="+mn-ea"/>
                <a:cs typeface="+mn-cs"/>
              </a:rPr>
              <a:t>第</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胸椎の靭帯付着部も含む）の頚椎領域の損傷で、</a:t>
            </a:r>
            <a:r>
              <a:rPr kumimoji="1" lang="en-US" altLang="ja-JP" sz="1200" b="1" i="0" u="none" strike="noStrike" kern="1200" dirty="0">
                <a:solidFill>
                  <a:schemeClr val="tx1"/>
                </a:solidFill>
                <a:effectLst/>
                <a:latin typeface="+mn-lt"/>
                <a:ea typeface="+mn-ea"/>
                <a:cs typeface="+mn-cs"/>
              </a:rPr>
              <a:t>X</a:t>
            </a:r>
            <a:r>
              <a:rPr kumimoji="1" lang="ja-JP" altLang="en-US" sz="1200" b="1" i="0" u="none" strike="noStrike" kern="1200">
                <a:solidFill>
                  <a:schemeClr val="tx1"/>
                </a:solidFill>
                <a:effectLst/>
                <a:latin typeface="+mn-lt"/>
                <a:ea typeface="+mn-ea"/>
                <a:cs typeface="+mn-cs"/>
              </a:rPr>
              <a:t>線、骨格サーベイ、</a:t>
            </a:r>
            <a:r>
              <a:rPr kumimoji="1" lang="en-US" altLang="ja-JP" sz="1200" b="1" i="0" u="none" strike="noStrike" kern="1200" dirty="0">
                <a:solidFill>
                  <a:schemeClr val="tx1"/>
                </a:solidFill>
                <a:effectLst/>
                <a:latin typeface="+mn-lt"/>
                <a:ea typeface="+mn-ea"/>
                <a:cs typeface="+mn-cs"/>
              </a:rPr>
              <a:t>CT</a:t>
            </a:r>
            <a:r>
              <a:rPr kumimoji="1" lang="ja-JP" altLang="en-US" sz="1200" b="1" i="0" u="none" strike="noStrike" kern="1200">
                <a:solidFill>
                  <a:schemeClr val="tx1"/>
                </a:solidFill>
                <a:effectLst/>
                <a:latin typeface="+mn-lt"/>
                <a:ea typeface="+mn-ea"/>
                <a:cs typeface="+mn-cs"/>
              </a:rPr>
              <a:t>、</a:t>
            </a:r>
            <a:r>
              <a:rPr kumimoji="1" lang="en-US" altLang="ja-JP" sz="1200" b="1" i="0" u="none" strike="noStrike" kern="1200" dirty="0">
                <a:solidFill>
                  <a:schemeClr val="tx1"/>
                </a:solidFill>
                <a:effectLst/>
                <a:latin typeface="+mn-lt"/>
                <a:ea typeface="+mn-ea"/>
                <a:cs typeface="+mn-cs"/>
              </a:rPr>
              <a:t>MRI</a:t>
            </a:r>
            <a:r>
              <a:rPr kumimoji="1" lang="ja-JP" altLang="en-US" sz="1200" b="0" i="0" u="none" strike="noStrike" kern="1200">
                <a:solidFill>
                  <a:schemeClr val="tx1"/>
                </a:solidFill>
                <a:effectLst/>
                <a:latin typeface="+mn-lt"/>
                <a:ea typeface="+mn-ea"/>
                <a:cs typeface="+mn-cs"/>
              </a:rPr>
              <a:t>などいずれかの頚椎画像で確認されたものと定義した。</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損傷には</a:t>
            </a:r>
            <a:r>
              <a:rPr kumimoji="1" lang="ja-JP" altLang="en-US" sz="1200" b="1" i="0" u="none" strike="noStrike" kern="1200">
                <a:solidFill>
                  <a:schemeClr val="tx1"/>
                </a:solidFill>
                <a:effectLst/>
                <a:latin typeface="+mn-lt"/>
                <a:ea typeface="+mn-ea"/>
                <a:cs typeface="+mn-cs"/>
              </a:rPr>
              <a:t>椎体骨折、靭帯損傷、脊柱管内出血、脊髄損傷</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MRI</a:t>
            </a:r>
            <a:r>
              <a:rPr kumimoji="1" lang="ja-JP" altLang="en-US" sz="1200" b="0" i="0" u="none" strike="noStrike" kern="1200">
                <a:solidFill>
                  <a:schemeClr val="tx1"/>
                </a:solidFill>
                <a:effectLst/>
                <a:latin typeface="+mn-lt"/>
                <a:ea typeface="+mn-ea"/>
                <a:cs typeface="+mn-cs"/>
              </a:rPr>
              <a:t>で確認、または画像異常を伴わない脊髄損傷を臨床的に診断）を含めた。</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CSI</a:t>
            </a:r>
            <a:r>
              <a:rPr kumimoji="1" lang="ja-JP" altLang="en-US" sz="1200" b="0" i="0" u="none" strike="noStrike" kern="1200">
                <a:solidFill>
                  <a:schemeClr val="tx1"/>
                </a:solidFill>
                <a:effectLst/>
                <a:latin typeface="+mn-lt"/>
                <a:ea typeface="+mn-ea"/>
                <a:cs typeface="+mn-cs"/>
              </a:rPr>
              <a:t>の判定は、受診後</a:t>
            </a:r>
            <a:r>
              <a:rPr kumimoji="1" lang="en-US" altLang="ja-JP" sz="1200" b="1" i="0" u="none" strike="noStrike" kern="1200" dirty="0">
                <a:solidFill>
                  <a:schemeClr val="tx1"/>
                </a:solidFill>
                <a:effectLst/>
                <a:latin typeface="+mn-lt"/>
                <a:ea typeface="+mn-ea"/>
                <a:cs typeface="+mn-cs"/>
              </a:rPr>
              <a:t>21〜28</a:t>
            </a:r>
            <a:r>
              <a:rPr kumimoji="1" lang="ja-JP" altLang="en-US" sz="1200" b="1" i="0" u="none" strike="noStrike" kern="1200">
                <a:solidFill>
                  <a:schemeClr val="tx1"/>
                </a:solidFill>
                <a:effectLst/>
                <a:latin typeface="+mn-lt"/>
                <a:ea typeface="+mn-ea"/>
                <a:cs typeface="+mn-cs"/>
              </a:rPr>
              <a:t>日</a:t>
            </a:r>
            <a:r>
              <a:rPr kumimoji="1" lang="ja-JP" altLang="en-US" sz="1200" b="0" i="0" u="none" strike="noStrike" kern="1200">
                <a:solidFill>
                  <a:schemeClr val="tx1"/>
                </a:solidFill>
                <a:effectLst/>
                <a:latin typeface="+mn-lt"/>
                <a:ea typeface="+mn-ea"/>
                <a:cs typeface="+mn-cs"/>
              </a:rPr>
              <a:t>時点での病院記録を</a:t>
            </a:r>
            <a:r>
              <a:rPr kumimoji="1" lang="ja-JP" altLang="en-US" sz="1200" b="1" i="0" u="none" strike="noStrike" kern="1200">
                <a:solidFill>
                  <a:schemeClr val="tx1"/>
                </a:solidFill>
                <a:effectLst/>
                <a:latin typeface="+mn-lt"/>
                <a:ea typeface="+mn-ea"/>
                <a:cs typeface="+mn-cs"/>
              </a:rPr>
              <a:t>盲検化してレビュー</a:t>
            </a:r>
            <a:r>
              <a:rPr kumimoji="1" lang="ja-JP" altLang="en-US" sz="1200" b="0" i="0" u="none" strike="noStrike" kern="1200">
                <a:solidFill>
                  <a:schemeClr val="tx1"/>
                </a:solidFill>
                <a:effectLst/>
                <a:latin typeface="+mn-lt"/>
                <a:ea typeface="+mn-ea"/>
                <a:cs typeface="+mn-cs"/>
              </a:rPr>
              <a:t>し、診断が不確実な場合は担当外科医に確認して確定した。</a:t>
            </a: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15</a:t>
            </a:fld>
            <a:endParaRPr kumimoji="1" lang="ja-JP" altLang="en-US"/>
          </a:p>
        </p:txBody>
      </p:sp>
    </p:spTree>
    <p:extLst>
      <p:ext uri="{BB962C8B-B14F-4D97-AF65-F5344CB8AC3E}">
        <p14:creationId xmlns:p14="http://schemas.microsoft.com/office/powerpoint/2010/main" val="109693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主要アウトカムは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3</a:t>
            </a:r>
            <a:r>
              <a:rPr lang="ja-JP" altLang="en-US"/>
              <a:t>つの頚椎損傷同定に関する</a:t>
            </a:r>
            <a:r>
              <a:rPr kumimoji="1" lang="ja-JP" altLang="en-US"/>
              <a:t>感度、陰性的中率などの診断精度と、</a:t>
            </a:r>
            <a:r>
              <a:rPr lang="en-US" altLang="ja-JP" dirty="0"/>
              <a:t>ROC</a:t>
            </a:r>
            <a:r>
              <a:rPr lang="ja-JP" altLang="en-US"/>
              <a:t>曲線の曲線下面積（</a:t>
            </a:r>
            <a:r>
              <a:rPr lang="en-US" altLang="ja-JP" dirty="0"/>
              <a:t>AUC</a:t>
            </a:r>
            <a:r>
              <a:rPr lang="ja-JP" altLang="en-US"/>
              <a:t>）の評価です。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a:p>
            <a:pPr marL="0" indent="0">
              <a:buNone/>
            </a:pPr>
            <a:r>
              <a:rPr lang="ja-JP" altLang="en-US"/>
              <a:t>副次アウトカムは</a:t>
            </a:r>
            <a:endParaRPr lang="en-US" altLang="ja-JP" dirty="0"/>
          </a:p>
          <a:p>
            <a:pPr marL="0" indent="0">
              <a:buNone/>
            </a:pPr>
            <a:r>
              <a:rPr kumimoji="1" lang="ja-JP" altLang="en-US"/>
              <a:t>それぞれのルールの基準に基づく、</a:t>
            </a:r>
            <a:r>
              <a:rPr lang="ja-JP" altLang="en-US" b="1"/>
              <a:t>単純</a:t>
            </a:r>
            <a:r>
              <a:rPr lang="en-US" altLang="ja-JP" b="1" dirty="0"/>
              <a:t>X</a:t>
            </a:r>
            <a:r>
              <a:rPr lang="ja-JP" altLang="en-US" b="1"/>
              <a:t>線、</a:t>
            </a:r>
            <a:r>
              <a:rPr lang="en-US" altLang="ja-JP" b="1" dirty="0"/>
              <a:t>CT</a:t>
            </a:r>
            <a:r>
              <a:rPr lang="ja-JP" altLang="en-US" b="1"/>
              <a:t>の推定実施率</a:t>
            </a:r>
            <a:r>
              <a:rPr kumimoji="1" lang="ja-JP" altLang="en-US"/>
              <a:t>です。</a:t>
            </a:r>
            <a:endParaRPr kumimoji="1" lang="en-US" altLang="ja-JP" dirty="0"/>
          </a:p>
          <a:p>
            <a:pPr marL="0" indent="0">
              <a:buNone/>
            </a:pPr>
            <a:endParaRPr lang="en-US" altLang="ja-JP" dirty="0"/>
          </a:p>
          <a:p>
            <a:pPr marL="0" indent="0">
              <a:buNone/>
            </a:pPr>
            <a:r>
              <a:rPr lang="en-US" altLang="ja-JP" b="1" dirty="0"/>
              <a:t>PECARN CSI Rule</a:t>
            </a:r>
            <a:r>
              <a:rPr lang="ja-JP" altLang="en-US" b="1"/>
              <a:t>が優れた診断精度を示し、</a:t>
            </a:r>
            <a:r>
              <a:rPr lang="en-US" altLang="ja-JP" b="1" dirty="0"/>
              <a:t>CT</a:t>
            </a:r>
            <a:r>
              <a:rPr lang="ja-JP" altLang="en-US" b="1"/>
              <a:t>使用が少なくなる</a:t>
            </a:r>
            <a:r>
              <a:rPr kumimoji="1" lang="ja-JP" altLang="en-US" b="1"/>
              <a:t>という仮説を立てました。</a:t>
            </a:r>
            <a:endParaRPr lang="en-US" altLang="ja-JP" b="1" dirty="0"/>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16</a:t>
            </a:fld>
            <a:endParaRPr kumimoji="1" lang="ja-JP" altLang="en-US"/>
          </a:p>
        </p:txBody>
      </p:sp>
    </p:spTree>
    <p:extLst>
      <p:ext uri="{BB962C8B-B14F-4D97-AF65-F5344CB8AC3E}">
        <p14:creationId xmlns:p14="http://schemas.microsoft.com/office/powerpoint/2010/main" val="132252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sz="1200"/>
              <a:t>適格性評価対象者：</a:t>
            </a:r>
            <a:r>
              <a:rPr lang="en-US" altLang="ja-JP" sz="1200" dirty="0"/>
              <a:t>50,255</a:t>
            </a:r>
            <a:r>
              <a:rPr lang="ja-JP" altLang="en-US" sz="1200"/>
              <a:t>人</a:t>
            </a:r>
            <a:endParaRPr lang="en-US" altLang="ja-JP" sz="1200" dirty="0"/>
          </a:p>
          <a:p>
            <a:pPr lvl="0">
              <a:defRPr/>
            </a:pPr>
            <a:r>
              <a:rPr lang="ja-JP" altLang="en-US" sz="1200"/>
              <a:t>適格基準</a:t>
            </a:r>
            <a:r>
              <a:rPr kumimoji="1" lang="ja-JP" altLang="ja-JP" sz="1200" kern="1200">
                <a:solidFill>
                  <a:schemeClr val="tx1"/>
                </a:solidFill>
                <a:effectLst/>
                <a:latin typeface="+mn-lt"/>
                <a:ea typeface="+mn-ea"/>
                <a:cs typeface="+mn-cs"/>
              </a:rPr>
              <a:t>を</a:t>
            </a:r>
            <a:r>
              <a:rPr lang="ja-JP" altLang="en-US" sz="1200"/>
              <a:t>満たさない者：</a:t>
            </a:r>
            <a:r>
              <a:rPr lang="en-US" altLang="ja-JP" sz="1200" dirty="0"/>
              <a:t>17,809</a:t>
            </a:r>
            <a:r>
              <a:rPr lang="ja-JP" altLang="en-US" sz="1200"/>
              <a:t>人</a:t>
            </a:r>
            <a:endParaRPr kumimoji="1" lang="en-US" altLang="ja-JP" sz="1200" kern="1200" dirty="0">
              <a:solidFill>
                <a:schemeClr val="tx1"/>
              </a:solidFill>
              <a:effectLst/>
              <a:latin typeface="+mn-lt"/>
              <a:ea typeface="+mn-ea"/>
              <a:cs typeface="+mn-cs"/>
            </a:endParaRPr>
          </a:p>
          <a:p>
            <a:pPr lvl="0">
              <a:defRPr/>
            </a:pPr>
            <a:r>
              <a:rPr lang="ja-JP" altLang="ja-JP" sz="1200"/>
              <a:t>同</a:t>
            </a:r>
            <a:r>
              <a:rPr lang="ja-JP" altLang="en-US" sz="1200"/>
              <a:t>一</a:t>
            </a:r>
            <a:r>
              <a:rPr lang="ja-JP" altLang="ja-JP" sz="1200"/>
              <a:t>外傷で</a:t>
            </a:r>
            <a:r>
              <a:rPr lang="ja-JP" altLang="en-US" sz="1200"/>
              <a:t>再受診</a:t>
            </a:r>
            <a:r>
              <a:rPr lang="ja-JP" altLang="ja-JP" sz="1200"/>
              <a:t>した</a:t>
            </a:r>
            <a:r>
              <a:rPr lang="ja-JP" altLang="en-US" sz="1200"/>
              <a:t>者：</a:t>
            </a:r>
            <a:r>
              <a:rPr lang="en-US" altLang="ja-JP" sz="1200" dirty="0"/>
              <a:t>179</a:t>
            </a:r>
            <a:r>
              <a:rPr lang="ja-JP" altLang="ja-JP" sz="1200"/>
              <a:t>人</a:t>
            </a:r>
            <a:endParaRPr lang="en-US" altLang="ja-JP" sz="1200" dirty="0"/>
          </a:p>
          <a:p>
            <a:pPr lvl="0">
              <a:defRPr/>
            </a:pPr>
            <a:endParaRPr lang="ja-JP" altLang="ja-JP" sz="1200"/>
          </a:p>
          <a:p>
            <a:r>
              <a:rPr kumimoji="1" lang="ja-JP" altLang="ja-JP" sz="1200" kern="1200">
                <a:solidFill>
                  <a:schemeClr val="tx1"/>
                </a:solidFill>
                <a:effectLst/>
                <a:latin typeface="+mn-lt"/>
                <a:ea typeface="+mn-ea"/>
                <a:cs typeface="+mn-cs"/>
              </a:rPr>
              <a:t>この２つを引いて</a:t>
            </a:r>
            <a:r>
              <a:rPr kumimoji="1" lang="ja-JP" altLang="en-US" sz="1200" kern="1200">
                <a:solidFill>
                  <a:schemeClr val="tx1"/>
                </a:solidFill>
                <a:effectLst/>
                <a:latin typeface="+mn-lt"/>
                <a:ea typeface="+mn-ea"/>
                <a:cs typeface="+mn-cs"/>
              </a:rPr>
              <a:t>登録対象は</a:t>
            </a:r>
            <a:r>
              <a:rPr kumimoji="1" lang="en-US" altLang="ja-JP" sz="1200" kern="1200" dirty="0">
                <a:solidFill>
                  <a:schemeClr val="tx1"/>
                </a:solidFill>
                <a:effectLst/>
                <a:latin typeface="+mn-lt"/>
                <a:ea typeface="+mn-ea"/>
                <a:cs typeface="+mn-cs"/>
              </a:rPr>
              <a:t>32267</a:t>
            </a:r>
            <a:r>
              <a:rPr kumimoji="1" lang="ja-JP" altLang="ja-JP" sz="1200" kern="1200">
                <a:solidFill>
                  <a:schemeClr val="tx1"/>
                </a:solidFill>
                <a:effectLst/>
                <a:latin typeface="+mn-lt"/>
                <a:ea typeface="+mn-ea"/>
                <a:cs typeface="+mn-cs"/>
              </a:rPr>
              <a:t>人</a:t>
            </a:r>
            <a:r>
              <a:rPr lang="ja-JP" altLang="en-US" sz="1200"/>
              <a:t>であり、</a:t>
            </a:r>
            <a:endParaRPr lang="en-US" altLang="ja-JP" dirty="0"/>
          </a:p>
          <a:p>
            <a:pPr lvl="0">
              <a:defRPr/>
            </a:pPr>
            <a:r>
              <a:rPr lang="ja-JP" altLang="en-US" sz="1200"/>
              <a:t>適格だが問題があり登録されなかった者：</a:t>
            </a:r>
            <a:r>
              <a:rPr lang="en-US" altLang="ja-JP" sz="1200" dirty="0"/>
              <a:t>9,837</a:t>
            </a:r>
            <a:r>
              <a:rPr lang="ja-JP" altLang="en-US" sz="1200"/>
              <a:t>人を引いて</a:t>
            </a:r>
            <a:endParaRPr lang="en-US" altLang="ja-JP" sz="1200" dirty="0"/>
          </a:p>
          <a:p>
            <a:pPr lvl="0">
              <a:defRPr/>
            </a:pPr>
            <a:r>
              <a:rPr lang="en-US" altLang="ja-JP" sz="1200" b="1" dirty="0"/>
              <a:t>22,430</a:t>
            </a:r>
            <a:r>
              <a:rPr lang="ja-JP" altLang="en-US" sz="1200" b="1"/>
              <a:t>人が研究対象となりました。</a:t>
            </a:r>
            <a:endParaRPr lang="en-US" altLang="ja-JP" sz="1200" b="1" dirty="0"/>
          </a:p>
          <a:p>
            <a:pPr lvl="0">
              <a:defRPr/>
            </a:pPr>
            <a:r>
              <a:rPr lang="ja-JP" altLang="en-US" sz="1200" b="1"/>
              <a:t>そのうち</a:t>
            </a:r>
            <a:endParaRPr lang="en-US" altLang="ja-JP" sz="1200" b="1" dirty="0"/>
          </a:p>
          <a:p>
            <a:pPr lvl="0">
              <a:defRPr/>
            </a:pPr>
            <a:r>
              <a:rPr lang="ja-JP" altLang="en-US" sz="1200" b="1"/>
              <a:t>頚椎損傷が</a:t>
            </a:r>
            <a:r>
              <a:rPr lang="en-US" altLang="ja-JP" sz="1200" b="1" dirty="0"/>
              <a:t>433</a:t>
            </a:r>
            <a:r>
              <a:rPr lang="ja-JP" altLang="en-US" sz="1200" b="1"/>
              <a:t>人</a:t>
            </a:r>
            <a:endParaRPr lang="en-US" altLang="ja-JP" sz="1200" b="1" dirty="0"/>
          </a:p>
          <a:p>
            <a:r>
              <a:rPr kumimoji="1" lang="ja-JP" altLang="en-US" sz="1200" b="1"/>
              <a:t>頚椎画像検査をとった人が</a:t>
            </a:r>
            <a:r>
              <a:rPr kumimoji="1" lang="en-US" altLang="ja-JP" sz="1200" b="1" dirty="0"/>
              <a:t>12,768</a:t>
            </a:r>
            <a:r>
              <a:rPr kumimoji="1" lang="ja-JP" altLang="en-US" sz="1200" b="1"/>
              <a:t>人</a:t>
            </a:r>
            <a:r>
              <a:rPr lang="ja-JP" altLang="en-US"/>
              <a:t>でした。</a:t>
            </a:r>
            <a:endParaRPr lang="en-US" altLang="ja-JP" dirty="0"/>
          </a:p>
          <a:p>
            <a:endParaRPr lang="en-US" altLang="ja-JP" dirty="0"/>
          </a:p>
          <a:p>
            <a:r>
              <a:rPr lang="en-US" altLang="ja-JP" dirty="0"/>
              <a:t>-------------</a:t>
            </a:r>
          </a:p>
          <a:p>
            <a:r>
              <a:rPr lang="ja-JP" altLang="en-US"/>
              <a:t>研究コーディネーターの勤務時間外のため </a:t>
            </a:r>
            <a:r>
              <a:rPr lang="en-US" altLang="ja-JP" dirty="0"/>
              <a:t>N = 7,368</a:t>
            </a:r>
          </a:p>
          <a:p>
            <a:r>
              <a:rPr lang="ja-JP" altLang="en-US"/>
              <a:t>トラッキングシステム上で患者を取り逃した </a:t>
            </a:r>
            <a:r>
              <a:rPr lang="en-US" altLang="ja-JP" dirty="0"/>
              <a:t>N = 1,108</a:t>
            </a:r>
          </a:p>
          <a:p>
            <a:r>
              <a:rPr lang="ja-JP" altLang="en-US"/>
              <a:t>技術的な問題 </a:t>
            </a:r>
            <a:r>
              <a:rPr lang="en-US" altLang="ja-JP" dirty="0"/>
              <a:t>N = 79</a:t>
            </a:r>
          </a:p>
          <a:p>
            <a:r>
              <a:rPr lang="ja-JP" altLang="en-US"/>
              <a:t>救急部の医療者が登録を拒否 </a:t>
            </a:r>
            <a:r>
              <a:rPr lang="en-US" altLang="ja-JP" dirty="0"/>
              <a:t>N = 373</a:t>
            </a:r>
          </a:p>
          <a:p>
            <a:r>
              <a:rPr lang="ja-JP" altLang="en-US"/>
              <a:t>その他 </a:t>
            </a:r>
            <a:r>
              <a:rPr lang="en-US" altLang="ja-JP" dirty="0"/>
              <a:t>N = 909</a:t>
            </a:r>
          </a:p>
          <a:p>
            <a:endParaRPr lang="en-US" altLang="ja-JP" dirty="0"/>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17</a:t>
            </a:fld>
            <a:endParaRPr kumimoji="1" lang="ja-JP" altLang="en-US"/>
          </a:p>
        </p:txBody>
      </p:sp>
    </p:spTree>
    <p:extLst>
      <p:ext uri="{BB962C8B-B14F-4D97-AF65-F5344CB8AC3E}">
        <p14:creationId xmlns:p14="http://schemas.microsoft.com/office/powerpoint/2010/main" val="385132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t>結果です</a:t>
            </a:r>
            <a:endParaRPr kumimoji="1" lang="en-US" altLang="ja-JP" sz="1200" dirty="0"/>
          </a:p>
          <a:p>
            <a:r>
              <a:rPr kumimoji="1" lang="ja-JP" altLang="en-US" sz="1200"/>
              <a:t>対象は</a:t>
            </a:r>
            <a:r>
              <a:rPr kumimoji="1" lang="en-US" altLang="ja-JP" sz="1200" dirty="0"/>
              <a:t>22,430</a:t>
            </a:r>
            <a:r>
              <a:rPr kumimoji="1" lang="ja-JP" altLang="en-US" sz="1200"/>
              <a:t>人</a:t>
            </a:r>
            <a:endParaRPr kumimoji="1" lang="en-US" altLang="ja-JP" sz="1200" dirty="0"/>
          </a:p>
          <a:p>
            <a:r>
              <a:rPr lang="ja-JP" altLang="en-US" sz="1200"/>
              <a:t>年齢中央値は</a:t>
            </a:r>
            <a:r>
              <a:rPr lang="en-US" altLang="ja-JP" sz="1200" dirty="0"/>
              <a:t>8.0</a:t>
            </a:r>
            <a:r>
              <a:rPr lang="ja-JP" altLang="en-US" sz="1200"/>
              <a:t>歳、男性は</a:t>
            </a:r>
            <a:r>
              <a:rPr lang="en-US" altLang="ja-JP" sz="1200" dirty="0"/>
              <a:t>58.3%</a:t>
            </a:r>
          </a:p>
          <a:p>
            <a:r>
              <a:rPr lang="ja-JP" altLang="en-US" sz="1200"/>
              <a:t>最多受傷機転は転倒で</a:t>
            </a:r>
            <a:r>
              <a:rPr lang="en-US" altLang="ja-JP" sz="1200" dirty="0"/>
              <a:t>33.2%</a:t>
            </a:r>
            <a:r>
              <a:rPr lang="ja-JP" altLang="en-US" sz="1200"/>
              <a:t>、続いて自動車事故で</a:t>
            </a:r>
            <a:r>
              <a:rPr lang="en-US" altLang="ja-JP" sz="1200" dirty="0"/>
              <a:t>28.3%</a:t>
            </a:r>
            <a:r>
              <a:rPr lang="ja-JP" altLang="en-US" sz="1200"/>
              <a:t>でした。</a:t>
            </a:r>
            <a:endParaRPr lang="en-US" altLang="ja-JP" sz="1200" dirty="0"/>
          </a:p>
          <a:p>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a:solidFill>
                  <a:srgbClr val="000000"/>
                </a:solidFill>
                <a:effectLst/>
                <a:latin typeface="ＭＳ Ｐゴシック" panose="020B0600070205080204" pitchFamily="34" charset="-128"/>
                <a:ea typeface="游明朝" panose="02020400000000000000" pitchFamily="18" charset="-128"/>
                <a:cs typeface="ＭＳ Ｐゴシック" panose="020B0600070205080204" pitchFamily="34" charset="-128"/>
              </a:rPr>
              <a:t>頸椎損傷の原因となりうる既往歴</a:t>
            </a:r>
            <a:r>
              <a:rPr lang="ja-JP" altLang="en-US" sz="1200">
                <a:solidFill>
                  <a:srgbClr val="000000"/>
                </a:solidFill>
                <a:effectLst/>
                <a:latin typeface="游明朝" panose="02020400000000000000" pitchFamily="18" charset="-128"/>
                <a:ea typeface="ＭＳ Ｐゴシック" panose="020B0600070205080204" pitchFamily="34" charset="-128"/>
                <a:cs typeface="ＭＳ Ｐゴシック" panose="020B0600070205080204" pitchFamily="34" charset="-128"/>
              </a:rPr>
              <a:t>があったのは</a:t>
            </a:r>
            <a:r>
              <a:rPr lang="en-US" altLang="ja-JP" sz="1200" dirty="0">
                <a:solidFill>
                  <a:srgbClr val="000000"/>
                </a:solidFill>
                <a:effectLst/>
                <a:latin typeface="游明朝" panose="02020400000000000000" pitchFamily="18" charset="-128"/>
                <a:ea typeface="ＭＳ Ｐゴシック" panose="020B0600070205080204" pitchFamily="34" charset="-128"/>
                <a:cs typeface="ＭＳ Ｐゴシック" panose="020B0600070205080204" pitchFamily="34" charset="-128"/>
              </a:rPr>
              <a:t>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lvl="0">
              <a:defRPr/>
            </a:pPr>
            <a:r>
              <a:rPr lang="ja-JP" altLang="en-US" sz="1200"/>
              <a:t>頸椎画像検査をしたのは</a:t>
            </a:r>
            <a:r>
              <a:rPr lang="en-US" altLang="ja-JP" sz="1200" dirty="0"/>
              <a:t>56.9%</a:t>
            </a:r>
            <a:r>
              <a:rPr lang="ja-JP" altLang="en-US" sz="1200"/>
              <a:t>の</a:t>
            </a:r>
            <a:r>
              <a:rPr lang="en-US" altLang="ja-JP" sz="1200" dirty="0"/>
              <a:t>12,768</a:t>
            </a:r>
            <a:r>
              <a:rPr lang="ja-JP" altLang="en-US" sz="1200"/>
              <a:t>人、</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そのうち</a:t>
            </a:r>
            <a:r>
              <a:rPr lang="en-US" altLang="ja-JP" sz="1200" b="1" dirty="0"/>
              <a:t>CT</a:t>
            </a:r>
            <a:r>
              <a:rPr lang="ja-JP" altLang="en-US" sz="1200" b="1"/>
              <a:t>を撮像したのは、</a:t>
            </a:r>
            <a:r>
              <a:rPr lang="en-US" altLang="ja-JP" sz="1200" b="1" dirty="0"/>
              <a:t>30.2%</a:t>
            </a:r>
            <a:r>
              <a:rPr lang="ja-JP" altLang="en-US" sz="1200" b="1"/>
              <a:t>の</a:t>
            </a:r>
            <a:r>
              <a:rPr lang="en-US" altLang="ja-JP" sz="1200" b="1" dirty="0"/>
              <a:t> 3,856</a:t>
            </a:r>
            <a:r>
              <a:rPr lang="ja-JP" altLang="en-US" sz="1200" b="1"/>
              <a:t>人です。</a:t>
            </a:r>
            <a:endParaRPr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t>頚椎損傷があったのは</a:t>
            </a:r>
            <a:r>
              <a:rPr lang="en-US" altLang="ja-JP" sz="1200" b="1" dirty="0"/>
              <a:t>1.9%</a:t>
            </a:r>
            <a:r>
              <a:rPr lang="ja-JP" altLang="en-US" sz="1200" b="1"/>
              <a:t>に当たる</a:t>
            </a:r>
            <a:r>
              <a:rPr lang="en-US" altLang="ja-JP" sz="1200" b="1" dirty="0"/>
              <a:t>433</a:t>
            </a:r>
            <a:r>
              <a:rPr lang="ja-JP" altLang="en-US" sz="1200" b="1"/>
              <a:t>人でした。</a:t>
            </a:r>
            <a:endParaRPr lang="en-US" altLang="ja-JP" sz="1200" b="1" dirty="0"/>
          </a:p>
          <a:p>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9</a:t>
            </a:r>
            <a:r>
              <a:rPr kumimoji="1" lang="ja-JP" altLang="en-US" sz="1200" b="0" i="0" u="none" strike="noStrike" kern="1200">
                <a:solidFill>
                  <a:schemeClr val="tx1"/>
                </a:solidFill>
                <a:effectLst/>
                <a:latin typeface="+mn-lt"/>
                <a:ea typeface="+mn-ea"/>
                <a:cs typeface="+mn-cs"/>
              </a:rPr>
              <a:t>歳未満と</a:t>
            </a:r>
            <a:r>
              <a:rPr kumimoji="1" lang="en-US" altLang="ja-JP" sz="1200" b="0" i="0" u="none" strike="noStrike" kern="1200" dirty="0">
                <a:solidFill>
                  <a:schemeClr val="tx1"/>
                </a:solidFill>
                <a:effectLst/>
                <a:latin typeface="+mn-lt"/>
                <a:ea typeface="+mn-ea"/>
                <a:cs typeface="+mn-cs"/>
              </a:rPr>
              <a:t>9</a:t>
            </a:r>
            <a:r>
              <a:rPr kumimoji="1" lang="ja-JP" altLang="en-US" sz="1200" b="0" i="0" u="none" strike="noStrike" kern="1200">
                <a:solidFill>
                  <a:schemeClr val="tx1"/>
                </a:solidFill>
                <a:effectLst/>
                <a:latin typeface="+mn-lt"/>
                <a:ea typeface="+mn-ea"/>
                <a:cs typeface="+mn-cs"/>
              </a:rPr>
              <a:t>歳以上で解剖学的な違いがあり、リスクや損傷型が異なるため、</a:t>
            </a:r>
            <a:r>
              <a:rPr kumimoji="1" lang="en-US" altLang="ja-JP" sz="1200" b="0" i="0" u="none" strike="noStrike" kern="1200" dirty="0">
                <a:solidFill>
                  <a:schemeClr val="tx1"/>
                </a:solidFill>
                <a:effectLst/>
                <a:latin typeface="+mn-lt"/>
                <a:ea typeface="+mn-ea"/>
                <a:cs typeface="+mn-cs"/>
              </a:rPr>
              <a:t>0〜8</a:t>
            </a:r>
            <a:r>
              <a:rPr kumimoji="1" lang="ja-JP" altLang="en-US" sz="1200" b="0" i="0" u="none" strike="noStrike" kern="1200">
                <a:solidFill>
                  <a:schemeClr val="tx1"/>
                </a:solidFill>
                <a:effectLst/>
                <a:latin typeface="+mn-lt"/>
                <a:ea typeface="+mn-ea"/>
                <a:cs typeface="+mn-cs"/>
              </a:rPr>
              <a:t>歳と</a:t>
            </a:r>
            <a:r>
              <a:rPr kumimoji="1" lang="en-US" altLang="ja-JP" sz="1200" b="0" i="0" u="none" strike="noStrike" kern="1200" dirty="0">
                <a:solidFill>
                  <a:schemeClr val="tx1"/>
                </a:solidFill>
                <a:effectLst/>
                <a:latin typeface="+mn-lt"/>
                <a:ea typeface="+mn-ea"/>
                <a:cs typeface="+mn-cs"/>
              </a:rPr>
              <a:t>9〜17</a:t>
            </a:r>
            <a:r>
              <a:rPr kumimoji="1" lang="ja-JP" altLang="en-US" sz="1200" b="0" i="0" u="none" strike="noStrike" kern="1200">
                <a:solidFill>
                  <a:schemeClr val="tx1"/>
                </a:solidFill>
                <a:effectLst/>
                <a:latin typeface="+mn-lt"/>
                <a:ea typeface="+mn-ea"/>
                <a:cs typeface="+mn-cs"/>
              </a:rPr>
              <a:t>歳に分けて、結果を出しています。</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a:t>
            </a:r>
          </a:p>
          <a:p>
            <a:r>
              <a:rPr kumimoji="1" lang="ja-JP" altLang="en-US" sz="1200" b="0" i="0" u="none" strike="noStrike" kern="1200">
                <a:solidFill>
                  <a:schemeClr val="tx1"/>
                </a:solidFill>
                <a:effectLst/>
                <a:latin typeface="+mn-lt"/>
                <a:ea typeface="+mn-ea"/>
                <a:cs typeface="+mn-cs"/>
              </a:rPr>
              <a:t>対象症例のうち、</a:t>
            </a:r>
            <a:r>
              <a:rPr kumimoji="1" lang="en-US" altLang="ja-JP" sz="1200" b="0" i="0" u="none" strike="noStrike" kern="1200" dirty="0">
                <a:solidFill>
                  <a:schemeClr val="tx1"/>
                </a:solidFill>
                <a:effectLst/>
                <a:latin typeface="+mn-lt"/>
                <a:ea typeface="+mn-ea"/>
                <a:cs typeface="+mn-cs"/>
              </a:rPr>
              <a:t>17</a:t>
            </a:r>
            <a:r>
              <a:rPr kumimoji="1" lang="ja-JP" altLang="en-US" sz="1200" b="0" i="0" u="none" strike="noStrike" kern="1200">
                <a:solidFill>
                  <a:schemeClr val="tx1"/>
                </a:solidFill>
                <a:effectLst/>
                <a:latin typeface="+mn-lt"/>
                <a:ea typeface="+mn-ea"/>
                <a:cs typeface="+mn-cs"/>
              </a:rPr>
              <a:t>％にあたる</a:t>
            </a:r>
            <a:r>
              <a:rPr kumimoji="1" lang="en-US" altLang="ja-JP" sz="1200" b="0" i="0" u="none" strike="noStrike" kern="1200" dirty="0">
                <a:solidFill>
                  <a:schemeClr val="tx1"/>
                </a:solidFill>
                <a:effectLst/>
                <a:latin typeface="+mn-lt"/>
                <a:ea typeface="+mn-ea"/>
                <a:cs typeface="+mn-cs"/>
              </a:rPr>
              <a:t>3856</a:t>
            </a:r>
            <a:r>
              <a:rPr kumimoji="1" lang="ja-JP" altLang="en-US" sz="1200" b="0" i="0" u="none" strike="noStrike" kern="1200">
                <a:solidFill>
                  <a:schemeClr val="tx1"/>
                </a:solidFill>
                <a:effectLst/>
                <a:latin typeface="+mn-lt"/>
                <a:ea typeface="+mn-ea"/>
                <a:cs typeface="+mn-cs"/>
              </a:rPr>
              <a:t>人が</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撮像していて、</a:t>
            </a:r>
            <a:r>
              <a:rPr kumimoji="1" lang="en-US" altLang="ja-JP" sz="1200" b="0" i="0" u="none" strike="noStrike" kern="1200" dirty="0">
                <a:solidFill>
                  <a:schemeClr val="tx1"/>
                </a:solidFill>
                <a:effectLst/>
                <a:latin typeface="+mn-lt"/>
                <a:ea typeface="+mn-ea"/>
                <a:cs typeface="+mn-cs"/>
              </a:rPr>
              <a:t>1.9%</a:t>
            </a:r>
            <a:r>
              <a:rPr kumimoji="1" lang="ja-JP" altLang="en-US" sz="1200" b="0" i="0" u="none" strike="noStrike" kern="1200">
                <a:solidFill>
                  <a:schemeClr val="tx1"/>
                </a:solidFill>
                <a:effectLst/>
                <a:latin typeface="+mn-lt"/>
                <a:ea typeface="+mn-ea"/>
                <a:cs typeface="+mn-cs"/>
              </a:rPr>
              <a:t>が頚椎損傷があった！</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普通の救急外来をイメージしてしまうと多く感じるよね？それは小児重症外傷の最後の砦のような病院での統計だから！</a:t>
            </a:r>
            <a:endParaRPr kumimoji="1" lang="en-US" altLang="ja-JP" sz="1200" b="0" i="0" u="none" strike="noStrike" kern="1200" dirty="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18</a:t>
            </a:fld>
            <a:endParaRPr kumimoji="1" lang="ja-JP" altLang="en-US"/>
          </a:p>
        </p:txBody>
      </p:sp>
    </p:spTree>
    <p:extLst>
      <p:ext uri="{BB962C8B-B14F-4D97-AF65-F5344CB8AC3E}">
        <p14:creationId xmlns:p14="http://schemas.microsoft.com/office/powerpoint/2010/main" val="3704692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1" kern="0" dirty="0">
                <a:effectLst/>
                <a:cs typeface="ＭＳ Ｐゴシック" panose="020B0600070205080204" pitchFamily="34" charset="-128"/>
              </a:rPr>
              <a:t>PECARN CSI Rule</a:t>
            </a:r>
            <a:r>
              <a:rPr lang="ja-JP" altLang="ja-JP" sz="1200" kern="0">
                <a:effectLst/>
                <a:ea typeface="ＭＳ Ｐゴシック" panose="020B0600070205080204" pitchFamily="34" charset="-128"/>
                <a:cs typeface="ＭＳ Ｐゴシック" panose="020B0600070205080204" pitchFamily="34" charset="-128"/>
              </a:rPr>
              <a:t>において</a:t>
            </a:r>
            <a:r>
              <a:rPr lang="en-US" altLang="ja-JP" sz="1200" b="1" kern="0" dirty="0">
                <a:ea typeface="ＭＳ Ｐゴシック" panose="020B0600070205080204" pitchFamily="34" charset="-128"/>
                <a:cs typeface="ＭＳ Ｐゴシック" panose="020B0600070205080204" pitchFamily="34" charset="-128"/>
              </a:rPr>
              <a:t>41.1</a:t>
            </a:r>
            <a:r>
              <a:rPr lang="ja-JP" altLang="ja-JP" sz="1200" b="1" kern="0">
                <a:ea typeface="ＭＳ Ｐゴシック" panose="020B0600070205080204" pitchFamily="34" charset="-128"/>
                <a:cs typeface="ＭＳ Ｐゴシック" panose="020B0600070205080204" pitchFamily="34" charset="-128"/>
              </a:rPr>
              <a:t>％</a:t>
            </a:r>
            <a:r>
              <a:rPr lang="ja-JP" altLang="en-US" sz="1200" b="1" kern="0">
                <a:ea typeface="ＭＳ Ｐゴシック" panose="020B0600070205080204" pitchFamily="34" charset="-128"/>
                <a:cs typeface="ＭＳ Ｐゴシック" panose="020B0600070205080204" pitchFamily="34" charset="-128"/>
              </a:rPr>
              <a:t>に当たる</a:t>
            </a:r>
            <a:r>
              <a:rPr lang="en-US" altLang="ja-JP" sz="1200" b="1" kern="0" dirty="0">
                <a:effectLst/>
                <a:ea typeface="ＭＳ Ｐゴシック" panose="020B0600070205080204" pitchFamily="34" charset="-128"/>
                <a:cs typeface="ＭＳ Ｐゴシック" panose="020B0600070205080204" pitchFamily="34" charset="-128"/>
              </a:rPr>
              <a:t>9,225</a:t>
            </a:r>
            <a:r>
              <a:rPr lang="ja-JP" altLang="ja-JP" sz="1200" b="1" kern="0">
                <a:ea typeface="ＭＳ Ｐゴシック" panose="020B0600070205080204" pitchFamily="34" charset="-128"/>
                <a:cs typeface="ＭＳ Ｐゴシック" panose="020B0600070205080204" pitchFamily="34" charset="-128"/>
              </a:rPr>
              <a:t>人</a:t>
            </a:r>
            <a:r>
              <a:rPr lang="ja-JP" altLang="en-US" sz="1200" b="1" kern="0">
                <a:ea typeface="ＭＳ Ｐゴシック" panose="020B0600070205080204" pitchFamily="34" charset="-128"/>
                <a:cs typeface="ＭＳ Ｐゴシック" panose="020B0600070205080204" pitchFamily="34" charset="-128"/>
              </a:rPr>
              <a:t>に、</a:t>
            </a:r>
            <a:r>
              <a:rPr lang="ja-JP" altLang="ja-JP" sz="1200" kern="0">
                <a:effectLst/>
                <a:ea typeface="ＭＳ Ｐゴシック" panose="020B0600070205080204" pitchFamily="34" charset="-128"/>
                <a:cs typeface="ＭＳ Ｐゴシック" panose="020B0600070205080204" pitchFamily="34" charset="-128"/>
              </a:rPr>
              <a:t>少なくとも</a:t>
            </a:r>
            <a:r>
              <a:rPr lang="en-US" altLang="ja-JP" sz="1200" b="1" kern="0" dirty="0">
                <a:effectLst/>
                <a:ea typeface="ＭＳ Ｐゴシック" panose="020B0600070205080204" pitchFamily="34" charset="-128"/>
                <a:cs typeface="ＭＳ Ｐゴシック" panose="020B0600070205080204" pitchFamily="34" charset="-128"/>
              </a:rPr>
              <a:t>1</a:t>
            </a:r>
            <a:r>
              <a:rPr lang="ja-JP" altLang="ja-JP" sz="1200" b="1" kern="0">
                <a:effectLst/>
                <a:ea typeface="ＭＳ Ｐゴシック" panose="020B0600070205080204" pitchFamily="34" charset="-128"/>
                <a:cs typeface="ＭＳ Ｐゴシック" panose="020B0600070205080204" pitchFamily="34" charset="-128"/>
              </a:rPr>
              <a:t>つの</a:t>
            </a:r>
            <a:r>
              <a:rPr lang="en-US" altLang="ja-JP" sz="1200" b="1" kern="0" dirty="0">
                <a:effectLst/>
                <a:ea typeface="ＭＳ Ｐゴシック" panose="020B0600070205080204" pitchFamily="34" charset="-128"/>
                <a:cs typeface="ＭＳ Ｐゴシック" panose="020B0600070205080204" pitchFamily="34" charset="-128"/>
              </a:rPr>
              <a:t>CSI</a:t>
            </a:r>
            <a:r>
              <a:rPr lang="ja-JP" altLang="ja-JP" sz="1200" b="1" kern="0">
                <a:effectLst/>
                <a:ea typeface="ＭＳ Ｐゴシック" panose="020B0600070205080204" pitchFamily="34" charset="-128"/>
                <a:cs typeface="ＭＳ Ｐゴシック" panose="020B0600070205080204" pitchFamily="34" charset="-128"/>
              </a:rPr>
              <a:t>リスク因子</a:t>
            </a:r>
            <a:r>
              <a:rPr lang="ja-JP" altLang="en-US" sz="1200" b="1" kern="0">
                <a:effectLst/>
                <a:ea typeface="ＭＳ Ｐゴシック" panose="020B0600070205080204" pitchFamily="34" charset="-128"/>
                <a:cs typeface="ＭＳ Ｐゴシック" panose="020B0600070205080204" pitchFamily="34" charset="-128"/>
              </a:rPr>
              <a:t>がありました。</a:t>
            </a:r>
            <a:endParaRPr lang="ja-JP" altLang="en-US" sz="1200" b="1"/>
          </a:p>
          <a:p>
            <a:r>
              <a:rPr kumimoji="1" lang="ja-JP" altLang="ja-JP" sz="1200" kern="1200">
                <a:solidFill>
                  <a:schemeClr val="tx1"/>
                </a:solidFill>
                <a:effectLst/>
                <a:latin typeface="+mn-lt"/>
                <a:ea typeface="+mn-ea"/>
                <a:cs typeface="+mn-cs"/>
              </a:rPr>
              <a:t>最も多くみられたリスク因子は、自覚的な頸部痛</a:t>
            </a:r>
            <a:r>
              <a:rPr kumimoji="1" lang="en-US" altLang="ja-JP" sz="1200" kern="1200" dirty="0">
                <a:solidFill>
                  <a:schemeClr val="tx1"/>
                </a:solidFill>
                <a:effectLst/>
                <a:latin typeface="+mn-lt"/>
                <a:ea typeface="+mn-ea"/>
                <a:cs typeface="+mn-cs"/>
              </a:rPr>
              <a:t>21.0%</a:t>
            </a:r>
            <a:r>
              <a:rPr kumimoji="1" lang="ja-JP" altLang="ja-JP" sz="1200" kern="1200">
                <a:solidFill>
                  <a:schemeClr val="tx1"/>
                </a:solidFill>
                <a:effectLst/>
                <a:latin typeface="+mn-lt"/>
                <a:ea typeface="+mn-ea"/>
                <a:cs typeface="+mn-cs"/>
              </a:rPr>
              <a:t>で、次が診察で認められた頸部痛</a:t>
            </a:r>
            <a:r>
              <a:rPr kumimoji="1" lang="en-US" altLang="ja-JP" sz="1200" kern="1200" dirty="0">
                <a:solidFill>
                  <a:schemeClr val="tx1"/>
                </a:solidFill>
                <a:effectLst/>
                <a:latin typeface="+mn-lt"/>
                <a:ea typeface="+mn-ea"/>
                <a:cs typeface="+mn-cs"/>
              </a:rPr>
              <a:t>16.5</a:t>
            </a:r>
            <a:r>
              <a:rPr kumimoji="1" lang="ja-JP" altLang="ja-JP" sz="1200" kern="1200">
                <a:solidFill>
                  <a:schemeClr val="tx1"/>
                </a:solidFill>
                <a:effectLst/>
                <a:latin typeface="+mn-lt"/>
                <a:ea typeface="+mn-ea"/>
                <a:cs typeface="+mn-cs"/>
              </a:rPr>
              <a:t>％で</a:t>
            </a:r>
            <a:r>
              <a:rPr kumimoji="1" lang="ja-JP" altLang="en-US" sz="1200" kern="120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意識</a:t>
            </a:r>
            <a:r>
              <a:rPr kumimoji="1" lang="ja-JP" altLang="en-US" sz="1200" kern="1200">
                <a:solidFill>
                  <a:schemeClr val="tx1"/>
                </a:solidFill>
                <a:effectLst/>
                <a:latin typeface="+mn-lt"/>
                <a:ea typeface="+mn-ea"/>
                <a:cs typeface="+mn-cs"/>
              </a:rPr>
              <a:t>変容</a:t>
            </a:r>
            <a:r>
              <a:rPr kumimoji="1" lang="ja-JP" altLang="ja-JP" sz="1200" kern="120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9.7</a:t>
            </a:r>
            <a:r>
              <a:rPr kumimoji="1" lang="ja-JP" altLang="ja-JP" sz="1200" kern="1200">
                <a:solidFill>
                  <a:schemeClr val="tx1"/>
                </a:solidFill>
                <a:effectLst/>
                <a:latin typeface="+mn-lt"/>
                <a:ea typeface="+mn-ea"/>
                <a:cs typeface="+mn-cs"/>
              </a:rPr>
              <a:t>％に報告され</a:t>
            </a:r>
            <a:r>
              <a:rPr kumimoji="1" lang="ja-JP" altLang="en-US" sz="1200" kern="1200">
                <a:solidFill>
                  <a:schemeClr val="tx1"/>
                </a:solidFill>
                <a:effectLst/>
                <a:latin typeface="+mn-lt"/>
                <a:ea typeface="+mn-ea"/>
                <a:cs typeface="+mn-cs"/>
              </a:rPr>
              <a:t>ました。</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PECARN CSI</a:t>
            </a:r>
            <a:r>
              <a:rPr kumimoji="1" lang="ja-JP" altLang="ja-JP" sz="1200" kern="1200">
                <a:solidFill>
                  <a:schemeClr val="tx1"/>
                </a:solidFill>
                <a:effectLst/>
                <a:latin typeface="+mn-lt"/>
                <a:ea typeface="+mn-ea"/>
                <a:cs typeface="+mn-cs"/>
              </a:rPr>
              <a:t>ルールにおいて高リスク因子とされる</a:t>
            </a:r>
          </a:p>
          <a:p>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GCS 3</a:t>
            </a:r>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8</a:t>
            </a:r>
            <a:r>
              <a:rPr kumimoji="1" lang="ja-JP" altLang="ja-JP" sz="1200" kern="1200">
                <a:solidFill>
                  <a:schemeClr val="tx1"/>
                </a:solidFill>
                <a:effectLst/>
                <a:latin typeface="+mn-lt"/>
                <a:ea typeface="+mn-ea"/>
                <a:cs typeface="+mn-cs"/>
              </a:rPr>
              <a:t>、または</a:t>
            </a:r>
            <a:r>
              <a:rPr kumimoji="1" lang="en-US" altLang="ja-JP" sz="1200" kern="1200" dirty="0">
                <a:solidFill>
                  <a:schemeClr val="tx1"/>
                </a:solidFill>
                <a:effectLst/>
                <a:latin typeface="+mn-lt"/>
                <a:ea typeface="+mn-ea"/>
                <a:cs typeface="+mn-cs"/>
              </a:rPr>
              <a:t>AVPU</a:t>
            </a:r>
            <a:r>
              <a:rPr kumimoji="1" lang="ja-JP" altLang="ja-JP" sz="1200" kern="1200">
                <a:solidFill>
                  <a:schemeClr val="tx1"/>
                </a:solidFill>
                <a:effectLst/>
                <a:latin typeface="+mn-lt"/>
                <a:ea typeface="+mn-ea"/>
                <a:cs typeface="+mn-cs"/>
              </a:rPr>
              <a:t>で無反応</a:t>
            </a:r>
          </a:p>
          <a:p>
            <a:r>
              <a:rPr kumimoji="1" lang="ja-JP" altLang="ja-JP" sz="1200" kern="1200">
                <a:solidFill>
                  <a:schemeClr val="tx1"/>
                </a:solidFill>
                <a:effectLst/>
                <a:latin typeface="+mn-lt"/>
                <a:ea typeface="+mn-ea"/>
                <a:cs typeface="+mn-cs"/>
              </a:rPr>
              <a:t>・気道・呼吸・循環の異常</a:t>
            </a:r>
          </a:p>
          <a:p>
            <a:r>
              <a:rPr kumimoji="1" lang="ja-JP" altLang="ja-JP" sz="1200" kern="1200">
                <a:solidFill>
                  <a:schemeClr val="tx1"/>
                </a:solidFill>
                <a:effectLst/>
                <a:latin typeface="+mn-lt"/>
                <a:ea typeface="+mn-ea"/>
                <a:cs typeface="+mn-cs"/>
              </a:rPr>
              <a:t>・局所神経障害</a:t>
            </a:r>
          </a:p>
          <a:p>
            <a:r>
              <a:rPr kumimoji="1" lang="ja-JP" altLang="en-US" sz="1200" kern="1200">
                <a:solidFill>
                  <a:schemeClr val="tx1"/>
                </a:solidFill>
                <a:effectLst/>
                <a:latin typeface="+mn-lt"/>
                <a:ea typeface="+mn-ea"/>
                <a:cs typeface="+mn-cs"/>
              </a:rPr>
              <a:t>の</a:t>
            </a:r>
            <a:r>
              <a:rPr kumimoji="1" lang="ja-JP" altLang="ja-JP" sz="1200" kern="1200">
                <a:solidFill>
                  <a:schemeClr val="tx1"/>
                </a:solidFill>
                <a:effectLst/>
                <a:latin typeface="+mn-lt"/>
                <a:ea typeface="+mn-ea"/>
                <a:cs typeface="+mn-cs"/>
              </a:rPr>
              <a:t>有病率は低</a:t>
            </a:r>
            <a:r>
              <a:rPr kumimoji="1" lang="ja-JP" altLang="en-US" sz="1200" kern="1200">
                <a:solidFill>
                  <a:schemeClr val="tx1"/>
                </a:solidFill>
                <a:effectLst/>
                <a:latin typeface="+mn-lt"/>
                <a:ea typeface="+mn-ea"/>
                <a:cs typeface="+mn-cs"/>
              </a:rPr>
              <a:t>かったです。</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a:t>
            </a:r>
            <a:endParaRPr lang="en-US" altLang="ja-JP" dirty="0">
              <a:solidFill>
                <a:sysClr val="windowText" lastClr="000000"/>
              </a:solidFill>
            </a:endParaRPr>
          </a:p>
          <a:p>
            <a:r>
              <a:rPr lang="ja-JP" altLang="en-US">
                <a:solidFill>
                  <a:sysClr val="windowText" lastClr="000000"/>
                </a:solidFill>
              </a:rPr>
              <a:t>またこのグラフからわかることとしては、全ての臨床予測因子において、因子があっても画像検査をしていない症例があることがわかります。</a:t>
            </a:r>
            <a:endParaRPr kumimoji="1" lang="ja-JP" altLang="en-US" sz="1200" b="0" i="0" u="none" strike="noStrike" kern="1200">
              <a:solidFill>
                <a:schemeClr val="tx1"/>
              </a:solidFill>
              <a:effectLst/>
              <a:latin typeface="+mn-lt"/>
              <a:ea typeface="+mn-ea"/>
              <a:cs typeface="+mn-cs"/>
            </a:endParaRPr>
          </a:p>
          <a:p>
            <a:endParaRPr lang="en-US" altLang="ja-JP" b="1" dirty="0"/>
          </a:p>
          <a:p>
            <a:r>
              <a:rPr lang="en-US" altLang="ja-JP" b="1" dirty="0"/>
              <a:t>--------------------------------------------------------------------</a:t>
            </a:r>
          </a:p>
          <a:p>
            <a:r>
              <a:rPr lang="ja-JP" altLang="en-US" b="1"/>
              <a:t>基準（項目）あり（</a:t>
            </a:r>
            <a:r>
              <a:rPr lang="en-US" altLang="ja-JP" b="1" dirty="0"/>
              <a:t>Criteria present</a:t>
            </a:r>
            <a:r>
              <a:rPr lang="ja-JP" altLang="en-US" b="1"/>
              <a:t>）</a:t>
            </a:r>
            <a:endParaRPr lang="en-US" altLang="ja-JP" dirty="0"/>
          </a:p>
          <a:p>
            <a:r>
              <a:rPr lang="ja-JP" altLang="en-US" b="1"/>
              <a:t>画像検査が実施された小児（実測）（</a:t>
            </a:r>
            <a:r>
              <a:rPr lang="en-US" altLang="ja-JP" b="1" dirty="0"/>
              <a:t>Children imaged</a:t>
            </a:r>
            <a:r>
              <a:rPr lang="ja-JP" altLang="en-US" b="1"/>
              <a:t>［</a:t>
            </a:r>
            <a:r>
              <a:rPr lang="en-US" altLang="ja-JP" b="1" dirty="0"/>
              <a:t>actual</a:t>
            </a:r>
            <a:r>
              <a:rPr lang="ja-JP" altLang="en-US" b="1"/>
              <a:t>］）</a:t>
            </a:r>
            <a:endParaRPr lang="en-US" altLang="ja-JP" dirty="0"/>
          </a:p>
          <a:p>
            <a:endParaRPr kumimoji="1" lang="en-US" altLang="ja-JP" dirty="0"/>
          </a:p>
          <a:p>
            <a:r>
              <a:rPr kumimoji="1" lang="en-US" altLang="ja-JP" sz="1200" b="1" i="0" u="none" strike="noStrike" kern="1200" dirty="0">
                <a:solidFill>
                  <a:schemeClr val="tx1"/>
                </a:solidFill>
                <a:effectLst/>
                <a:latin typeface="+mn-lt"/>
                <a:ea typeface="+mn-ea"/>
                <a:cs typeface="+mn-cs"/>
              </a:rPr>
              <a:t>PECARN CSI </a:t>
            </a:r>
            <a:r>
              <a:rPr kumimoji="1" lang="ja-JP" altLang="en-US" sz="1200" b="1" i="0" u="none" strike="noStrike" kern="1200">
                <a:solidFill>
                  <a:schemeClr val="tx1"/>
                </a:solidFill>
                <a:effectLst/>
                <a:latin typeface="+mn-lt"/>
                <a:ea typeface="+mn-ea"/>
                <a:cs typeface="+mn-cs"/>
              </a:rPr>
              <a:t>ルール</a:t>
            </a:r>
            <a:endParaRPr kumimoji="1" lang="en-US" altLang="ja-JP" sz="1200" b="1"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GCS 3–8</a:t>
            </a:r>
          </a:p>
          <a:p>
            <a:r>
              <a:rPr kumimoji="1" lang="en-US" altLang="ja-JP" sz="1200" b="0" i="0" u="none" strike="noStrike" kern="1200" dirty="0">
                <a:solidFill>
                  <a:schemeClr val="tx1"/>
                </a:solidFill>
                <a:effectLst/>
                <a:latin typeface="+mn-lt"/>
                <a:ea typeface="+mn-ea"/>
                <a:cs typeface="+mn-cs"/>
              </a:rPr>
              <a:t>AVPU</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U</a:t>
            </a:r>
            <a:r>
              <a:rPr kumimoji="1" lang="ja-JP" altLang="en-US" sz="1200" b="0" i="0" u="none" strike="noStrike" kern="1200">
                <a:solidFill>
                  <a:schemeClr val="tx1"/>
                </a:solidFill>
                <a:effectLst/>
                <a:latin typeface="+mn-lt"/>
                <a:ea typeface="+mn-ea"/>
                <a:cs typeface="+mn-cs"/>
              </a:rPr>
              <a:t>（反応なし）</a:t>
            </a:r>
          </a:p>
          <a:p>
            <a:r>
              <a:rPr kumimoji="1" lang="en-US" altLang="ja-JP" sz="1200" b="0" i="0" u="none" strike="noStrike" kern="1200" dirty="0">
                <a:solidFill>
                  <a:schemeClr val="tx1"/>
                </a:solidFill>
                <a:effectLst/>
                <a:latin typeface="+mn-lt"/>
                <a:ea typeface="+mn-ea"/>
                <a:cs typeface="+mn-cs"/>
              </a:rPr>
              <a:t>ABC</a:t>
            </a:r>
            <a:r>
              <a:rPr kumimoji="1" lang="ja-JP" altLang="en-US" sz="1200" b="0" i="0" u="none" strike="noStrike" kern="1200">
                <a:solidFill>
                  <a:schemeClr val="tx1"/>
                </a:solidFill>
                <a:effectLst/>
                <a:latin typeface="+mn-lt"/>
                <a:ea typeface="+mn-ea"/>
                <a:cs typeface="+mn-cs"/>
              </a:rPr>
              <a:t>異常</a:t>
            </a:r>
          </a:p>
          <a:p>
            <a:r>
              <a:rPr kumimoji="1" lang="ja-JP" altLang="en-US" sz="1200" b="0" i="0" u="none" strike="noStrike" kern="1200">
                <a:solidFill>
                  <a:schemeClr val="tx1"/>
                </a:solidFill>
                <a:effectLst/>
                <a:latin typeface="+mn-lt"/>
                <a:ea typeface="+mn-ea"/>
                <a:cs typeface="+mn-cs"/>
              </a:rPr>
              <a:t>診察で局在神経学的異常</a:t>
            </a:r>
          </a:p>
          <a:p>
            <a:r>
              <a:rPr kumimoji="1" lang="ja-JP" altLang="en-US" sz="1200" b="0" i="0" u="none" strike="noStrike" kern="1200">
                <a:solidFill>
                  <a:schemeClr val="tx1"/>
                </a:solidFill>
                <a:effectLst/>
                <a:latin typeface="+mn-lt"/>
                <a:ea typeface="+mn-ea"/>
                <a:cs typeface="+mn-cs"/>
              </a:rPr>
              <a:t>意識変容</a:t>
            </a:r>
          </a:p>
          <a:p>
            <a:r>
              <a:rPr kumimoji="1" lang="ja-JP" altLang="en-US" sz="1200" b="0" i="0" u="none" strike="noStrike" kern="1200">
                <a:solidFill>
                  <a:schemeClr val="tx1"/>
                </a:solidFill>
                <a:effectLst/>
                <a:latin typeface="+mn-lt"/>
                <a:ea typeface="+mn-ea"/>
                <a:cs typeface="+mn-cs"/>
              </a:rPr>
              <a:t>自己申告の頸部痛</a:t>
            </a:r>
          </a:p>
          <a:p>
            <a:r>
              <a:rPr kumimoji="1" lang="ja-JP" altLang="en-US" sz="1200" b="0" i="0" u="none" strike="noStrike" kern="1200">
                <a:solidFill>
                  <a:schemeClr val="tx1"/>
                </a:solidFill>
                <a:effectLst/>
                <a:latin typeface="+mn-lt"/>
                <a:ea typeface="+mn-ea"/>
                <a:cs typeface="+mn-cs"/>
              </a:rPr>
              <a:t>重篤な体幹損傷</a:t>
            </a:r>
          </a:p>
          <a:p>
            <a:r>
              <a:rPr kumimoji="1" lang="ja-JP" altLang="en-US" sz="1200" b="0" i="0" u="none" strike="noStrike" kern="1200">
                <a:solidFill>
                  <a:schemeClr val="tx1"/>
                </a:solidFill>
                <a:effectLst/>
                <a:latin typeface="+mn-lt"/>
                <a:ea typeface="+mn-ea"/>
                <a:cs typeface="+mn-cs"/>
              </a:rPr>
              <a:t>重篤な頭部損傷の所見</a:t>
            </a:r>
          </a:p>
          <a:p>
            <a:r>
              <a:rPr kumimoji="1" lang="ja-JP" altLang="en-US" sz="1200" b="0" i="0" u="none" strike="noStrike" kern="1200">
                <a:solidFill>
                  <a:schemeClr val="tx1"/>
                </a:solidFill>
                <a:effectLst/>
                <a:latin typeface="+mn-lt"/>
                <a:ea typeface="+mn-ea"/>
                <a:cs typeface="+mn-cs"/>
              </a:rPr>
              <a:t>診察での頸部痛</a:t>
            </a:r>
          </a:p>
          <a:p>
            <a:r>
              <a:rPr kumimoji="1" lang="en-US" altLang="ja-JP" sz="1200" b="1" i="0" u="none" strike="noStrike" kern="1200" dirty="0">
                <a:solidFill>
                  <a:schemeClr val="tx1"/>
                </a:solidFill>
                <a:effectLst/>
                <a:latin typeface="+mn-lt"/>
                <a:ea typeface="+mn-ea"/>
                <a:cs typeface="+mn-cs"/>
              </a:rPr>
              <a:t>NEXUS</a:t>
            </a:r>
          </a:p>
          <a:p>
            <a:r>
              <a:rPr kumimoji="1" lang="ja-JP" altLang="en-US" sz="1200" b="0" i="0" u="none" strike="noStrike" kern="1200">
                <a:solidFill>
                  <a:schemeClr val="tx1"/>
                </a:solidFill>
                <a:effectLst/>
                <a:latin typeface="+mn-lt"/>
                <a:ea typeface="+mn-ea"/>
                <a:cs typeface="+mn-cs"/>
              </a:rPr>
              <a:t>意識変容</a:t>
            </a:r>
          </a:p>
          <a:p>
            <a:r>
              <a:rPr kumimoji="1" lang="ja-JP" altLang="en-US" sz="1200" b="0" i="0" u="none" strike="noStrike" kern="1200">
                <a:solidFill>
                  <a:schemeClr val="tx1"/>
                </a:solidFill>
                <a:effectLst/>
                <a:latin typeface="+mn-lt"/>
                <a:ea typeface="+mn-ea"/>
                <a:cs typeface="+mn-cs"/>
              </a:rPr>
              <a:t>アルコール</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薬物酩酊の疑い</a:t>
            </a:r>
          </a:p>
          <a:p>
            <a:r>
              <a:rPr kumimoji="1" lang="ja-JP" altLang="en-US" sz="1200" b="0" i="0" u="none" strike="noStrike" kern="1200">
                <a:solidFill>
                  <a:schemeClr val="tx1"/>
                </a:solidFill>
                <a:effectLst/>
                <a:latin typeface="+mn-lt"/>
                <a:ea typeface="+mn-ea"/>
                <a:cs typeface="+mn-cs"/>
              </a:rPr>
              <a:t>診察で局在神経学的異常</a:t>
            </a:r>
          </a:p>
          <a:p>
            <a:r>
              <a:rPr kumimoji="1" lang="ja-JP" altLang="en-US" sz="1200" b="0" i="0" u="none" strike="noStrike" kern="1200">
                <a:solidFill>
                  <a:schemeClr val="tx1"/>
                </a:solidFill>
                <a:effectLst/>
                <a:latin typeface="+mn-lt"/>
                <a:ea typeface="+mn-ea"/>
                <a:cs typeface="+mn-cs"/>
              </a:rPr>
              <a:t>重篤な体幹または頭部損傷</a:t>
            </a:r>
          </a:p>
          <a:p>
            <a:r>
              <a:rPr kumimoji="1" lang="ja-JP" altLang="en-US" sz="1200" b="0" i="0" u="none" strike="noStrike" kern="1200">
                <a:solidFill>
                  <a:schemeClr val="tx1"/>
                </a:solidFill>
                <a:effectLst/>
                <a:latin typeface="+mn-lt"/>
                <a:ea typeface="+mn-ea"/>
                <a:cs typeface="+mn-cs"/>
              </a:rPr>
              <a:t>診察での頸部痛</a:t>
            </a:r>
          </a:p>
          <a:p>
            <a:r>
              <a:rPr kumimoji="1" lang="en-US" altLang="ja-JP" sz="1200" b="1" i="0" u="none" strike="noStrike" kern="1200" dirty="0">
                <a:solidFill>
                  <a:schemeClr val="tx1"/>
                </a:solidFill>
                <a:effectLst/>
                <a:latin typeface="+mn-lt"/>
                <a:ea typeface="+mn-ea"/>
                <a:cs typeface="+mn-cs"/>
              </a:rPr>
              <a:t>CCR</a:t>
            </a:r>
          </a:p>
          <a:p>
            <a:r>
              <a:rPr kumimoji="1" lang="en-US" altLang="ja-JP" sz="1200" b="0" i="0" u="none" strike="noStrike" kern="1200" dirty="0">
                <a:solidFill>
                  <a:schemeClr val="tx1"/>
                </a:solidFill>
                <a:effectLst/>
                <a:latin typeface="+mn-lt"/>
                <a:ea typeface="+mn-ea"/>
                <a:cs typeface="+mn-cs"/>
              </a:rPr>
              <a:t>ABC</a:t>
            </a:r>
            <a:r>
              <a:rPr kumimoji="1" lang="ja-JP" altLang="en-US" sz="1200" b="0" i="0" u="none" strike="noStrike" kern="1200">
                <a:solidFill>
                  <a:schemeClr val="tx1"/>
                </a:solidFill>
                <a:effectLst/>
                <a:latin typeface="+mn-lt"/>
                <a:ea typeface="+mn-ea"/>
                <a:cs typeface="+mn-cs"/>
              </a:rPr>
              <a:t>異常</a:t>
            </a:r>
          </a:p>
          <a:p>
            <a:r>
              <a:rPr kumimoji="1" lang="en-US" altLang="ja-JP" sz="1200" b="0" i="0" u="none" strike="noStrike" kern="1200" dirty="0">
                <a:solidFill>
                  <a:schemeClr val="tx1"/>
                </a:solidFill>
                <a:effectLst/>
                <a:latin typeface="+mn-lt"/>
                <a:ea typeface="+mn-ea"/>
                <a:cs typeface="+mn-cs"/>
              </a:rPr>
              <a:t>GCS</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15</a:t>
            </a:r>
          </a:p>
          <a:p>
            <a:r>
              <a:rPr kumimoji="1" lang="ja-JP" altLang="en-US" sz="1200" b="0" i="0" u="none" strike="noStrike" kern="1200">
                <a:solidFill>
                  <a:schemeClr val="tx1"/>
                </a:solidFill>
                <a:effectLst/>
                <a:latin typeface="+mn-lt"/>
                <a:ea typeface="+mn-ea"/>
                <a:cs typeface="+mn-cs"/>
              </a:rPr>
              <a:t>高リスク転落*</a:t>
            </a:r>
          </a:p>
          <a:p>
            <a:r>
              <a:rPr kumimoji="1" lang="ja-JP" altLang="en-US" sz="1200" b="0" i="0" u="none" strike="noStrike" kern="1200">
                <a:solidFill>
                  <a:schemeClr val="tx1"/>
                </a:solidFill>
                <a:effectLst/>
                <a:latin typeface="+mn-lt"/>
                <a:ea typeface="+mn-ea"/>
                <a:cs typeface="+mn-cs"/>
              </a:rPr>
              <a:t>ダイビング</a:t>
            </a:r>
          </a:p>
          <a:p>
            <a:r>
              <a:rPr kumimoji="1" lang="ja-JP" altLang="en-US" sz="1200" b="0" i="0" u="none" strike="noStrike" kern="1200">
                <a:solidFill>
                  <a:schemeClr val="tx1"/>
                </a:solidFill>
                <a:effectLst/>
                <a:latin typeface="+mn-lt"/>
                <a:ea typeface="+mn-ea"/>
                <a:cs typeface="+mn-cs"/>
              </a:rPr>
              <a:t>軸圧外力</a:t>
            </a:r>
          </a:p>
          <a:p>
            <a:r>
              <a:rPr kumimoji="1" lang="ja-JP" altLang="en-US" sz="1200" b="0" i="0" u="none" strike="noStrike" kern="1200">
                <a:solidFill>
                  <a:schemeClr val="tx1"/>
                </a:solidFill>
                <a:effectLst/>
                <a:latin typeface="+mn-lt"/>
                <a:ea typeface="+mn-ea"/>
                <a:cs typeface="+mn-cs"/>
              </a:rPr>
              <a:t>高リスク</a:t>
            </a:r>
            <a:r>
              <a:rPr kumimoji="1" lang="en-US" altLang="ja-JP" sz="1200" b="0" i="0" u="none" strike="noStrike" kern="1200" dirty="0">
                <a:solidFill>
                  <a:schemeClr val="tx1"/>
                </a:solidFill>
                <a:effectLst/>
                <a:latin typeface="+mn-lt"/>
                <a:ea typeface="+mn-ea"/>
                <a:cs typeface="+mn-cs"/>
              </a:rPr>
              <a:t>MVC**</a:t>
            </a:r>
          </a:p>
          <a:p>
            <a:r>
              <a:rPr kumimoji="1" lang="ja-JP" altLang="en-US" sz="1200" b="0" i="0" u="none" strike="noStrike" kern="1200">
                <a:solidFill>
                  <a:schemeClr val="tx1"/>
                </a:solidFill>
                <a:effectLst/>
                <a:latin typeface="+mn-lt"/>
                <a:ea typeface="+mn-ea"/>
                <a:cs typeface="+mn-cs"/>
              </a:rPr>
              <a:t>二輪</a:t>
            </a:r>
            <a:r>
              <a:rPr kumimoji="1" lang="en-US" altLang="ja-JP" sz="1200" b="0" i="0" u="none" strike="noStrike" kern="1200" dirty="0">
                <a:solidFill>
                  <a:schemeClr val="tx1"/>
                </a:solidFill>
                <a:effectLst/>
                <a:latin typeface="+mn-lt"/>
                <a:ea typeface="+mn-ea"/>
                <a:cs typeface="+mn-cs"/>
              </a:rPr>
              <a:t>/ATV/</a:t>
            </a:r>
            <a:r>
              <a:rPr kumimoji="1" lang="ja-JP" altLang="en-US" sz="1200" b="0" i="0" u="none" strike="noStrike" kern="1200">
                <a:solidFill>
                  <a:schemeClr val="tx1"/>
                </a:solidFill>
                <a:effectLst/>
                <a:latin typeface="+mn-lt"/>
                <a:ea typeface="+mn-ea"/>
                <a:cs typeface="+mn-cs"/>
              </a:rPr>
              <a:t>電動スクーター事故</a:t>
            </a:r>
          </a:p>
          <a:p>
            <a:r>
              <a:rPr kumimoji="1" lang="ja-JP" altLang="en-US" sz="1200" b="0" i="0" u="none" strike="noStrike" kern="1200">
                <a:solidFill>
                  <a:schemeClr val="tx1"/>
                </a:solidFill>
                <a:effectLst/>
                <a:latin typeface="+mn-lt"/>
                <a:ea typeface="+mn-ea"/>
                <a:cs typeface="+mn-cs"/>
              </a:rPr>
              <a:t>自転車走行中に衝突</a:t>
            </a:r>
          </a:p>
          <a:p>
            <a:r>
              <a:rPr kumimoji="1" lang="ja-JP" altLang="en-US" sz="1200" b="0" i="0" u="none" strike="noStrike" kern="1200">
                <a:solidFill>
                  <a:schemeClr val="tx1"/>
                </a:solidFill>
                <a:effectLst/>
                <a:latin typeface="+mn-lt"/>
                <a:ea typeface="+mn-ea"/>
                <a:cs typeface="+mn-cs"/>
              </a:rPr>
              <a:t>自己申告のしびれ</a:t>
            </a:r>
          </a:p>
          <a:p>
            <a:r>
              <a:rPr kumimoji="1" lang="ja-JP" altLang="en-US" sz="1200" b="0" i="0" u="none" strike="noStrike" kern="1200">
                <a:solidFill>
                  <a:schemeClr val="tx1"/>
                </a:solidFill>
                <a:effectLst/>
                <a:latin typeface="+mn-lt"/>
                <a:ea typeface="+mn-ea"/>
                <a:cs typeface="+mn-cs"/>
              </a:rPr>
              <a:t>診察でのしびれ</a:t>
            </a:r>
          </a:p>
          <a:p>
            <a:r>
              <a:rPr kumimoji="1" lang="ja-JP" altLang="en-US" sz="1200" b="0" i="0" u="none" strike="noStrike" kern="1200">
                <a:solidFill>
                  <a:schemeClr val="tx1"/>
                </a:solidFill>
                <a:effectLst/>
                <a:latin typeface="+mn-lt"/>
                <a:ea typeface="+mn-ea"/>
                <a:cs typeface="+mn-cs"/>
              </a:rPr>
              <a:t>診察で頸部を動かせない</a:t>
            </a:r>
          </a:p>
          <a:p>
            <a:r>
              <a:rPr kumimoji="1" lang="en-US" altLang="ja-JP" sz="1200" b="0" i="0" u="none" strike="noStrike" kern="1200" dirty="0">
                <a:solidFill>
                  <a:schemeClr val="tx1"/>
                </a:solidFill>
                <a:effectLst/>
                <a:latin typeface="+mn-lt"/>
                <a:ea typeface="+mn-ea"/>
                <a:cs typeface="+mn-cs"/>
              </a:rPr>
              <a:t>CSI</a:t>
            </a:r>
            <a:r>
              <a:rPr kumimoji="1" lang="ja-JP" altLang="en-US" sz="1200" b="0" i="0" u="none" strike="noStrike" kern="1200">
                <a:solidFill>
                  <a:schemeClr val="tx1"/>
                </a:solidFill>
                <a:effectLst/>
                <a:latin typeface="+mn-lt"/>
                <a:ea typeface="+mn-ea"/>
                <a:cs typeface="+mn-cs"/>
              </a:rPr>
              <a:t>の素因となる病態あり</a:t>
            </a:r>
          </a:p>
          <a:p>
            <a:r>
              <a:rPr kumimoji="1" lang="ja-JP" altLang="en-US" sz="1200" b="0" i="0" u="none" strike="noStrike" kern="1200">
                <a:solidFill>
                  <a:schemeClr val="tx1"/>
                </a:solidFill>
                <a:effectLst/>
                <a:latin typeface="+mn-lt"/>
                <a:ea typeface="+mn-ea"/>
                <a:cs typeface="+mn-cs"/>
              </a:rPr>
              <a:t>診察で四肢筋力低下</a:t>
            </a:r>
          </a:p>
          <a:p>
            <a:r>
              <a:rPr kumimoji="1" lang="ja-JP" altLang="en-US" sz="1200" b="0" i="0" u="none" strike="noStrike" kern="1200">
                <a:solidFill>
                  <a:schemeClr val="tx1"/>
                </a:solidFill>
                <a:effectLst/>
                <a:latin typeface="+mn-lt"/>
                <a:ea typeface="+mn-ea"/>
                <a:cs typeface="+mn-cs"/>
              </a:rPr>
              <a:t>自己申告の頸部痛</a:t>
            </a:r>
          </a:p>
          <a:p>
            <a:r>
              <a:rPr kumimoji="1" lang="ja-JP" altLang="en-US" sz="1200" b="0" i="0" u="none" strike="noStrike" kern="1200">
                <a:solidFill>
                  <a:schemeClr val="tx1"/>
                </a:solidFill>
                <a:effectLst/>
                <a:latin typeface="+mn-lt"/>
                <a:ea typeface="+mn-ea"/>
                <a:cs typeface="+mn-cs"/>
              </a:rPr>
              <a:t>診察での頸部痛</a:t>
            </a:r>
            <a:endParaRPr kumimoji="1" lang="en-US" altLang="ja-JP" sz="1200" b="0" i="0" u="none" strike="noStrike" kern="1200" dirty="0">
              <a:solidFill>
                <a:schemeClr val="tx1"/>
              </a:solidFill>
              <a:effectLst/>
              <a:latin typeface="+mn-lt"/>
              <a:ea typeface="+mn-ea"/>
              <a:cs typeface="+mn-cs"/>
            </a:endParaRPr>
          </a:p>
          <a:p>
            <a:r>
              <a:rPr lang="ja-JP" altLang="en-US"/>
              <a:t>* </a:t>
            </a:r>
            <a:r>
              <a:rPr lang="ja-JP" altLang="en-US" b="1"/>
              <a:t>高リスク転落</a:t>
            </a:r>
            <a:r>
              <a:rPr lang="ja-JP" altLang="en-US"/>
              <a:t>：転落高が</a:t>
            </a:r>
            <a:r>
              <a:rPr lang="en-US" altLang="ja-JP" dirty="0"/>
              <a:t>10</a:t>
            </a:r>
            <a:r>
              <a:rPr lang="ja-JP" altLang="en-US"/>
              <a:t>フィート（約</a:t>
            </a:r>
            <a:r>
              <a:rPr lang="en-US" altLang="ja-JP" dirty="0"/>
              <a:t>3m</a:t>
            </a:r>
            <a:r>
              <a:rPr lang="ja-JP" altLang="en-US"/>
              <a:t>）を超える転落 </a:t>
            </a:r>
            <a:endParaRPr lang="en-US" altLang="ja-JP" dirty="0"/>
          </a:p>
          <a:p>
            <a:r>
              <a:rPr lang="ja-JP" altLang="en-US"/>
              <a:t>** </a:t>
            </a:r>
            <a:r>
              <a:rPr lang="ja-JP" altLang="en-US" b="1"/>
              <a:t>高リスク</a:t>
            </a:r>
            <a:r>
              <a:rPr lang="en-US" altLang="ja-JP" b="1" dirty="0"/>
              <a:t>MVC</a:t>
            </a:r>
            <a:r>
              <a:rPr lang="ja-JP" altLang="en-US"/>
              <a:t>：自動車事故（運転者または同乗者）で、</a:t>
            </a:r>
            <a:r>
              <a:rPr lang="ja-JP" altLang="en-US" b="1"/>
              <a:t>車内侵入・車外放出・死亡・テレメトリー</a:t>
            </a:r>
            <a:r>
              <a:rPr lang="ja-JP" altLang="en-US"/>
              <a:t>のいずれかを伴うもの</a:t>
            </a:r>
          </a:p>
          <a:p>
            <a:endParaRPr kumimoji="1" lang="en-US" altLang="ja-JP" dirty="0"/>
          </a:p>
          <a:p>
            <a:endParaRPr kumimoji="1" lang="ja-JP" altLang="en-US" sz="1200" b="0" i="0" u="none" strike="noStrike" kern="120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19</a:t>
            </a:fld>
            <a:endParaRPr kumimoji="1" lang="ja-JP" altLang="en-US"/>
          </a:p>
        </p:txBody>
      </p:sp>
    </p:spTree>
    <p:extLst>
      <p:ext uri="{BB962C8B-B14F-4D97-AF65-F5344CB8AC3E}">
        <p14:creationId xmlns:p14="http://schemas.microsoft.com/office/powerpoint/2010/main" val="410335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effectLst/>
                <a:ea typeface="ＭＳ Ｐゴシック" panose="020B0600070205080204" pitchFamily="34" charset="-128"/>
                <a:cs typeface="ＭＳ Ｐゴシック" panose="020B0600070205080204" pitchFamily="34" charset="-128"/>
              </a:rPr>
              <a:t>CSI</a:t>
            </a:r>
            <a:r>
              <a:rPr lang="ja-JP" altLang="en-US" sz="1200">
                <a:effectLst/>
                <a:ea typeface="ＭＳ Ｐゴシック" panose="020B0600070205080204" pitchFamily="34" charset="-128"/>
                <a:cs typeface="ＭＳ Ｐゴシック" panose="020B0600070205080204" pitchFamily="34" charset="-128"/>
              </a:rPr>
              <a:t>予測ルール因子の年齢別の比較では</a:t>
            </a:r>
            <a:endParaRPr lang="en-US" altLang="ja-JP" sz="1200" dirty="0">
              <a:effectLst/>
              <a:ea typeface="ＭＳ Ｐゴシック" panose="020B0600070205080204" pitchFamily="34" charset="-128"/>
              <a:cs typeface="ＭＳ Ｐゴシック" panose="020B0600070205080204" pitchFamily="34" charset="-128"/>
            </a:endParaRPr>
          </a:p>
          <a:p>
            <a:r>
              <a:rPr lang="ja-JP" altLang="ja-JP" sz="1200">
                <a:effectLst/>
                <a:ea typeface="ＭＳ Ｐゴシック" panose="020B0600070205080204" pitchFamily="34" charset="-128"/>
                <a:cs typeface="ＭＳ Ｐゴシック" panose="020B0600070205080204" pitchFamily="34" charset="-128"/>
              </a:rPr>
              <a:t>年長群（</a:t>
            </a:r>
            <a:r>
              <a:rPr lang="en-US" altLang="ja-JP" sz="1200" dirty="0">
                <a:effectLst/>
                <a:ea typeface="ＭＳ Ｐゴシック" panose="020B0600070205080204" pitchFamily="34" charset="-128"/>
                <a:cs typeface="ＭＳ Ｐゴシック" panose="020B0600070205080204" pitchFamily="34" charset="-128"/>
              </a:rPr>
              <a:t>9</a:t>
            </a:r>
            <a:r>
              <a:rPr lang="ja-JP" altLang="ja-JP" sz="1200">
                <a:effectLst/>
                <a:ea typeface="ＭＳ Ｐゴシック" panose="020B0600070205080204" pitchFamily="34" charset="-128"/>
                <a:cs typeface="ＭＳ Ｐゴシック" panose="020B0600070205080204" pitchFamily="34" charset="-128"/>
              </a:rPr>
              <a:t>～</a:t>
            </a:r>
            <a:r>
              <a:rPr lang="en-US" altLang="ja-JP" sz="1200" dirty="0">
                <a:effectLst/>
                <a:ea typeface="ＭＳ Ｐゴシック" panose="020B0600070205080204" pitchFamily="34" charset="-128"/>
                <a:cs typeface="ＭＳ Ｐゴシック" panose="020B0600070205080204" pitchFamily="34" charset="-128"/>
              </a:rPr>
              <a:t>17</a:t>
            </a:r>
            <a:r>
              <a:rPr lang="ja-JP" altLang="ja-JP" sz="1200">
                <a:effectLst/>
                <a:ea typeface="ＭＳ Ｐゴシック" panose="020B0600070205080204" pitchFamily="34" charset="-128"/>
                <a:cs typeface="ＭＳ Ｐゴシック" panose="020B0600070205080204" pitchFamily="34" charset="-128"/>
              </a:rPr>
              <a:t>歳）は年少群（</a:t>
            </a:r>
            <a:r>
              <a:rPr lang="en-US" altLang="ja-JP" sz="1200" dirty="0">
                <a:effectLst/>
                <a:ea typeface="ＭＳ Ｐゴシック" panose="020B0600070205080204" pitchFamily="34" charset="-128"/>
                <a:cs typeface="ＭＳ Ｐゴシック" panose="020B0600070205080204" pitchFamily="34" charset="-128"/>
              </a:rPr>
              <a:t>0</a:t>
            </a:r>
            <a:r>
              <a:rPr lang="ja-JP" altLang="ja-JP" sz="1200">
                <a:effectLst/>
                <a:ea typeface="ＭＳ Ｐゴシック" panose="020B0600070205080204" pitchFamily="34" charset="-128"/>
                <a:cs typeface="ＭＳ Ｐゴシック" panose="020B0600070205080204" pitchFamily="34" charset="-128"/>
              </a:rPr>
              <a:t>～</a:t>
            </a:r>
            <a:r>
              <a:rPr lang="en-US" altLang="ja-JP" sz="1200" dirty="0">
                <a:effectLst/>
                <a:ea typeface="ＭＳ Ｐゴシック" panose="020B0600070205080204" pitchFamily="34" charset="-128"/>
                <a:cs typeface="ＭＳ Ｐゴシック" panose="020B0600070205080204" pitchFamily="34" charset="-128"/>
              </a:rPr>
              <a:t>8</a:t>
            </a:r>
            <a:r>
              <a:rPr lang="ja-JP" altLang="ja-JP" sz="1200">
                <a:effectLst/>
                <a:ea typeface="ＭＳ Ｐゴシック" panose="020B0600070205080204" pitchFamily="34" charset="-128"/>
                <a:cs typeface="ＭＳ Ｐゴシック" panose="020B0600070205080204" pitchFamily="34" charset="-128"/>
              </a:rPr>
              <a:t>歳）と比べて、</a:t>
            </a:r>
            <a:endParaRPr lang="en-US" altLang="ja-JP" sz="1200" dirty="0">
              <a:effectLst/>
              <a:ea typeface="ＭＳ Ｐゴシック" panose="020B0600070205080204" pitchFamily="34" charset="-128"/>
              <a:cs typeface="ＭＳ Ｐゴシック" panose="020B0600070205080204" pitchFamily="34" charset="-128"/>
            </a:endParaRPr>
          </a:p>
          <a:p>
            <a:r>
              <a:rPr lang="ja-JP" altLang="ja-JP" sz="1200">
                <a:effectLst/>
                <a:ea typeface="ＭＳ Ｐゴシック" panose="020B0600070205080204" pitchFamily="34" charset="-128"/>
                <a:cs typeface="ＭＳ Ｐゴシック" panose="020B0600070205080204" pitchFamily="34" charset="-128"/>
              </a:rPr>
              <a:t>頸部痛</a:t>
            </a:r>
            <a:r>
              <a:rPr lang="ja-JP" altLang="en-US" sz="1200">
                <a:effectLst/>
                <a:ea typeface="ＭＳ Ｐゴシック" panose="020B0600070205080204" pitchFamily="34" charset="-128"/>
                <a:cs typeface="ＭＳ Ｐゴシック" panose="020B0600070205080204" pitchFamily="34" charset="-128"/>
              </a:rPr>
              <a:t>の自覚と</a:t>
            </a:r>
            <a:r>
              <a:rPr lang="ja-JP" altLang="ja-JP" sz="1200">
                <a:effectLst/>
                <a:ea typeface="ＭＳ Ｐゴシック" panose="020B0600070205080204" pitchFamily="34" charset="-128"/>
                <a:cs typeface="ＭＳ Ｐゴシック" panose="020B0600070205080204" pitchFamily="34" charset="-128"/>
              </a:rPr>
              <a:t>診察での頸部痛の有病率が高</a:t>
            </a:r>
            <a:r>
              <a:rPr lang="ja-JP" altLang="en-US" sz="1200">
                <a:effectLst/>
                <a:ea typeface="ＭＳ Ｐゴシック" panose="020B0600070205080204" pitchFamily="34" charset="-128"/>
                <a:cs typeface="ＭＳ Ｐゴシック" panose="020B0600070205080204" pitchFamily="34" charset="-128"/>
              </a:rPr>
              <a:t>かったです。</a:t>
            </a:r>
            <a:endParaRPr lang="en-US" altLang="ja-JP" sz="1200" dirty="0">
              <a:effectLst/>
              <a:ea typeface="ＭＳ Ｐゴシック" panose="020B0600070205080204" pitchFamily="34" charset="-128"/>
              <a:cs typeface="ＭＳ Ｐゴシック" panose="020B0600070205080204" pitchFamily="34" charset="-128"/>
            </a:endParaRPr>
          </a:p>
          <a:p>
            <a:r>
              <a:rPr lang="ja-JP" altLang="ja-JP" sz="1200">
                <a:effectLst/>
                <a:ea typeface="ＭＳ Ｐゴシック" panose="020B0600070205080204" pitchFamily="34" charset="-128"/>
                <a:cs typeface="ＭＳ Ｐゴシック" panose="020B0600070205080204" pitchFamily="34" charset="-128"/>
              </a:rPr>
              <a:t>一方、年少群は</a:t>
            </a:r>
            <a:r>
              <a:rPr lang="ja-JP" altLang="en-US" sz="1200">
                <a:effectLst/>
                <a:ea typeface="ＭＳ Ｐゴシック" panose="020B0600070205080204" pitchFamily="34" charset="-128"/>
                <a:cs typeface="ＭＳ Ｐゴシック" panose="020B0600070205080204" pitchFamily="34" charset="-128"/>
              </a:rPr>
              <a:t>年長群に比べて、</a:t>
            </a:r>
            <a:r>
              <a:rPr lang="ja-JP" altLang="ja-JP" sz="1200">
                <a:effectLst/>
                <a:ea typeface="ＭＳ Ｐゴシック" panose="020B0600070205080204" pitchFamily="34" charset="-128"/>
                <a:cs typeface="ＭＳ Ｐゴシック" panose="020B0600070205080204" pitchFamily="34" charset="-128"/>
              </a:rPr>
              <a:t>重度頭部外傷が多</a:t>
            </a:r>
            <a:r>
              <a:rPr lang="ja-JP" altLang="en-US" sz="1200">
                <a:effectLst/>
                <a:ea typeface="ＭＳ Ｐゴシック" panose="020B0600070205080204" pitchFamily="34" charset="-128"/>
                <a:cs typeface="ＭＳ Ｐゴシック" panose="020B0600070205080204" pitchFamily="34" charset="-128"/>
              </a:rPr>
              <a:t>かったです。</a:t>
            </a:r>
            <a:endParaRPr lang="ja-JP" altLang="ja-JP" sz="1200">
              <a:effectLst/>
              <a:ea typeface="ＭＳ Ｐゴシック" panose="020B0600070205080204" pitchFamily="34" charset="-128"/>
              <a:cs typeface="ＭＳ Ｐゴシック" panose="020B0600070205080204" pitchFamily="34" charset="-128"/>
            </a:endParaRP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20</a:t>
            </a:fld>
            <a:endParaRPr kumimoji="1" lang="ja-JP" altLang="en-US"/>
          </a:p>
        </p:txBody>
      </p:sp>
    </p:spTree>
    <p:extLst>
      <p:ext uri="{BB962C8B-B14F-4D97-AF65-F5344CB8AC3E}">
        <p14:creationId xmlns:p14="http://schemas.microsoft.com/office/powerpoint/2010/main" val="4015938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a:solidFill>
                  <a:schemeClr val="tx1"/>
                </a:solidFill>
                <a:effectLst/>
                <a:latin typeface="+mn-lt"/>
                <a:ea typeface="+mn-ea"/>
                <a:cs typeface="+mn-cs"/>
              </a:rPr>
              <a:t>結果です。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感度は、</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PECARN </a:t>
            </a:r>
            <a:r>
              <a:rPr kumimoji="1" lang="ja-JP" altLang="en-US" sz="1200" kern="120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93.3%</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NEXUS 85.7%</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CCR 90.8%</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陰性的中率は、ほぼ同等ですが</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PECARN 99.8%</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NEXUS 99.6%</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CCR 99.7%</a:t>
            </a:r>
            <a:r>
              <a:rPr kumimoji="1" lang="ja-JP" altLang="en-US" sz="1200" kern="120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であり、</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t>PECARN CSI rule</a:t>
            </a:r>
            <a:r>
              <a:rPr lang="ja-JP" altLang="en-US" sz="1200" b="1"/>
              <a:t>が、全体・両年齢群間で感度</a:t>
            </a:r>
            <a:r>
              <a:rPr kumimoji="1" lang="ja-JP" altLang="en-US" sz="1200" b="1"/>
              <a:t>と陰性</a:t>
            </a:r>
            <a:r>
              <a:rPr lang="ja-JP" altLang="en-US" sz="1200" b="1"/>
              <a:t>的中率が最も高いことがわかります。</a:t>
            </a:r>
            <a:endParaRPr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a:solidFill>
                  <a:schemeClr val="tx1"/>
                </a:solidFill>
                <a:effectLst/>
                <a:latin typeface="+mn-lt"/>
                <a:ea typeface="+mn-ea"/>
                <a:cs typeface="+mn-cs"/>
              </a:rPr>
              <a:t>特異度</a:t>
            </a:r>
            <a:r>
              <a:rPr kumimoji="1" lang="ja-JP" altLang="en-US" sz="1200" kern="120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NEXUS 65.3</a:t>
            </a:r>
            <a:r>
              <a:rPr kumimoji="1" lang="ja-JP"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であり、</a:t>
            </a:r>
            <a:r>
              <a:rPr kumimoji="1" lang="en-US" altLang="ja-JP" sz="1200" kern="1200" dirty="0">
                <a:solidFill>
                  <a:schemeClr val="tx1"/>
                </a:solidFill>
                <a:effectLst/>
                <a:latin typeface="+mn-lt"/>
                <a:ea typeface="+mn-ea"/>
                <a:cs typeface="+mn-cs"/>
              </a:rPr>
              <a:t>PECARN </a:t>
            </a:r>
            <a:r>
              <a:rPr kumimoji="1" lang="ja-JP" altLang="en-US" sz="1200" kern="120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59.9</a:t>
            </a:r>
            <a:r>
              <a:rPr kumimoji="1" lang="ja-JP"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CCR </a:t>
            </a:r>
            <a:r>
              <a:rPr kumimoji="1" lang="ja-JP" altLang="en-US" sz="1200" kern="120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57.1</a:t>
            </a:r>
            <a:r>
              <a:rPr kumimoji="1" lang="ja-JP" altLang="ja-JP" sz="1200" kern="1200">
                <a:solidFill>
                  <a:schemeClr val="tx1"/>
                </a:solidFill>
                <a:effectLst/>
                <a:latin typeface="+mn-lt"/>
                <a:ea typeface="+mn-ea"/>
                <a:cs typeface="+mn-cs"/>
              </a:rPr>
              <a:t>％より高</a:t>
            </a:r>
            <a:r>
              <a:rPr kumimoji="1" lang="ja-JP" altLang="en-US" sz="1200" kern="1200">
                <a:solidFill>
                  <a:schemeClr val="tx1"/>
                </a:solidFill>
                <a:effectLst/>
                <a:latin typeface="+mn-lt"/>
                <a:ea typeface="+mn-ea"/>
                <a:cs typeface="+mn-cs"/>
              </a:rPr>
              <a:t>く、</a:t>
            </a:r>
            <a:r>
              <a:rPr lang="en-US" altLang="ja-JP" sz="1200" b="1" dirty="0">
                <a:solidFill>
                  <a:schemeClr val="tx1"/>
                </a:solidFill>
              </a:rPr>
              <a:t>NEXUS</a:t>
            </a:r>
            <a:r>
              <a:rPr lang="ja-JP" altLang="en-US" sz="1200" b="1">
                <a:solidFill>
                  <a:schemeClr val="tx1"/>
                </a:solidFill>
              </a:rPr>
              <a:t>が、</a:t>
            </a:r>
            <a:r>
              <a:rPr lang="ja-JP" altLang="en-US" sz="1200" b="1"/>
              <a:t>全体・両年齢群でも</a:t>
            </a:r>
            <a:r>
              <a:rPr lang="ja-JP" altLang="en-US" sz="1200" b="1">
                <a:solidFill>
                  <a:schemeClr val="tx1"/>
                </a:solidFill>
              </a:rPr>
              <a:t>特異度が最も高いことがわかります。</a:t>
            </a:r>
            <a:endParaRPr lang="en-US" altLang="ja-JP"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t>また、</a:t>
            </a:r>
            <a:r>
              <a:rPr lang="en-US" altLang="ja-JP" sz="1200" b="1" dirty="0"/>
              <a:t>22430</a:t>
            </a:r>
            <a:r>
              <a:rPr lang="ja-JP" altLang="en-US" sz="1200" b="1"/>
              <a:t>症例のうち</a:t>
            </a:r>
          </a:p>
          <a:p>
            <a:r>
              <a:rPr lang="en-US" altLang="ja-JP" dirty="0"/>
              <a:t>PECARN</a:t>
            </a:r>
            <a:r>
              <a:rPr lang="ja-JP" altLang="en-US"/>
              <a:t>適用では見逃しが</a:t>
            </a:r>
            <a:r>
              <a:rPr lang="en-US" altLang="ja-JP" dirty="0"/>
              <a:t>29</a:t>
            </a:r>
            <a:r>
              <a:rPr lang="ja-JP" altLang="en-US"/>
              <a:t>例：うち</a:t>
            </a:r>
            <a:r>
              <a:rPr lang="en-US" altLang="ja-JP" dirty="0"/>
              <a:t>19</a:t>
            </a:r>
            <a:r>
              <a:rPr lang="ja-JP" altLang="en-US"/>
              <a:t>例は追加管理（</a:t>
            </a:r>
            <a:r>
              <a:rPr lang="en-US" altLang="ja-JP" dirty="0"/>
              <a:t>19 </a:t>
            </a:r>
            <a:r>
              <a:rPr lang="ja-JP" altLang="en-US"/>
              <a:t>カラー）</a:t>
            </a:r>
          </a:p>
          <a:p>
            <a:r>
              <a:rPr lang="en-US" altLang="ja-JP" dirty="0"/>
              <a:t>NEXUS</a:t>
            </a:r>
            <a:r>
              <a:rPr lang="ja-JP" altLang="en-US"/>
              <a:t>では</a:t>
            </a:r>
            <a:r>
              <a:rPr lang="en-US" altLang="ja-JP" dirty="0"/>
              <a:t>62</a:t>
            </a:r>
            <a:r>
              <a:rPr lang="ja-JP" altLang="en-US"/>
              <a:t>例：うち</a:t>
            </a:r>
            <a:r>
              <a:rPr lang="en-US" altLang="ja-JP" dirty="0"/>
              <a:t>49</a:t>
            </a:r>
            <a:r>
              <a:rPr lang="ja-JP" altLang="en-US"/>
              <a:t>例は追加管理（カラー</a:t>
            </a:r>
            <a:r>
              <a:rPr lang="en-US" altLang="ja-JP" dirty="0"/>
              <a:t>42</a:t>
            </a:r>
            <a:r>
              <a:rPr lang="ja-JP" altLang="en-US"/>
              <a:t>、</a:t>
            </a:r>
            <a:r>
              <a:rPr lang="en-US" altLang="ja-JP" dirty="0"/>
              <a:t>Minerva 1</a:t>
            </a:r>
            <a:r>
              <a:rPr lang="ja-JP" altLang="en-US"/>
              <a:t>、手術</a:t>
            </a:r>
            <a:r>
              <a:rPr lang="en-US" altLang="ja-JP" dirty="0"/>
              <a:t>7</a:t>
            </a:r>
            <a:r>
              <a:rPr lang="ja-JP" altLang="en-US"/>
              <a:t>）</a:t>
            </a:r>
          </a:p>
          <a:p>
            <a:r>
              <a:rPr lang="en-US" altLang="ja-JP" dirty="0"/>
              <a:t>CCR</a:t>
            </a:r>
            <a:r>
              <a:rPr lang="ja-JP" altLang="en-US"/>
              <a:t>では</a:t>
            </a:r>
            <a:r>
              <a:rPr lang="en-US" altLang="ja-JP" dirty="0"/>
              <a:t>40</a:t>
            </a:r>
            <a:r>
              <a:rPr lang="ja-JP" altLang="en-US"/>
              <a:t>例：うち</a:t>
            </a:r>
            <a:r>
              <a:rPr lang="en-US" altLang="ja-JP" dirty="0"/>
              <a:t>24</a:t>
            </a:r>
            <a:r>
              <a:rPr lang="ja-JP" altLang="en-US"/>
              <a:t>例は追加管理（カラー</a:t>
            </a:r>
            <a:r>
              <a:rPr lang="en-US" altLang="ja-JP" dirty="0"/>
              <a:t>22</a:t>
            </a:r>
            <a:r>
              <a:rPr lang="ja-JP" altLang="en-US"/>
              <a:t>、</a:t>
            </a:r>
            <a:r>
              <a:rPr lang="en-US" altLang="ja-JP" dirty="0"/>
              <a:t>Halo 1</a:t>
            </a:r>
            <a:r>
              <a:rPr lang="ja-JP" altLang="en-US"/>
              <a:t>、手術</a:t>
            </a:r>
            <a:r>
              <a:rPr lang="en-US" altLang="ja-JP" dirty="0"/>
              <a:t>1</a:t>
            </a:r>
            <a:r>
              <a:rPr lang="ja-JP" altLang="en-US"/>
              <a:t>） </a:t>
            </a:r>
            <a:endParaRPr lang="en-US" altLang="ja-JP" dirty="0"/>
          </a:p>
          <a:p>
            <a:r>
              <a:rPr lang="ja-JP" altLang="en-US"/>
              <a:t>でした。</a:t>
            </a:r>
            <a:endParaRPr lang="en-US" altLang="ja-JP" dirty="0"/>
          </a:p>
          <a:p>
            <a:endParaRPr lang="en-US" altLang="ja-JP" dirty="0"/>
          </a:p>
          <a:p>
            <a:r>
              <a:rPr lang="en-US" altLang="ja-JP" sz="1200" b="1" dirty="0">
                <a:solidFill>
                  <a:schemeClr val="tx1"/>
                </a:solidFill>
              </a:rPr>
              <a:t>PECARN CSI rule</a:t>
            </a:r>
            <a:r>
              <a:rPr lang="ja-JP" altLang="en-US" sz="1200" b="1">
                <a:solidFill>
                  <a:schemeClr val="tx1"/>
                </a:solidFill>
              </a:rPr>
              <a:t>では見逃しが最も少なく、</a:t>
            </a:r>
            <a:endParaRPr lang="en-US" altLang="ja-JP" sz="1200" b="1" dirty="0">
              <a:solidFill>
                <a:schemeClr val="tx1"/>
              </a:solidFill>
            </a:endParaRPr>
          </a:p>
          <a:p>
            <a:r>
              <a:rPr lang="en-US" altLang="ja-JP" sz="1200" b="1" dirty="0">
                <a:solidFill>
                  <a:schemeClr val="tx1"/>
                </a:solidFill>
              </a:rPr>
              <a:t>NEXUS/CCR</a:t>
            </a:r>
            <a:r>
              <a:rPr lang="ja-JP" altLang="en-US" sz="1200" b="1">
                <a:solidFill>
                  <a:schemeClr val="tx1"/>
                </a:solidFill>
              </a:rPr>
              <a:t>では、手術介入を要する症例を含む見逃しがより多いことがわかります。</a:t>
            </a:r>
            <a:endParaRPr lang="en-US" altLang="ja-JP"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真陽性、偽陽性、偽陰性、真陰性</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陰性的中率が高い＝見落としが少ない</a:t>
            </a:r>
            <a:endParaRPr kumimoji="1" lang="en-US" altLang="ja-JP" sz="1200" b="0" i="0" u="none" strike="noStrik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22</a:t>
            </a:fld>
            <a:endParaRPr kumimoji="1" lang="ja-JP" altLang="en-US"/>
          </a:p>
        </p:txBody>
      </p:sp>
    </p:spTree>
    <p:extLst>
      <p:ext uri="{BB962C8B-B14F-4D97-AF65-F5344CB8AC3E}">
        <p14:creationId xmlns:p14="http://schemas.microsoft.com/office/powerpoint/2010/main" val="227016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まず、導入です。</a:t>
            </a:r>
            <a:endParaRPr kumimoji="1" lang="en-US" altLang="ja-JP" sz="1200" b="0" i="0" u="none" strike="noStrik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a:t>
            </a:fld>
            <a:endParaRPr kumimoji="1" lang="ja-JP" altLang="en-US"/>
          </a:p>
        </p:txBody>
      </p:sp>
    </p:spTree>
    <p:extLst>
      <p:ext uri="{BB962C8B-B14F-4D97-AF65-F5344CB8AC3E}">
        <p14:creationId xmlns:p14="http://schemas.microsoft.com/office/powerpoint/2010/main" val="3240256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ROC</a:t>
            </a:r>
            <a:r>
              <a:rPr kumimoji="1" lang="ja-JP" altLang="en-US" sz="1200" b="0" i="0" u="none" strike="noStrike" kern="1200">
                <a:solidFill>
                  <a:schemeClr val="tx1"/>
                </a:solidFill>
                <a:effectLst/>
                <a:latin typeface="+mn-lt"/>
                <a:ea typeface="+mn-ea"/>
                <a:cs typeface="+mn-cs"/>
              </a:rPr>
              <a:t>曲線です。</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a:solidFill>
                  <a:schemeClr val="tx1"/>
                </a:solidFill>
                <a:effectLst/>
                <a:latin typeface="+mn-lt"/>
                <a:ea typeface="+mn-ea"/>
                <a:cs typeface="+mn-cs"/>
              </a:rPr>
              <a:t>は</a:t>
            </a:r>
            <a:r>
              <a:rPr lang="en-US" altLang="ja-JP" sz="1200" dirty="0"/>
              <a:t>PECARN 0.77</a:t>
            </a:r>
            <a:r>
              <a:rPr lang="ja-JP" altLang="en-US" sz="1200"/>
              <a:t>、</a:t>
            </a:r>
            <a:r>
              <a:rPr lang="en-US" altLang="ja-JP" sz="1200" dirty="0"/>
              <a:t>NEXUS</a:t>
            </a:r>
            <a:r>
              <a:rPr lang="ja-JP" altLang="en-US" sz="1200"/>
              <a:t>で</a:t>
            </a:r>
            <a:r>
              <a:rPr lang="en-US" altLang="ja-JP" sz="1200" dirty="0"/>
              <a:t>0.75</a:t>
            </a:r>
            <a:r>
              <a:rPr lang="ja-JP" altLang="en-US" sz="1200"/>
              <a:t>、</a:t>
            </a:r>
            <a:r>
              <a:rPr lang="en-US" altLang="ja-JP" sz="1200" dirty="0"/>
              <a:t>CCR</a:t>
            </a:r>
            <a:r>
              <a:rPr lang="ja-JP" altLang="en-US" sz="1200"/>
              <a:t>で</a:t>
            </a:r>
            <a:r>
              <a:rPr lang="en-US" altLang="ja-JP" sz="1200" dirty="0"/>
              <a:t>0.74</a:t>
            </a:r>
            <a:r>
              <a:rPr lang="ja-JP" altLang="en-US" sz="1200"/>
              <a:t>とほぼ同程度ですが、</a:t>
            </a:r>
            <a:r>
              <a:rPr lang="en-US" altLang="ja-JP" sz="1200" b="1" dirty="0"/>
              <a:t>PECARN </a:t>
            </a:r>
            <a:r>
              <a:rPr lang="ja-JP" altLang="en-US" sz="1200" b="1"/>
              <a:t>が最も高かったです。</a:t>
            </a:r>
            <a:endParaRPr lang="en-US" altLang="ja-JP" sz="1200" b="1" dirty="0"/>
          </a:p>
          <a:p>
            <a:r>
              <a:rPr kumimoji="1" lang="en-US" altLang="ja-JP" sz="1200" b="0" i="0" u="none" strike="noStrike" kern="1200" dirty="0">
                <a:solidFill>
                  <a:schemeClr val="tx1"/>
                </a:solidFill>
                <a:effectLst/>
                <a:latin typeface="+mn-lt"/>
                <a:ea typeface="+mn-ea"/>
                <a:cs typeface="+mn-cs"/>
              </a:rPr>
              <a:t>ROC</a:t>
            </a:r>
            <a:r>
              <a:rPr kumimoji="1" lang="ja-JP" altLang="en-US" sz="1200" b="0" i="0" u="none" strike="noStrike" kern="1200">
                <a:solidFill>
                  <a:schemeClr val="tx1"/>
                </a:solidFill>
                <a:effectLst/>
                <a:latin typeface="+mn-lt"/>
                <a:ea typeface="+mn-ea"/>
                <a:cs typeface="+mn-cs"/>
              </a:rPr>
              <a:t>曲線は載せていませんが、</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a:solidFill>
                  <a:schemeClr val="tx1"/>
                </a:solidFill>
                <a:effectLst/>
                <a:latin typeface="+mn-lt"/>
                <a:ea typeface="+mn-ea"/>
                <a:cs typeface="+mn-cs"/>
              </a:rPr>
              <a:t>は年齢群間でもほぼ同じでした。</a:t>
            </a:r>
            <a:endParaRPr kumimoji="1" lang="en-US" altLang="ja-JP" sz="1200" b="0" i="0" u="none" strike="noStrike" kern="1200" dirty="0">
              <a:solidFill>
                <a:schemeClr val="tx1"/>
              </a:solidFill>
              <a:effectLst/>
              <a:latin typeface="+mn-lt"/>
              <a:ea typeface="+mn-ea"/>
              <a:cs typeface="+mn-cs"/>
            </a:endParaRPr>
          </a:p>
          <a:p>
            <a:endParaRPr kumimoji="1" lang="en-US" altLang="ja-JP" dirty="0"/>
          </a:p>
          <a:p>
            <a:r>
              <a:rPr kumimoji="1" lang="en-US" altLang="ja-JP" dirty="0"/>
              <a:t>---------------------------------------------------------</a:t>
            </a:r>
          </a:p>
          <a:p>
            <a:r>
              <a:rPr kumimoji="1" lang="en-US" altLang="ja-JP" dirty="0"/>
              <a:t>AUC</a:t>
            </a:r>
          </a:p>
          <a:p>
            <a:r>
              <a:rPr kumimoji="1" lang="en-US" altLang="ja-JP" sz="1200" b="1" i="0" u="none" strike="noStrike" kern="1200" dirty="0">
                <a:solidFill>
                  <a:schemeClr val="tx1"/>
                </a:solidFill>
                <a:effectLst/>
                <a:latin typeface="+mn-lt"/>
                <a:ea typeface="+mn-ea"/>
                <a:cs typeface="+mn-cs"/>
              </a:rPr>
              <a:t>1</a:t>
            </a:r>
            <a:r>
              <a:rPr kumimoji="1" lang="ja-JP" altLang="en-US" sz="1200" b="1" i="0" u="none" strike="noStrike" kern="1200">
                <a:solidFill>
                  <a:schemeClr val="tx1"/>
                </a:solidFill>
                <a:effectLst/>
                <a:latin typeface="+mn-lt"/>
                <a:ea typeface="+mn-ea"/>
                <a:cs typeface="+mn-cs"/>
              </a:rPr>
              <a:t>に近い</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非常に高い精度（見逃しや誤診が少ない）。</a:t>
            </a:r>
          </a:p>
          <a:p>
            <a:r>
              <a:rPr kumimoji="1" lang="en-US" altLang="ja-JP" sz="1200" b="1" i="0" u="none" strike="noStrike" kern="1200" dirty="0">
                <a:solidFill>
                  <a:schemeClr val="tx1"/>
                </a:solidFill>
                <a:effectLst/>
                <a:latin typeface="+mn-lt"/>
                <a:ea typeface="+mn-ea"/>
                <a:cs typeface="+mn-cs"/>
              </a:rPr>
              <a:t>0.5</a:t>
            </a:r>
            <a:r>
              <a:rPr kumimoji="1" lang="ja-JP" altLang="en-US" sz="1200" b="1" i="0" u="none" strike="noStrike" kern="1200">
                <a:solidFill>
                  <a:schemeClr val="tx1"/>
                </a:solidFill>
                <a:effectLst/>
                <a:latin typeface="+mn-lt"/>
                <a:ea typeface="+mn-ea"/>
                <a:cs typeface="+mn-cs"/>
              </a:rPr>
              <a:t>に近い</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ランダムな（偶然の）精度（コイン投げと同じ）。</a:t>
            </a:r>
          </a:p>
          <a:p>
            <a:r>
              <a:rPr kumimoji="1" lang="en-US" altLang="ja-JP" sz="1200" b="1" i="0" u="none" strike="noStrike" kern="1200" dirty="0">
                <a:solidFill>
                  <a:schemeClr val="tx1"/>
                </a:solidFill>
                <a:effectLst/>
                <a:latin typeface="+mn-lt"/>
                <a:ea typeface="+mn-ea"/>
                <a:cs typeface="+mn-cs"/>
              </a:rPr>
              <a:t>0.7〜0.8</a:t>
            </a:r>
            <a:r>
              <a:rPr kumimoji="1" lang="ja-JP" altLang="en-US" sz="1200" b="1" i="0" u="none" strike="noStrike" kern="1200">
                <a:solidFill>
                  <a:schemeClr val="tx1"/>
                </a:solidFill>
                <a:effectLst/>
                <a:latin typeface="+mn-lt"/>
                <a:ea typeface="+mn-ea"/>
                <a:cs typeface="+mn-cs"/>
              </a:rPr>
              <a:t>前後</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一般的に高精度</a:t>
            </a:r>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23</a:t>
            </a:fld>
            <a:endParaRPr kumimoji="1" lang="ja-JP" altLang="en-US"/>
          </a:p>
        </p:txBody>
      </p:sp>
    </p:spTree>
    <p:extLst>
      <p:ext uri="{BB962C8B-B14F-4D97-AF65-F5344CB8AC3E}">
        <p14:creationId xmlns:p14="http://schemas.microsoft.com/office/powerpoint/2010/main" val="329857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a:solidFill>
                  <a:schemeClr val="tx1"/>
                </a:solidFill>
                <a:effectLst/>
                <a:latin typeface="+mn-lt"/>
                <a:ea typeface="+mn-ea"/>
                <a:cs typeface="+mn-cs"/>
              </a:rPr>
              <a:t>各ルールを厳密に適用した場合の</a:t>
            </a:r>
            <a:r>
              <a:rPr kumimoji="1" lang="en-US" altLang="ja-JP" sz="1200" b="0" i="0" u="none" strike="noStrike" kern="1200" dirty="0">
                <a:solidFill>
                  <a:schemeClr val="tx1"/>
                </a:solidFill>
                <a:effectLst/>
                <a:latin typeface="+mn-lt"/>
                <a:ea typeface="+mn-ea"/>
                <a:cs typeface="+mn-cs"/>
              </a:rPr>
              <a:t>X</a:t>
            </a:r>
            <a:r>
              <a:rPr kumimoji="1" lang="ja-JP" altLang="en-US" sz="1200" b="0" i="0" u="none" strike="noStrike" kern="1200">
                <a:solidFill>
                  <a:schemeClr val="tx1"/>
                </a:solidFill>
                <a:effectLst/>
                <a:latin typeface="+mn-lt"/>
                <a:ea typeface="+mn-ea"/>
                <a:cs typeface="+mn-cs"/>
              </a:rPr>
              <a:t>線と</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を合わせた推定画像検査率は、</a:t>
            </a:r>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PECARN 41.1%</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NEXUS 35.7%</a:t>
            </a: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CCR 43.8%</a:t>
            </a:r>
            <a:r>
              <a:rPr kumimoji="1" lang="ja-JP" altLang="en-US" sz="1200" b="0" i="0" u="none" strike="noStrike" kern="1200">
                <a:solidFill>
                  <a:schemeClr val="tx1"/>
                </a:solidFill>
                <a:effectLst/>
                <a:latin typeface="+mn-lt"/>
                <a:ea typeface="+mn-ea"/>
                <a:cs typeface="+mn-cs"/>
              </a:rPr>
              <a:t>と</a:t>
            </a:r>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NEXUS</a:t>
            </a:r>
            <a:r>
              <a:rPr kumimoji="1" lang="ja-JP" altLang="en-US" sz="1200" b="0" i="0" u="none" strike="noStrike" kern="1200">
                <a:solidFill>
                  <a:schemeClr val="tx1"/>
                </a:solidFill>
                <a:effectLst/>
                <a:latin typeface="+mn-lt"/>
                <a:ea typeface="+mn-ea"/>
                <a:cs typeface="+mn-cs"/>
              </a:rPr>
              <a:t>が最も少なく</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X</a:t>
            </a:r>
            <a:r>
              <a:rPr kumimoji="1" lang="ja-JP" altLang="ja-JP" sz="1200" kern="1200">
                <a:solidFill>
                  <a:schemeClr val="tx1"/>
                </a:solidFill>
                <a:effectLst/>
                <a:latin typeface="+mn-lt"/>
                <a:ea typeface="+mn-ea"/>
                <a:cs typeface="+mn-cs"/>
              </a:rPr>
              <a:t>線検査の推定率は</a:t>
            </a:r>
            <a:r>
              <a:rPr kumimoji="1" lang="en-US" altLang="ja-JP" sz="1200" kern="1200" dirty="0">
                <a:solidFill>
                  <a:schemeClr val="tx1"/>
                </a:solidFill>
                <a:effectLst/>
                <a:latin typeface="+mn-lt"/>
                <a:ea typeface="+mn-ea"/>
                <a:cs typeface="+mn-cs"/>
              </a:rPr>
              <a:t>NEXUS</a:t>
            </a:r>
            <a:r>
              <a:rPr kumimoji="1" lang="ja-JP" altLang="ja-JP" sz="1200" kern="120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24.9</a:t>
            </a:r>
            <a:r>
              <a:rPr kumimoji="1" lang="ja-JP"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と</a:t>
            </a:r>
            <a:r>
              <a:rPr kumimoji="1" lang="ja-JP" altLang="ja-JP" sz="1200" kern="1200">
                <a:solidFill>
                  <a:schemeClr val="tx1"/>
                </a:solidFill>
                <a:effectLst/>
                <a:latin typeface="+mn-lt"/>
                <a:ea typeface="+mn-ea"/>
                <a:cs typeface="+mn-cs"/>
              </a:rPr>
              <a:t>最も低く</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続いて</a:t>
            </a:r>
            <a:r>
              <a:rPr kumimoji="1" lang="en-US" altLang="ja-JP" sz="1200" kern="1200" dirty="0">
                <a:solidFill>
                  <a:schemeClr val="tx1"/>
                </a:solidFill>
                <a:effectLst/>
                <a:latin typeface="+mn-lt"/>
                <a:ea typeface="+mn-ea"/>
                <a:cs typeface="+mn-cs"/>
              </a:rPr>
              <a:t>CCR</a:t>
            </a:r>
            <a:r>
              <a:rPr kumimoji="1" lang="ja-JP" altLang="en-US" sz="1200" kern="120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30.6</a:t>
            </a:r>
            <a:r>
              <a:rPr kumimoji="1" lang="ja-JP"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でした。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a:solidFill>
                  <a:schemeClr val="tx1"/>
                </a:solidFill>
                <a:effectLst/>
                <a:latin typeface="+mn-lt"/>
                <a:ea typeface="+mn-ea"/>
                <a:cs typeface="+mn-cs"/>
              </a:rPr>
              <a:t>一方、</a:t>
            </a:r>
            <a:r>
              <a:rPr kumimoji="1" lang="en-US" altLang="ja-JP" sz="1200" kern="1200" dirty="0">
                <a:solidFill>
                  <a:schemeClr val="tx1"/>
                </a:solidFill>
                <a:effectLst/>
                <a:latin typeface="+mn-lt"/>
                <a:ea typeface="+mn-ea"/>
                <a:cs typeface="+mn-cs"/>
              </a:rPr>
              <a:t>CT</a:t>
            </a:r>
            <a:r>
              <a:rPr kumimoji="1" lang="ja-JP" altLang="ja-JP" sz="1200" kern="1200">
                <a:solidFill>
                  <a:schemeClr val="tx1"/>
                </a:solidFill>
                <a:effectLst/>
                <a:latin typeface="+mn-lt"/>
                <a:ea typeface="+mn-ea"/>
                <a:cs typeface="+mn-cs"/>
              </a:rPr>
              <a:t>検査の推定率では、</a:t>
            </a:r>
            <a:r>
              <a:rPr kumimoji="1" lang="en-US" altLang="ja-JP" sz="1200" kern="1200" dirty="0">
                <a:solidFill>
                  <a:schemeClr val="tx1"/>
                </a:solidFill>
                <a:effectLst/>
                <a:latin typeface="+mn-lt"/>
                <a:ea typeface="+mn-ea"/>
                <a:cs typeface="+mn-cs"/>
              </a:rPr>
              <a:t>PECARN</a:t>
            </a:r>
            <a:r>
              <a:rPr kumimoji="1" lang="ja-JP" altLang="ja-JP" sz="1200" kern="120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6.9%</a:t>
            </a:r>
            <a:r>
              <a:rPr kumimoji="1" lang="ja-JP" altLang="en-US" sz="1200" kern="1200">
                <a:solidFill>
                  <a:schemeClr val="tx1"/>
                </a:solidFill>
                <a:effectLst/>
                <a:latin typeface="+mn-lt"/>
                <a:ea typeface="+mn-ea"/>
                <a:cs typeface="+mn-cs"/>
              </a:rPr>
              <a:t>と</a:t>
            </a:r>
            <a:r>
              <a:rPr kumimoji="1" lang="ja-JP" altLang="ja-JP" sz="1200" kern="1200">
                <a:solidFill>
                  <a:schemeClr val="tx1"/>
                </a:solidFill>
                <a:effectLst/>
                <a:latin typeface="+mn-lt"/>
                <a:ea typeface="+mn-ea"/>
                <a:cs typeface="+mn-cs"/>
              </a:rPr>
              <a:t>最も低く</a:t>
            </a:r>
            <a:r>
              <a:rPr kumimoji="1" lang="ja-JP" altLang="en-US" sz="1200" kern="1200">
                <a:solidFill>
                  <a:schemeClr val="tx1"/>
                </a:solidFill>
                <a:effectLst/>
                <a:latin typeface="+mn-lt"/>
                <a:ea typeface="+mn-ea"/>
                <a:cs typeface="+mn-cs"/>
              </a:rPr>
              <a:t>、続いて</a:t>
            </a:r>
            <a:r>
              <a:rPr kumimoji="1" lang="en-US" altLang="ja-JP" sz="1200" kern="1200" dirty="0">
                <a:solidFill>
                  <a:schemeClr val="tx1"/>
                </a:solidFill>
                <a:effectLst/>
                <a:latin typeface="+mn-lt"/>
                <a:ea typeface="+mn-ea"/>
                <a:cs typeface="+mn-cs"/>
              </a:rPr>
              <a:t>NEXUS</a:t>
            </a:r>
            <a:r>
              <a:rPr kumimoji="1" lang="ja-JP" altLang="ja-JP" sz="1200" kern="120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10.8</a:t>
            </a:r>
            <a:r>
              <a:rPr kumimoji="1" lang="ja-JP"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でした</a:t>
            </a:r>
            <a:r>
              <a:rPr kumimoji="1" lang="ja-JP" altLang="ja-JP" sz="1200" kern="1200">
                <a:solidFill>
                  <a:schemeClr val="tx1"/>
                </a:solidFill>
                <a:effectLst/>
                <a:latin typeface="+mn-lt"/>
                <a:ea typeface="+mn-ea"/>
                <a:cs typeface="+mn-cs"/>
              </a:rPr>
              <a:t>。</a:t>
            </a:r>
          </a:p>
          <a:p>
            <a:r>
              <a:rPr kumimoji="1" lang="ja-JP" altLang="en-US" sz="1200" b="0" i="0" u="none" strike="noStrike" kern="1200">
                <a:solidFill>
                  <a:schemeClr val="tx1"/>
                </a:solidFill>
                <a:effectLst/>
                <a:latin typeface="+mn-lt"/>
                <a:ea typeface="+mn-ea"/>
                <a:cs typeface="+mn-cs"/>
              </a:rPr>
              <a:t>これらのパターンは年齢群間でも類似していました。</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a:t>
            </a:r>
          </a:p>
          <a:p>
            <a:r>
              <a:rPr kumimoji="1" lang="en-US" altLang="ja-JP" sz="1200" b="0" i="0" u="none" strike="noStrike" kern="1200" dirty="0">
                <a:solidFill>
                  <a:schemeClr val="tx1"/>
                </a:solidFill>
                <a:effectLst/>
                <a:latin typeface="+mn-lt"/>
                <a:ea typeface="+mn-ea"/>
                <a:cs typeface="+mn-cs"/>
              </a:rPr>
              <a:t>※NEXUS/CCR</a:t>
            </a:r>
            <a:r>
              <a:rPr kumimoji="1" lang="ja-JP" altLang="en-US" sz="1200" b="0" i="0" u="none" strike="noStrike" kern="1200">
                <a:solidFill>
                  <a:schemeClr val="tx1"/>
                </a:solidFill>
                <a:effectLst/>
                <a:latin typeface="+mn-lt"/>
                <a:ea typeface="+mn-ea"/>
                <a:cs typeface="+mn-cs"/>
              </a:rPr>
              <a:t>はモダリティを指定しないため、</a:t>
            </a:r>
            <a:r>
              <a:rPr kumimoji="1" lang="en-US" altLang="ja-JP" sz="1200" b="0" i="0" u="none" strike="noStrike" kern="1200" dirty="0">
                <a:solidFill>
                  <a:schemeClr val="tx1"/>
                </a:solidFill>
                <a:effectLst/>
                <a:latin typeface="+mn-lt"/>
                <a:ea typeface="+mn-ea"/>
                <a:cs typeface="+mn-cs"/>
              </a:rPr>
              <a:t>PECARN</a:t>
            </a:r>
            <a:r>
              <a:rPr kumimoji="1" lang="ja-JP" altLang="en-US" sz="1200" b="0" i="0" u="none" strike="noStrike" kern="1200">
                <a:solidFill>
                  <a:schemeClr val="tx1"/>
                </a:solidFill>
                <a:effectLst/>
                <a:latin typeface="+mn-lt"/>
                <a:ea typeface="+mn-ea"/>
                <a:cs typeface="+mn-cs"/>
              </a:rPr>
              <a:t>コホートで実際に撮像された単純</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比を、</a:t>
            </a:r>
            <a:r>
              <a:rPr kumimoji="1" lang="en-US" altLang="ja-JP" sz="1200" b="0" i="0" u="none" strike="noStrike" kern="1200" dirty="0">
                <a:solidFill>
                  <a:schemeClr val="tx1"/>
                </a:solidFill>
                <a:effectLst/>
                <a:latin typeface="+mn-lt"/>
                <a:ea typeface="+mn-ea"/>
                <a:cs typeface="+mn-cs"/>
              </a:rPr>
              <a:t>NEXUS/CCR</a:t>
            </a:r>
            <a:r>
              <a:rPr kumimoji="1" lang="ja-JP" altLang="en-US" sz="1200" b="0" i="0" u="none" strike="noStrike" kern="1200">
                <a:solidFill>
                  <a:schemeClr val="tx1"/>
                </a:solidFill>
                <a:effectLst/>
                <a:latin typeface="+mn-lt"/>
                <a:ea typeface="+mn-ea"/>
                <a:cs typeface="+mn-cs"/>
              </a:rPr>
              <a:t>でリスクありと判定された対象に適用して単純</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率を推定した。</a:t>
            </a:r>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24</a:t>
            </a:fld>
            <a:endParaRPr kumimoji="1" lang="ja-JP" altLang="en-US"/>
          </a:p>
        </p:txBody>
      </p:sp>
    </p:spTree>
    <p:extLst>
      <p:ext uri="{BB962C8B-B14F-4D97-AF65-F5344CB8AC3E}">
        <p14:creationId xmlns:p14="http://schemas.microsoft.com/office/powerpoint/2010/main" val="312951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25</a:t>
            </a:fld>
            <a:endParaRPr kumimoji="1" lang="ja-JP" altLang="en-US"/>
          </a:p>
        </p:txBody>
      </p:sp>
    </p:spTree>
    <p:extLst>
      <p:ext uri="{BB962C8B-B14F-4D97-AF65-F5344CB8AC3E}">
        <p14:creationId xmlns:p14="http://schemas.microsoft.com/office/powerpoint/2010/main" val="87083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5B8B-7A18-6589-363E-E9562B3F23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4D5D7C-82A9-C751-4EE6-30843C2741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8F11E12-B245-434E-3BEF-265B1FC1D47F}"/>
              </a:ext>
            </a:extLst>
          </p:cNvPr>
          <p:cNvSpPr>
            <a:spLocks noGrp="1"/>
          </p:cNvSpPr>
          <p:nvPr>
            <p:ph type="body" idx="1"/>
          </p:nvPr>
        </p:nvSpPr>
        <p:spPr/>
        <p:txBody>
          <a:bodyPr/>
          <a:lstStyle/>
          <a:p>
            <a:r>
              <a:rPr kumimoji="1" lang="ja-JP" altLang="en-US" sz="1200" kern="1200">
                <a:solidFill>
                  <a:schemeClr val="tx1"/>
                </a:solidFill>
                <a:effectLst/>
                <a:latin typeface="+mn-lt"/>
                <a:ea typeface="+mn-ea"/>
                <a:cs typeface="+mn-cs"/>
              </a:rPr>
              <a:t>以上の結果をまとめると、</a:t>
            </a:r>
            <a:endParaRPr kumimoji="1" lang="en-US" altLang="ja-JP" sz="1200" kern="1200" dirty="0">
              <a:solidFill>
                <a:schemeClr val="tx1"/>
              </a:solidFill>
              <a:effectLst/>
              <a:latin typeface="+mn-lt"/>
              <a:ea typeface="+mn-ea"/>
              <a:cs typeface="+mn-cs"/>
            </a:endParaRPr>
          </a:p>
          <a:p>
            <a:r>
              <a:rPr lang="en-US" altLang="ja-JP" sz="1600" b="1" dirty="0"/>
              <a:t>PECARN CSI Rule</a:t>
            </a:r>
            <a:r>
              <a:rPr lang="ja-JP" altLang="en-US" sz="1200"/>
              <a:t>が</a:t>
            </a:r>
            <a:r>
              <a:rPr lang="en-US" altLang="ja-JP" sz="1200" dirty="0"/>
              <a:t>NEXUS/CCR</a:t>
            </a:r>
            <a:r>
              <a:rPr lang="ja-JP" altLang="en-US" sz="1200"/>
              <a:t>に比べて</a:t>
            </a:r>
            <a:endParaRPr lang="en-US" altLang="ja-JP" sz="1200" dirty="0"/>
          </a:p>
          <a:p>
            <a:r>
              <a:rPr lang="ja-JP" altLang="en-US" sz="1200"/>
              <a:t>鈍的外傷後の頚椎損傷リスクがある小児の同定において、</a:t>
            </a:r>
            <a:endParaRPr lang="en-US" altLang="ja-JP" sz="1200" dirty="0"/>
          </a:p>
          <a:p>
            <a:r>
              <a:rPr lang="ja-JP" altLang="en-US" sz="1200" b="1"/>
              <a:t>全体・両年齢群間でも</a:t>
            </a:r>
            <a:r>
              <a:rPr lang="ja-JP" altLang="en-US" sz="1200"/>
              <a:t>、</a:t>
            </a:r>
            <a:r>
              <a:rPr lang="ja-JP" altLang="en-US" sz="1200" b="1"/>
              <a:t>最も高い感度と陰性的中率</a:t>
            </a:r>
            <a:r>
              <a:rPr lang="ja-JP" altLang="en-US" sz="1200"/>
              <a:t>を示しました。</a:t>
            </a:r>
            <a:endParaRPr lang="en-US" altLang="ja-JP" sz="1200" b="1" dirty="0"/>
          </a:p>
          <a:p>
            <a:r>
              <a:rPr lang="ja-JP" altLang="en-US" sz="1200"/>
              <a:t>全体・両年齢群間で</a:t>
            </a:r>
            <a:r>
              <a:rPr lang="en-US" altLang="ja-JP" sz="1200" dirty="0"/>
              <a:t>AUC</a:t>
            </a:r>
            <a:r>
              <a:rPr lang="ja-JP" altLang="en-US" sz="1200"/>
              <a:t>が最も高く、</a:t>
            </a:r>
            <a:r>
              <a:rPr lang="ja-JP" altLang="en-US" sz="1200" b="1"/>
              <a:t>推定</a:t>
            </a:r>
            <a:r>
              <a:rPr lang="en-US" altLang="ja-JP" sz="1200" b="1" dirty="0"/>
              <a:t>CT</a:t>
            </a:r>
            <a:r>
              <a:rPr lang="ja-JP" altLang="en-US" sz="1200" b="1"/>
              <a:t>撮像率が最も低かったです。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t>PECARN CSI rule</a:t>
            </a:r>
            <a:r>
              <a:rPr lang="ja-JP" altLang="en-US" sz="1200" b="1"/>
              <a:t>では見逃しが最も少なく、</a:t>
            </a:r>
            <a:endParaRPr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t>NEXUS/CCR</a:t>
            </a:r>
            <a:r>
              <a:rPr lang="ja-JP" altLang="en-US" sz="1200" b="1"/>
              <a:t>では、手術介入を要する症例を含む見逃しがより多かったです。</a:t>
            </a:r>
            <a:endParaRPr lang="en-US" altLang="ja-JP" sz="1200" b="1" dirty="0"/>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p>
          <a:p>
            <a:r>
              <a:rPr kumimoji="1" lang="ja-JP" altLang="en-US" sz="1200" kern="1200">
                <a:solidFill>
                  <a:schemeClr val="tx1"/>
                </a:solidFill>
                <a:effectLst/>
                <a:latin typeface="+mn-lt"/>
                <a:ea typeface="+mn-ea"/>
                <a:cs typeface="+mn-cs"/>
              </a:rPr>
              <a:t>本研究は、鈍的外傷小児を対象とした大規模前向き多施設観察研究において、</a:t>
            </a:r>
            <a:r>
              <a:rPr kumimoji="1" lang="en-US" altLang="ja-JP" sz="1200" kern="1200" dirty="0">
                <a:solidFill>
                  <a:schemeClr val="tx1"/>
                </a:solidFill>
                <a:effectLst/>
                <a:latin typeface="+mn-lt"/>
                <a:ea typeface="+mn-ea"/>
                <a:cs typeface="+mn-cs"/>
              </a:rPr>
              <a:t>PECARN CSI</a:t>
            </a:r>
            <a:r>
              <a:rPr kumimoji="1" lang="ja-JP" altLang="en-US" sz="1200" kern="1200">
                <a:solidFill>
                  <a:schemeClr val="tx1"/>
                </a:solidFill>
                <a:effectLst/>
                <a:latin typeface="+mn-lt"/>
                <a:ea typeface="+mn-ea"/>
                <a:cs typeface="+mn-cs"/>
              </a:rPr>
              <a:t>ルールが</a:t>
            </a:r>
            <a:r>
              <a:rPr kumimoji="1" lang="en-US" altLang="ja-JP" sz="1200" kern="1200" dirty="0">
                <a:solidFill>
                  <a:schemeClr val="tx1"/>
                </a:solidFill>
                <a:effectLst/>
                <a:latin typeface="+mn-lt"/>
                <a:ea typeface="+mn-ea"/>
                <a:cs typeface="+mn-cs"/>
              </a:rPr>
              <a:t>NEXUS</a:t>
            </a:r>
            <a:r>
              <a:rPr kumimoji="1" lang="ja-JP" altLang="en-US" sz="1200" kern="1200">
                <a:solidFill>
                  <a:schemeClr val="tx1"/>
                </a:solidFill>
                <a:effectLst/>
                <a:latin typeface="+mn-lt"/>
                <a:ea typeface="+mn-ea"/>
                <a:cs typeface="+mn-cs"/>
              </a:rPr>
              <a:t>および</a:t>
            </a:r>
            <a:r>
              <a:rPr kumimoji="1" lang="en-US" altLang="ja-JP" sz="1200" kern="1200" dirty="0">
                <a:solidFill>
                  <a:schemeClr val="tx1"/>
                </a:solidFill>
                <a:effectLst/>
                <a:latin typeface="+mn-lt"/>
                <a:ea typeface="+mn-ea"/>
                <a:cs typeface="+mn-cs"/>
              </a:rPr>
              <a:t>CCR</a:t>
            </a:r>
            <a:r>
              <a:rPr kumimoji="1" lang="ja-JP" altLang="en-US" sz="1200" kern="1200">
                <a:solidFill>
                  <a:schemeClr val="tx1"/>
                </a:solidFill>
                <a:effectLst/>
                <a:latin typeface="+mn-lt"/>
                <a:ea typeface="+mn-ea"/>
                <a:cs typeface="+mn-cs"/>
              </a:rPr>
              <a:t>よりも</a:t>
            </a:r>
            <a:r>
              <a:rPr kumimoji="1" lang="en-US" altLang="ja-JP" sz="1200" kern="1200" dirty="0">
                <a:solidFill>
                  <a:schemeClr val="tx1"/>
                </a:solidFill>
                <a:effectLst/>
                <a:latin typeface="+mn-lt"/>
                <a:ea typeface="+mn-ea"/>
                <a:cs typeface="+mn-cs"/>
              </a:rPr>
              <a:t>CSI</a:t>
            </a:r>
            <a:r>
              <a:rPr kumimoji="1" lang="ja-JP" altLang="en-US" sz="1200" kern="1200">
                <a:solidFill>
                  <a:schemeClr val="tx1"/>
                </a:solidFill>
                <a:effectLst/>
                <a:latin typeface="+mn-lt"/>
                <a:ea typeface="+mn-ea"/>
                <a:cs typeface="+mn-cs"/>
              </a:rPr>
              <a:t>同定の検査特性に優れることを示した。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PECARN</a:t>
            </a:r>
            <a:r>
              <a:rPr kumimoji="1" lang="ja-JP" altLang="en-US" sz="1200" kern="1200">
                <a:solidFill>
                  <a:schemeClr val="tx1"/>
                </a:solidFill>
                <a:effectLst/>
                <a:latin typeface="+mn-lt"/>
                <a:ea typeface="+mn-ea"/>
                <a:cs typeface="+mn-cs"/>
              </a:rPr>
              <a:t>は全体および年少（</a:t>
            </a:r>
            <a:r>
              <a:rPr kumimoji="1" lang="en-US" altLang="ja-JP" sz="1200" kern="1200" dirty="0">
                <a:solidFill>
                  <a:schemeClr val="tx1"/>
                </a:solidFill>
                <a:effectLst/>
                <a:latin typeface="+mn-lt"/>
                <a:ea typeface="+mn-ea"/>
                <a:cs typeface="+mn-cs"/>
              </a:rPr>
              <a:t>0〜8</a:t>
            </a:r>
            <a:r>
              <a:rPr kumimoji="1" lang="ja-JP" altLang="en-US" sz="1200" kern="1200">
                <a:solidFill>
                  <a:schemeClr val="tx1"/>
                </a:solidFill>
                <a:effectLst/>
                <a:latin typeface="+mn-lt"/>
                <a:ea typeface="+mn-ea"/>
                <a:cs typeface="+mn-cs"/>
              </a:rPr>
              <a:t>歳）・年長（</a:t>
            </a:r>
            <a:r>
              <a:rPr kumimoji="1" lang="en-US" altLang="ja-JP" sz="1200" kern="1200" dirty="0">
                <a:solidFill>
                  <a:schemeClr val="tx1"/>
                </a:solidFill>
                <a:effectLst/>
                <a:latin typeface="+mn-lt"/>
                <a:ea typeface="+mn-ea"/>
                <a:cs typeface="+mn-cs"/>
              </a:rPr>
              <a:t>9〜17</a:t>
            </a:r>
            <a:r>
              <a:rPr kumimoji="1" lang="ja-JP" altLang="en-US" sz="1200" kern="1200">
                <a:solidFill>
                  <a:schemeClr val="tx1"/>
                </a:solidFill>
                <a:effectLst/>
                <a:latin typeface="+mn-lt"/>
                <a:ea typeface="+mn-ea"/>
                <a:cs typeface="+mn-cs"/>
              </a:rPr>
              <a:t>歳）に層別した解析の双方で最も高い感度を示し、</a:t>
            </a:r>
            <a:r>
              <a:rPr kumimoji="1" lang="en-US" altLang="ja-JP" sz="1200" kern="1200" dirty="0">
                <a:solidFill>
                  <a:schemeClr val="tx1"/>
                </a:solidFill>
                <a:effectLst/>
                <a:latin typeface="+mn-lt"/>
                <a:ea typeface="+mn-ea"/>
                <a:cs typeface="+mn-cs"/>
              </a:rPr>
              <a:t>AUC</a:t>
            </a:r>
            <a:r>
              <a:rPr kumimoji="1" lang="ja-JP" altLang="en-US" sz="1200" kern="1200">
                <a:solidFill>
                  <a:schemeClr val="tx1"/>
                </a:solidFill>
                <a:effectLst/>
                <a:latin typeface="+mn-lt"/>
                <a:ea typeface="+mn-ea"/>
                <a:cs typeface="+mn-cs"/>
              </a:rPr>
              <a:t>も最も高かった。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NEXUS/CCR</a:t>
            </a:r>
            <a:r>
              <a:rPr kumimoji="1" lang="ja-JP" altLang="en-US" sz="1200" kern="1200">
                <a:solidFill>
                  <a:schemeClr val="tx1"/>
                </a:solidFill>
                <a:effectLst/>
                <a:latin typeface="+mn-lt"/>
                <a:ea typeface="+mn-ea"/>
                <a:cs typeface="+mn-cs"/>
              </a:rPr>
              <a:t>を修正適用した推定では、</a:t>
            </a:r>
            <a:r>
              <a:rPr kumimoji="1" lang="en-US" altLang="ja-JP" sz="1200" kern="1200" dirty="0">
                <a:solidFill>
                  <a:schemeClr val="tx1"/>
                </a:solidFill>
                <a:effectLst/>
                <a:latin typeface="+mn-lt"/>
                <a:ea typeface="+mn-ea"/>
                <a:cs typeface="+mn-cs"/>
              </a:rPr>
              <a:t>PECARN</a:t>
            </a:r>
            <a:r>
              <a:rPr kumimoji="1" lang="ja-JP" altLang="en-US" sz="1200" kern="1200">
                <a:solidFill>
                  <a:schemeClr val="tx1"/>
                </a:solidFill>
                <a:effectLst/>
                <a:latin typeface="+mn-lt"/>
                <a:ea typeface="+mn-ea"/>
                <a:cs typeface="+mn-cs"/>
              </a:rPr>
              <a:t>が最も低い</a:t>
            </a:r>
            <a:r>
              <a:rPr kumimoji="1" lang="en-US" altLang="ja-JP" sz="1200" kern="1200" dirty="0">
                <a:solidFill>
                  <a:schemeClr val="tx1"/>
                </a:solidFill>
                <a:effectLst/>
                <a:latin typeface="+mn-lt"/>
                <a:ea typeface="+mn-ea"/>
                <a:cs typeface="+mn-cs"/>
              </a:rPr>
              <a:t>CT</a:t>
            </a:r>
            <a:r>
              <a:rPr kumimoji="1" lang="ja-JP" altLang="en-US" sz="1200" kern="1200">
                <a:solidFill>
                  <a:schemeClr val="tx1"/>
                </a:solidFill>
                <a:effectLst/>
                <a:latin typeface="+mn-lt"/>
                <a:ea typeface="+mn-ea"/>
                <a:cs typeface="+mn-cs"/>
              </a:rPr>
              <a:t>率になると予測された。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PECARN</a:t>
            </a:r>
            <a:r>
              <a:rPr kumimoji="1" lang="ja-JP" altLang="en-US" sz="1200" kern="1200">
                <a:solidFill>
                  <a:schemeClr val="tx1"/>
                </a:solidFill>
                <a:effectLst/>
                <a:latin typeface="+mn-lt"/>
                <a:ea typeface="+mn-ea"/>
                <a:cs typeface="+mn-cs"/>
              </a:rPr>
              <a:t>適用では見逃し</a:t>
            </a:r>
            <a:r>
              <a:rPr kumimoji="1" lang="en-US" altLang="ja-JP" sz="1200" kern="1200" dirty="0">
                <a:solidFill>
                  <a:schemeClr val="tx1"/>
                </a:solidFill>
                <a:effectLst/>
                <a:latin typeface="+mn-lt"/>
                <a:ea typeface="+mn-ea"/>
                <a:cs typeface="+mn-cs"/>
              </a:rPr>
              <a:t>CSI</a:t>
            </a:r>
            <a:r>
              <a:rPr kumimoji="1" lang="ja-JP" altLang="en-US" sz="1200" kern="1200">
                <a:solidFill>
                  <a:schemeClr val="tx1"/>
                </a:solidFill>
                <a:effectLst/>
                <a:latin typeface="+mn-lt"/>
                <a:ea typeface="+mn-ea"/>
                <a:cs typeface="+mn-cs"/>
              </a:rPr>
              <a:t>が最も少なく、</a:t>
            </a:r>
            <a:r>
              <a:rPr kumimoji="1" lang="en-US" altLang="ja-JP" sz="1200" kern="1200" dirty="0">
                <a:solidFill>
                  <a:schemeClr val="tx1"/>
                </a:solidFill>
                <a:effectLst/>
                <a:latin typeface="+mn-lt"/>
                <a:ea typeface="+mn-ea"/>
                <a:cs typeface="+mn-cs"/>
              </a:rPr>
              <a:t>NEXUS/CCR</a:t>
            </a:r>
            <a:r>
              <a:rPr kumimoji="1" lang="ja-JP" altLang="en-US" sz="1200" kern="1200">
                <a:solidFill>
                  <a:schemeClr val="tx1"/>
                </a:solidFill>
                <a:effectLst/>
                <a:latin typeface="+mn-lt"/>
                <a:ea typeface="+mn-ea"/>
                <a:cs typeface="+mn-cs"/>
              </a:rPr>
              <a:t>では、手術介入を要する症例を含む見逃しがより多かった。</a:t>
            </a:r>
            <a:endParaRPr kumimoji="1" lang="en-US"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97D81B75-2251-F280-935D-AE212A785902}"/>
              </a:ext>
            </a:extLst>
          </p:cNvPr>
          <p:cNvSpPr>
            <a:spLocks noGrp="1"/>
          </p:cNvSpPr>
          <p:nvPr>
            <p:ph type="sldNum" sz="quarter" idx="5"/>
          </p:nvPr>
        </p:nvSpPr>
        <p:spPr/>
        <p:txBody>
          <a:bodyPr/>
          <a:lstStyle/>
          <a:p>
            <a:fld id="{847EB331-5630-F64C-83D1-0633A0462591}" type="slidenum">
              <a:rPr kumimoji="1" lang="ja-JP" altLang="en-US" smtClean="0"/>
              <a:t>26</a:t>
            </a:fld>
            <a:endParaRPr kumimoji="1" lang="ja-JP" altLang="en-US"/>
          </a:p>
        </p:txBody>
      </p:sp>
    </p:spTree>
    <p:extLst>
      <p:ext uri="{BB962C8B-B14F-4D97-AF65-F5344CB8AC3E}">
        <p14:creationId xmlns:p14="http://schemas.microsoft.com/office/powerpoint/2010/main" val="312506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1E33D-2BF5-2BE2-28DC-EA86D88E9A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45A54A-B036-C2C1-5BAA-937E6DEC9B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54B5C8-7992-91B0-63D5-DF76E7A7057F}"/>
              </a:ext>
            </a:extLst>
          </p:cNvPr>
          <p:cNvSpPr>
            <a:spLocks noGrp="1"/>
          </p:cNvSpPr>
          <p:nvPr>
            <p:ph type="body" idx="1"/>
          </p:nvPr>
        </p:nvSpPr>
        <p:spPr/>
        <p:txBody>
          <a:bodyPr/>
          <a:lstStyle/>
          <a:p>
            <a:pPr marL="0" indent="0">
              <a:buNone/>
            </a:pPr>
            <a:r>
              <a:rPr kumimoji="1" lang="ja-JP" altLang="en-US"/>
              <a:t>小児の頚椎損傷は稀ですが、見逃しは</a:t>
            </a:r>
            <a:r>
              <a:rPr kumimoji="1" lang="ja-JP" altLang="en-US" sz="1200" b="1" kern="1200">
                <a:solidFill>
                  <a:schemeClr val="tx1"/>
                </a:solidFill>
                <a:effectLst/>
                <a:latin typeface="+mn-lt"/>
                <a:ea typeface="+mn-ea"/>
                <a:cs typeface="+mn-cs"/>
              </a:rPr>
              <a:t>生涯にわたる神経学的障害や死亡</a:t>
            </a:r>
            <a:r>
              <a:rPr kumimoji="1" lang="ja-JP" altLang="en-US"/>
              <a:t>につながります。</a:t>
            </a:r>
            <a:r>
              <a:rPr lang="ja-JP" altLang="en-US"/>
              <a:t>一方で過剰な画像検査では、</a:t>
            </a:r>
            <a:r>
              <a:rPr lang="en-US" altLang="ja-JP" dirty="0"/>
              <a:t>CT</a:t>
            </a:r>
            <a:r>
              <a:rPr lang="ja-JP" altLang="en-US"/>
              <a:t>の放射線曝露による発がんリスクが上昇します。</a:t>
            </a:r>
            <a:endParaRPr lang="en-US" altLang="ja-JP" dirty="0"/>
          </a:p>
          <a:p>
            <a:pPr marL="0" indent="0">
              <a:buNone/>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2010〜2019</a:t>
            </a:r>
            <a:r>
              <a:rPr kumimoji="1" lang="ja-JP" altLang="en-US" sz="1200" kern="1200">
                <a:solidFill>
                  <a:schemeClr val="tx1"/>
                </a:solidFill>
                <a:effectLst/>
                <a:latin typeface="+mn-lt"/>
                <a:ea typeface="+mn-ea"/>
                <a:cs typeface="+mn-cs"/>
              </a:rPr>
              <a:t>年にアメリカの小児病院</a:t>
            </a:r>
            <a:r>
              <a:rPr kumimoji="1" lang="en-US" altLang="ja-JP" sz="1200" kern="1200" dirty="0">
                <a:solidFill>
                  <a:schemeClr val="tx1"/>
                </a:solidFill>
                <a:effectLst/>
                <a:latin typeface="+mn-lt"/>
                <a:ea typeface="+mn-ea"/>
                <a:cs typeface="+mn-cs"/>
              </a:rPr>
              <a:t>33</a:t>
            </a:r>
            <a:r>
              <a:rPr kumimoji="1" lang="ja-JP" altLang="en-US" sz="1200" kern="1200">
                <a:solidFill>
                  <a:schemeClr val="tx1"/>
                </a:solidFill>
                <a:effectLst/>
                <a:latin typeface="+mn-lt"/>
                <a:ea typeface="+mn-ea"/>
                <a:cs typeface="+mn-cs"/>
              </a:rPr>
              <a:t>施設を対象とした研究では、小児外傷における頸椎</a:t>
            </a:r>
            <a:r>
              <a:rPr kumimoji="1" lang="en-US" altLang="ja-JP" sz="1200" kern="1200" dirty="0">
                <a:solidFill>
                  <a:schemeClr val="tx1"/>
                </a:solidFill>
                <a:effectLst/>
                <a:latin typeface="+mn-lt"/>
                <a:ea typeface="+mn-ea"/>
                <a:cs typeface="+mn-cs"/>
              </a:rPr>
              <a:t>CT/MRI</a:t>
            </a:r>
            <a:r>
              <a:rPr kumimoji="1" lang="ja-JP" altLang="en-US" sz="1200" kern="1200">
                <a:solidFill>
                  <a:schemeClr val="tx1"/>
                </a:solidFill>
                <a:effectLst/>
                <a:latin typeface="+mn-lt"/>
                <a:ea typeface="+mn-ea"/>
                <a:cs typeface="+mn-cs"/>
              </a:rPr>
              <a:t>の使用が増えても、頚椎損傷の診断がそれに比例して増えたわけではありませんでした。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sysClr val="windowText" lastClr="000000"/>
              </a:solidFill>
            </a:endParaRPr>
          </a:p>
          <a:p>
            <a:r>
              <a:rPr kumimoji="1" lang="ja-JP" altLang="en-US" sz="1200" kern="1200">
                <a:solidFill>
                  <a:schemeClr val="tx1"/>
                </a:solidFill>
                <a:effectLst/>
                <a:latin typeface="+mn-lt"/>
                <a:ea typeface="+mn-ea"/>
                <a:cs typeface="+mn-cs"/>
              </a:rPr>
              <a:t>つまり、鈍的外傷で受診した小児の頚椎損傷評価において、</a:t>
            </a:r>
            <a:endParaRPr kumimoji="1" lang="en-US" altLang="ja-JP" sz="1200" kern="1200" dirty="0">
              <a:solidFill>
                <a:schemeClr val="tx1"/>
              </a:solidFill>
              <a:effectLst/>
              <a:latin typeface="+mn-lt"/>
              <a:ea typeface="+mn-ea"/>
              <a:cs typeface="+mn-cs"/>
            </a:endParaRPr>
          </a:p>
          <a:p>
            <a:r>
              <a:rPr lang="ja-JP" altLang="en-US" sz="1200">
                <a:solidFill>
                  <a:schemeClr val="tx1"/>
                </a:solidFill>
              </a:rPr>
              <a:t>最適な</a:t>
            </a:r>
            <a:r>
              <a:rPr lang="ja-JP" altLang="en-US" sz="1200" b="1">
                <a:solidFill>
                  <a:schemeClr val="tx1"/>
                </a:solidFill>
              </a:rPr>
              <a:t>リスクに基づく画像検査の使い分け</a:t>
            </a:r>
            <a:r>
              <a:rPr lang="ja-JP" altLang="en-US" sz="1200">
                <a:solidFill>
                  <a:schemeClr val="tx1"/>
                </a:solidFill>
              </a:rPr>
              <a:t>を明らかにすることが重要でした。</a:t>
            </a:r>
            <a:endParaRPr lang="en-US" altLang="ja-JP" sz="1200" dirty="0">
              <a:solidFill>
                <a:schemeClr val="tx1"/>
              </a:solidFill>
            </a:endParaRPr>
          </a:p>
          <a:p>
            <a:r>
              <a:rPr lang="ja-JP" altLang="en-US" sz="1200" b="1">
                <a:solidFill>
                  <a:schemeClr val="tx1"/>
                </a:solidFill>
              </a:rPr>
              <a:t>⭐︎</a:t>
            </a:r>
            <a:endParaRPr lang="en-US" altLang="ja-JP" sz="1200" b="1"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PECARN CSI Rule</a:t>
            </a:r>
            <a:r>
              <a:rPr lang="ja-JP" altLang="en-US" b="1"/>
              <a:t>は、単純</a:t>
            </a:r>
            <a:r>
              <a:rPr lang="en-US" altLang="ja-JP" b="1" dirty="0"/>
              <a:t>X</a:t>
            </a:r>
            <a:r>
              <a:rPr lang="ja-JP" altLang="en-US" b="1"/>
              <a:t>線と</a:t>
            </a:r>
            <a:r>
              <a:rPr lang="en-US" altLang="ja-JP" b="1" dirty="0"/>
              <a:t>CT</a:t>
            </a:r>
            <a:r>
              <a:rPr lang="ja-JP" altLang="en-US" b="1"/>
              <a:t>の使い分けをリスクに基づいて層別化し、</a:t>
            </a:r>
            <a:r>
              <a:rPr lang="ja-JP" altLang="en-US"/>
              <a:t>診断精度を保ちながら、</a:t>
            </a:r>
            <a:r>
              <a:rPr lang="en-US" altLang="ja-JP" b="1" dirty="0"/>
              <a:t>CT</a:t>
            </a:r>
            <a:r>
              <a:rPr lang="ja-JP" altLang="en-US" b="1"/>
              <a:t>の使用を高リスク児に限定できることがわかりました</a:t>
            </a:r>
            <a:r>
              <a:rPr lang="ja-JP" altLang="en-US"/>
              <a:t>。</a:t>
            </a:r>
            <a:endParaRPr lang="en-US" altLang="ja-JP" dirty="0"/>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8</a:t>
            </a:r>
            <a:r>
              <a:rPr kumimoji="1" lang="ja-JP" altLang="en-US" sz="1200" kern="1200">
                <a:solidFill>
                  <a:schemeClr val="tx1"/>
                </a:solidFill>
                <a:effectLst/>
                <a:latin typeface="+mn-lt"/>
                <a:ea typeface="+mn-ea"/>
                <a:cs typeface="+mn-cs"/>
              </a:rPr>
              <a:t>歳未満の小児は、年長児や思春期と比べて解剖学的特徴が異なり、</a:t>
            </a:r>
            <a:r>
              <a:rPr kumimoji="1" lang="ja-JP" altLang="en-US" sz="1200" b="1" kern="1200">
                <a:solidFill>
                  <a:schemeClr val="tx1"/>
                </a:solidFill>
                <a:effectLst/>
                <a:latin typeface="+mn-lt"/>
                <a:ea typeface="+mn-ea"/>
                <a:cs typeface="+mn-cs"/>
              </a:rPr>
              <a:t>頭蓋頸椎移行部や上位頸椎の損傷</a:t>
            </a:r>
            <a:r>
              <a:rPr kumimoji="1" lang="ja-JP" altLang="en-US" sz="1200" kern="1200">
                <a:solidFill>
                  <a:schemeClr val="tx1"/>
                </a:solidFill>
                <a:effectLst/>
                <a:latin typeface="+mn-lt"/>
                <a:ea typeface="+mn-ea"/>
                <a:cs typeface="+mn-cs"/>
              </a:rPr>
              <a:t>、および靭帯損傷（画像所見を伴わない脊髄損傷を含む）を起こしやすい。</a:t>
            </a:r>
          </a:p>
          <a:p>
            <a:endParaRPr kumimoji="1" lang="en-US"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170C5B9C-2AAC-8FE9-B859-E61756043A6A}"/>
              </a:ext>
            </a:extLst>
          </p:cNvPr>
          <p:cNvSpPr>
            <a:spLocks noGrp="1"/>
          </p:cNvSpPr>
          <p:nvPr>
            <p:ph type="sldNum" sz="quarter" idx="5"/>
          </p:nvPr>
        </p:nvSpPr>
        <p:spPr/>
        <p:txBody>
          <a:bodyPr/>
          <a:lstStyle/>
          <a:p>
            <a:fld id="{847EB331-5630-F64C-83D1-0633A0462591}" type="slidenum">
              <a:rPr kumimoji="1" lang="ja-JP" altLang="en-US" smtClean="0"/>
              <a:t>27</a:t>
            </a:fld>
            <a:endParaRPr kumimoji="1" lang="ja-JP" altLang="en-US"/>
          </a:p>
        </p:txBody>
      </p:sp>
    </p:spTree>
    <p:extLst>
      <p:ext uri="{BB962C8B-B14F-4D97-AF65-F5344CB8AC3E}">
        <p14:creationId xmlns:p14="http://schemas.microsoft.com/office/powerpoint/2010/main" val="159841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kern="1200">
                <a:solidFill>
                  <a:schemeClr val="tx1"/>
                </a:solidFill>
                <a:effectLst/>
                <a:latin typeface="+mn-lt"/>
                <a:ea typeface="+mn-ea"/>
                <a:cs typeface="+mn-cs"/>
              </a:rPr>
              <a:t>本研究サンプルに各予測ルールを適用した場合の</a:t>
            </a:r>
          </a:p>
          <a:p>
            <a:pPr marL="0" lvl="0" indent="0" eaLnBrk="0" fontAlgn="base" hangingPunct="0">
              <a:lnSpc>
                <a:spcPct val="100000"/>
              </a:lnSpc>
              <a:spcBef>
                <a:spcPct val="0"/>
              </a:spcBef>
              <a:spcAft>
                <a:spcPct val="0"/>
              </a:spcAft>
              <a:buNone/>
            </a:pPr>
            <a:r>
              <a:rPr kumimoji="0" lang="ja-JP" altLang="ja-JP" sz="1200" b="1">
                <a:solidFill>
                  <a:srgbClr val="000000"/>
                </a:solidFill>
              </a:rPr>
              <a:t>推定画像</a:t>
            </a:r>
            <a:r>
              <a:rPr kumimoji="0" lang="ja-JP" altLang="en-US" sz="1200" b="1">
                <a:solidFill>
                  <a:srgbClr val="000000"/>
                </a:solidFill>
              </a:rPr>
              <a:t>検査</a:t>
            </a:r>
            <a:r>
              <a:rPr kumimoji="0" lang="ja-JP" altLang="ja-JP" sz="1200" b="1">
                <a:solidFill>
                  <a:srgbClr val="000000"/>
                </a:solidFill>
              </a:rPr>
              <a:t>率</a:t>
            </a:r>
            <a:r>
              <a:rPr kumimoji="0" lang="en-US" altLang="ja-JP" sz="1200" b="1" dirty="0">
                <a:solidFill>
                  <a:srgbClr val="000000"/>
                </a:solidFill>
              </a:rPr>
              <a:t>(</a:t>
            </a:r>
            <a:r>
              <a:rPr kumimoji="0" lang="ja-JP" altLang="en-US" sz="1200" b="1">
                <a:solidFill>
                  <a:srgbClr val="000000"/>
                </a:solidFill>
              </a:rPr>
              <a:t>単純</a:t>
            </a:r>
            <a:r>
              <a:rPr kumimoji="0" lang="en-US" altLang="ja-JP" sz="1200" b="1" dirty="0">
                <a:solidFill>
                  <a:srgbClr val="000000"/>
                </a:solidFill>
              </a:rPr>
              <a:t>X</a:t>
            </a:r>
            <a:r>
              <a:rPr kumimoji="0" lang="ja-JP" altLang="en-US" sz="1200" b="1">
                <a:solidFill>
                  <a:srgbClr val="000000"/>
                </a:solidFill>
              </a:rPr>
              <a:t>線＋</a:t>
            </a:r>
            <a:r>
              <a:rPr kumimoji="0" lang="en-US" altLang="ja-JP" sz="1200" b="1" dirty="0">
                <a:solidFill>
                  <a:srgbClr val="000000"/>
                </a:solidFill>
              </a:rPr>
              <a:t>CT)</a:t>
            </a:r>
            <a:r>
              <a:rPr kumimoji="0" lang="ja-JP" altLang="en-US" sz="1200">
                <a:solidFill>
                  <a:srgbClr val="000000"/>
                </a:solidFill>
              </a:rPr>
              <a:t>では、</a:t>
            </a:r>
            <a:r>
              <a:rPr kumimoji="0" lang="ja-JP" altLang="ja-JP" sz="1200">
                <a:solidFill>
                  <a:srgbClr val="000000"/>
                </a:solidFill>
              </a:rPr>
              <a:t>PECARNとCCRはほぼ同等、</a:t>
            </a:r>
            <a:r>
              <a:rPr kumimoji="0" lang="ja-JP" altLang="ja-JP" sz="1200" b="1">
                <a:solidFill>
                  <a:srgbClr val="000000"/>
                </a:solidFill>
              </a:rPr>
              <a:t>NEXUSが最も低</a:t>
            </a:r>
            <a:r>
              <a:rPr kumimoji="0" lang="ja-JP" altLang="en-US" sz="1200" b="1">
                <a:solidFill>
                  <a:srgbClr val="000000"/>
                </a:solidFill>
              </a:rPr>
              <a:t>いという結果でした。</a:t>
            </a:r>
            <a:endParaRPr kumimoji="0" lang="en-US" altLang="ja-JP" sz="1200" b="1" dirty="0">
              <a:solidFill>
                <a:srgbClr val="000000"/>
              </a:solidFill>
            </a:endParaRPr>
          </a:p>
          <a:p>
            <a:pPr marL="0" lvl="0" indent="0" eaLnBrk="0" fontAlgn="base" hangingPunct="0">
              <a:lnSpc>
                <a:spcPct val="100000"/>
              </a:lnSpc>
              <a:spcBef>
                <a:spcPct val="0"/>
              </a:spcBef>
              <a:spcAft>
                <a:spcPct val="0"/>
              </a:spcAft>
              <a:buNone/>
            </a:pPr>
            <a:r>
              <a:rPr kumimoji="0" lang="ja-JP" altLang="en-US" sz="1200" b="1">
                <a:solidFill>
                  <a:srgbClr val="000000"/>
                </a:solidFill>
              </a:rPr>
              <a:t>これは、</a:t>
            </a:r>
            <a:endParaRPr kumimoji="1" lang="en-US" altLang="ja-JP"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1">
                <a:solidFill>
                  <a:srgbClr val="000000"/>
                </a:solidFill>
              </a:rPr>
              <a:t>PECARNで収集した項目は</a:t>
            </a:r>
            <a:r>
              <a:rPr kumimoji="0" lang="ja-JP" altLang="en-US" sz="1200" b="1">
                <a:solidFill>
                  <a:srgbClr val="000000"/>
                </a:solidFill>
              </a:rPr>
              <a:t>、</a:t>
            </a:r>
            <a:r>
              <a:rPr kumimoji="0" lang="en-US" altLang="ja-JP" sz="1200" b="1" dirty="0">
                <a:solidFill>
                  <a:srgbClr val="000000"/>
                </a:solidFill>
              </a:rPr>
              <a:t>N</a:t>
            </a:r>
            <a:r>
              <a:rPr kumimoji="0" lang="ja-JP" altLang="ja-JP" sz="1200" b="1">
                <a:solidFill>
                  <a:srgbClr val="000000"/>
                </a:solidFill>
              </a:rPr>
              <a:t>EXUS/CCRの変数と完全</a:t>
            </a:r>
            <a:r>
              <a:rPr kumimoji="0" lang="ja-JP" altLang="en-US" sz="1200" b="1">
                <a:solidFill>
                  <a:srgbClr val="000000"/>
                </a:solidFill>
              </a:rPr>
              <a:t>に</a:t>
            </a:r>
            <a:r>
              <a:rPr kumimoji="0" lang="ja-JP" altLang="ja-JP" sz="1200" b="1">
                <a:solidFill>
                  <a:srgbClr val="000000"/>
                </a:solidFill>
              </a:rPr>
              <a:t>一致</a:t>
            </a:r>
            <a:r>
              <a:rPr kumimoji="0" lang="ja-JP" altLang="en-US" sz="1200" b="1">
                <a:solidFill>
                  <a:srgbClr val="000000"/>
                </a:solidFill>
              </a:rPr>
              <a:t>しないこと、</a:t>
            </a:r>
            <a:endParaRPr kumimoji="0" lang="en-US" altLang="ja-JP" sz="12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1">
                <a:solidFill>
                  <a:srgbClr val="000000"/>
                </a:solidFill>
              </a:rPr>
              <a:t>NEXUS/CCRは「単純X線 vs CT」を層別化する設計で</a:t>
            </a:r>
            <a:r>
              <a:rPr kumimoji="0" lang="ja-JP" altLang="en-US" sz="1200" b="1">
                <a:solidFill>
                  <a:srgbClr val="000000"/>
                </a:solidFill>
              </a:rPr>
              <a:t>はない</a:t>
            </a:r>
            <a:endParaRPr kumimoji="0" lang="en-US" altLang="ja-JP" sz="12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a:solidFill>
                  <a:srgbClr val="000000"/>
                </a:solidFill>
              </a:rPr>
              <a:t>ことを踏まえて解釈する必要があります。</a:t>
            </a:r>
            <a:endParaRPr kumimoji="0" lang="en-US" altLang="ja-JP" sz="12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200" b="1" dirty="0">
              <a:solidFill>
                <a:srgbClr val="000000"/>
              </a:solidFill>
            </a:endParaRPr>
          </a:p>
          <a:p>
            <a:pPr marL="0" lvl="0" indent="0" eaLnBrk="0" fontAlgn="base" hangingPunct="0">
              <a:lnSpc>
                <a:spcPct val="100000"/>
              </a:lnSpc>
              <a:spcBef>
                <a:spcPct val="0"/>
              </a:spcBef>
              <a:spcAft>
                <a:spcPct val="0"/>
              </a:spcAft>
              <a:buNone/>
            </a:pPr>
            <a:r>
              <a:rPr kumimoji="0" lang="ja-JP" altLang="en-US" sz="1200" b="1" i="0" u="none" strike="noStrike" kern="1200">
                <a:solidFill>
                  <a:srgbClr val="000000"/>
                </a:solidFill>
                <a:effectLst/>
                <a:latin typeface="+mn-lt"/>
                <a:ea typeface="+mn-ea"/>
                <a:cs typeface="+mn-cs"/>
              </a:rPr>
              <a:t>つまり、</a:t>
            </a:r>
            <a:endParaRPr kumimoji="0" lang="en-US" altLang="ja-JP" sz="1200" b="1" i="0" u="none" strike="noStrike" kern="1200" dirty="0">
              <a:solidFill>
                <a:srgbClr val="000000"/>
              </a:solidFill>
              <a:effectLst/>
              <a:latin typeface="+mn-lt"/>
              <a:ea typeface="+mn-ea"/>
              <a:cs typeface="+mn-cs"/>
            </a:endParaRPr>
          </a:p>
          <a:p>
            <a:pPr marL="0" lvl="0" indent="0" eaLnBrk="0" fontAlgn="base" hangingPunct="0">
              <a:lnSpc>
                <a:spcPct val="100000"/>
              </a:lnSpc>
              <a:spcBef>
                <a:spcPct val="0"/>
              </a:spcBef>
              <a:spcAft>
                <a:spcPct val="0"/>
              </a:spcAft>
              <a:buNone/>
            </a:pPr>
            <a:r>
              <a:rPr kumimoji="0" lang="ja-JP" altLang="ja-JP" sz="1200">
                <a:solidFill>
                  <a:srgbClr val="000000"/>
                </a:solidFill>
              </a:rPr>
              <a:t>PECARNの</a:t>
            </a:r>
            <a:r>
              <a:rPr kumimoji="0" lang="ja-JP" altLang="en-US" sz="1200">
                <a:solidFill>
                  <a:srgbClr val="000000"/>
                </a:solidFill>
              </a:rPr>
              <a:t>「</a:t>
            </a:r>
            <a:r>
              <a:rPr kumimoji="0" lang="ja-JP" altLang="ja-JP" sz="1200" b="1">
                <a:solidFill>
                  <a:srgbClr val="000000"/>
                </a:solidFill>
              </a:rPr>
              <a:t>頭部</a:t>
            </a:r>
            <a:r>
              <a:rPr kumimoji="0" lang="ja-JP" altLang="en-US" sz="1200" b="1">
                <a:solidFill>
                  <a:srgbClr val="000000"/>
                </a:solidFill>
              </a:rPr>
              <a:t>または体幹部の外傷」</a:t>
            </a:r>
            <a:r>
              <a:rPr kumimoji="0" lang="ja-JP" altLang="en-US" sz="1200">
                <a:solidFill>
                  <a:srgbClr val="000000"/>
                </a:solidFill>
              </a:rPr>
              <a:t>は入院での経過観察や手術</a:t>
            </a:r>
            <a:r>
              <a:rPr kumimoji="0" lang="ja-JP" altLang="ja-JP" sz="1200">
                <a:solidFill>
                  <a:srgbClr val="000000"/>
                </a:solidFill>
              </a:rPr>
              <a:t>を</a:t>
            </a:r>
            <a:r>
              <a:rPr kumimoji="0" lang="ja-JP" altLang="en-US" sz="1200">
                <a:solidFill>
                  <a:srgbClr val="000000"/>
                </a:solidFill>
              </a:rPr>
              <a:t>必要とする損傷であり、</a:t>
            </a:r>
            <a:r>
              <a:rPr kumimoji="0" lang="ja-JP" altLang="ja-JP" sz="1200" b="1">
                <a:solidFill>
                  <a:srgbClr val="000000"/>
                </a:solidFill>
              </a:rPr>
              <a:t>長管骨骨折は含ま</a:t>
            </a:r>
            <a:r>
              <a:rPr kumimoji="0" lang="ja-JP" altLang="en-US" sz="1200" b="1">
                <a:solidFill>
                  <a:srgbClr val="000000"/>
                </a:solidFill>
              </a:rPr>
              <a:t>れませんが、</a:t>
            </a:r>
            <a:endParaRPr kumimoji="0" lang="en-US" altLang="ja-JP" sz="1200" b="1" dirty="0">
              <a:solidFill>
                <a:srgbClr val="000000"/>
              </a:solidFill>
            </a:endParaRPr>
          </a:p>
          <a:p>
            <a:pPr marL="0" lvl="0" indent="0" eaLnBrk="0" fontAlgn="base" hangingPunct="0">
              <a:lnSpc>
                <a:spcPct val="100000"/>
              </a:lnSpc>
              <a:spcBef>
                <a:spcPct val="0"/>
              </a:spcBef>
              <a:spcAft>
                <a:spcPct val="0"/>
              </a:spcAft>
              <a:buNone/>
            </a:pPr>
            <a:r>
              <a:rPr kumimoji="0" lang="ja-JP" altLang="ja-JP" sz="1200">
                <a:solidFill>
                  <a:srgbClr val="000000"/>
                </a:solidFill>
              </a:rPr>
              <a:t>NEXUSの「</a:t>
            </a:r>
            <a:r>
              <a:rPr kumimoji="0" lang="ja-JP" altLang="en-US" sz="1200" b="1">
                <a:solidFill>
                  <a:srgbClr val="000000"/>
                </a:solidFill>
              </a:rPr>
              <a:t>他の部位の派手な痛みまたは激痛を伴う痛み</a:t>
            </a:r>
            <a:r>
              <a:rPr kumimoji="0" lang="ja-JP" altLang="ja-JP" sz="1200">
                <a:solidFill>
                  <a:srgbClr val="000000"/>
                </a:solidFill>
              </a:rPr>
              <a:t>」</a:t>
            </a:r>
            <a:endParaRPr kumimoji="0" lang="en-US" altLang="ja-JP" sz="1200" dirty="0">
              <a:solidFill>
                <a:srgbClr val="000000"/>
              </a:solidFill>
            </a:endParaRPr>
          </a:p>
          <a:p>
            <a:pPr marL="0" lvl="0" indent="0" eaLnBrk="0" fontAlgn="base" hangingPunct="0">
              <a:lnSpc>
                <a:spcPct val="100000"/>
              </a:lnSpc>
              <a:spcBef>
                <a:spcPct val="0"/>
              </a:spcBef>
              <a:spcAft>
                <a:spcPct val="0"/>
              </a:spcAft>
              <a:buNone/>
            </a:pPr>
            <a:r>
              <a:rPr kumimoji="0" lang="ja-JP" altLang="ja-JP" sz="1200">
                <a:solidFill>
                  <a:srgbClr val="000000"/>
                </a:solidFill>
              </a:rPr>
              <a:t>には</a:t>
            </a:r>
            <a:r>
              <a:rPr kumimoji="0" lang="ja-JP" altLang="ja-JP" sz="1200" b="1">
                <a:solidFill>
                  <a:srgbClr val="000000"/>
                </a:solidFill>
              </a:rPr>
              <a:t>大腿骨骨折などが入り得</a:t>
            </a:r>
            <a:r>
              <a:rPr kumimoji="0" lang="ja-JP" altLang="en-US" sz="1200" b="1">
                <a:solidFill>
                  <a:srgbClr val="000000"/>
                </a:solidFill>
              </a:rPr>
              <a:t>ます。</a:t>
            </a:r>
            <a:endParaRPr kumimoji="0" lang="en-US" altLang="ja-JP" sz="1200" dirty="0">
              <a:solidFill>
                <a:srgbClr val="000000"/>
              </a:solidFill>
            </a:endParaRPr>
          </a:p>
          <a:p>
            <a:pPr marL="0" indent="0" eaLnBrk="0" fontAlgn="base" hangingPunct="0">
              <a:lnSpc>
                <a:spcPct val="100000"/>
              </a:lnSpc>
              <a:spcBef>
                <a:spcPct val="0"/>
              </a:spcBef>
              <a:spcAft>
                <a:spcPct val="0"/>
              </a:spcAft>
              <a:buNone/>
            </a:pPr>
            <a:r>
              <a:rPr kumimoji="0" lang="ja-JP" altLang="ja-JP" sz="1200">
                <a:solidFill>
                  <a:srgbClr val="000000"/>
                </a:solidFill>
              </a:rPr>
              <a:t>PECARN</a:t>
            </a:r>
            <a:r>
              <a:rPr kumimoji="0" lang="ja-JP" altLang="en-US" sz="1200">
                <a:solidFill>
                  <a:srgbClr val="000000"/>
                </a:solidFill>
              </a:rPr>
              <a:t>での定義</a:t>
            </a:r>
            <a:r>
              <a:rPr kumimoji="0" lang="ja-JP" altLang="ja-JP" sz="1200">
                <a:solidFill>
                  <a:srgbClr val="000000"/>
                </a:solidFill>
              </a:rPr>
              <a:t>をNEXUSに当てはめたため、大腿骨骨折のような例がコホートに含まれず、NEXUS</a:t>
            </a:r>
            <a:r>
              <a:rPr kumimoji="0" lang="ja-JP" altLang="en-US" sz="1200">
                <a:solidFill>
                  <a:srgbClr val="000000"/>
                </a:solidFill>
              </a:rPr>
              <a:t>での推定画像率</a:t>
            </a:r>
            <a:r>
              <a:rPr kumimoji="0" lang="ja-JP" altLang="ja-JP" sz="1200">
                <a:solidFill>
                  <a:srgbClr val="000000"/>
                </a:solidFill>
              </a:rPr>
              <a:t>に反映されにく</a:t>
            </a:r>
            <a:r>
              <a:rPr kumimoji="0" lang="ja-JP" altLang="en-US" sz="1200">
                <a:solidFill>
                  <a:srgbClr val="000000"/>
                </a:solidFill>
              </a:rPr>
              <a:t>くなります</a:t>
            </a:r>
            <a:r>
              <a:rPr kumimoji="0" lang="ja-JP" altLang="ja-JP" sz="1200">
                <a:solidFill>
                  <a:srgbClr val="000000"/>
                </a:solidFill>
              </a:rPr>
              <a:t>。</a:t>
            </a:r>
            <a:endParaRPr kumimoji="0" lang="en-US" altLang="ja-JP" sz="1200" dirty="0">
              <a:solidFill>
                <a:srgbClr val="000000"/>
              </a:solidFill>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ただ、これらの予測ルールに含まれる変数は</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a:solidFill>
                  <a:schemeClr val="tx1"/>
                </a:solidFill>
                <a:effectLst/>
                <a:latin typeface="+mn-lt"/>
                <a:ea typeface="+mn-ea"/>
                <a:cs typeface="+mn-cs"/>
              </a:rPr>
              <a:t>低リスク因子</a:t>
            </a:r>
            <a:r>
              <a:rPr kumimoji="1" lang="ja-JP" altLang="en-US" sz="1200" kern="1200">
                <a:solidFill>
                  <a:schemeClr val="tx1"/>
                </a:solidFill>
                <a:effectLst/>
                <a:latin typeface="+mn-lt"/>
                <a:ea typeface="+mn-ea"/>
                <a:cs typeface="+mn-cs"/>
              </a:rPr>
              <a:t>に焦点が当たっているため、本研究集団において</a:t>
            </a:r>
            <a:r>
              <a:rPr kumimoji="1" lang="ja-JP" altLang="en-US" sz="1200" b="1" kern="1200">
                <a:solidFill>
                  <a:schemeClr val="tx1"/>
                </a:solidFill>
                <a:effectLst/>
                <a:latin typeface="+mn-lt"/>
                <a:ea typeface="+mn-ea"/>
                <a:cs typeface="+mn-cs"/>
              </a:rPr>
              <a:t>全体の診断精度の結果が変わった可能性は低い</a:t>
            </a:r>
            <a:r>
              <a:rPr kumimoji="1" lang="ja-JP" altLang="en-US" sz="1200" kern="1200">
                <a:solidFill>
                  <a:schemeClr val="tx1"/>
                </a:solidFill>
                <a:effectLst/>
                <a:latin typeface="+mn-lt"/>
                <a:ea typeface="+mn-ea"/>
                <a:cs typeface="+mn-cs"/>
              </a:rPr>
              <a:t>と考えられる。</a:t>
            </a:r>
          </a:p>
          <a:p>
            <a:endParaRPr kumimoji="1" lang="en-US" altLang="ja-JP" dirty="0"/>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28</a:t>
            </a:fld>
            <a:endParaRPr kumimoji="1" lang="ja-JP" altLang="en-US"/>
          </a:p>
        </p:txBody>
      </p:sp>
    </p:spTree>
    <p:extLst>
      <p:ext uri="{BB962C8B-B14F-4D97-AF65-F5344CB8AC3E}">
        <p14:creationId xmlns:p14="http://schemas.microsoft.com/office/powerpoint/2010/main" val="2903085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本研究の対象は、</a:t>
            </a:r>
            <a:r>
              <a:rPr kumimoji="0" lang="ja-JP" altLang="ja-JP">
                <a:solidFill>
                  <a:srgbClr val="000000"/>
                </a:solidFill>
                <a:latin typeface="Arial" panose="020B0604020202020204" pitchFamily="34" charset="0"/>
              </a:rPr>
              <a:t> </a:t>
            </a:r>
            <a:r>
              <a:rPr kumimoji="0" lang="ja-JP" altLang="ja-JP" b="1">
                <a:solidFill>
                  <a:srgbClr val="000000"/>
                </a:solidFill>
                <a:latin typeface="Arial" panose="020B0604020202020204" pitchFamily="34" charset="0"/>
              </a:rPr>
              <a:t>PECARNの</a:t>
            </a:r>
            <a:r>
              <a:rPr kumimoji="0" lang="en-US" altLang="ja-JP" b="1" dirty="0">
                <a:solidFill>
                  <a:srgbClr val="000000"/>
                </a:solidFill>
                <a:latin typeface="Arial" panose="020B0604020202020204" pitchFamily="34" charset="0"/>
              </a:rPr>
              <a:t>18</a:t>
            </a:r>
            <a:r>
              <a:rPr kumimoji="0" lang="ja-JP" altLang="en-US" b="1">
                <a:solidFill>
                  <a:srgbClr val="000000"/>
                </a:solidFill>
                <a:latin typeface="Arial" panose="020B0604020202020204" pitchFamily="34" charset="0"/>
              </a:rPr>
              <a:t>の</a:t>
            </a:r>
            <a:r>
              <a:rPr kumimoji="0" lang="ja-JP" altLang="ja-JP" b="1">
                <a:solidFill>
                  <a:srgbClr val="000000"/>
                </a:solidFill>
              </a:rPr>
              <a:t>小児レベル1外傷センター</a:t>
            </a:r>
            <a:r>
              <a:rPr lang="ja-JP" altLang="en-US" b="1"/>
              <a:t>の</a:t>
            </a:r>
            <a:r>
              <a:rPr kumimoji="0" lang="ja-JP" altLang="ja-JP" b="1">
                <a:solidFill>
                  <a:srgbClr val="000000"/>
                </a:solidFill>
                <a:latin typeface="Arial" panose="020B0604020202020204" pitchFamily="34" charset="0"/>
              </a:rPr>
              <a:t>救急部</a:t>
            </a:r>
            <a:r>
              <a:rPr kumimoji="0" lang="ja-JP" altLang="en-US" b="1">
                <a:solidFill>
                  <a:srgbClr val="000000"/>
                </a:solidFill>
                <a:latin typeface="Arial" panose="020B0604020202020204" pitchFamily="34" charset="0"/>
              </a:rPr>
              <a:t>を受診した患者です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そのため、</a:t>
            </a:r>
            <a:r>
              <a:rPr lang="ja-JP" altLang="en-US"/>
              <a:t>他の救急外来への</a:t>
            </a:r>
            <a:r>
              <a:rPr lang="ja-JP" altLang="en-US" b="1"/>
              <a:t>一般化には限界があります。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29</a:t>
            </a:fld>
            <a:endParaRPr kumimoji="1" lang="ja-JP" altLang="en-US"/>
          </a:p>
        </p:txBody>
      </p:sp>
    </p:spTree>
    <p:extLst>
      <p:ext uri="{BB962C8B-B14F-4D97-AF65-F5344CB8AC3E}">
        <p14:creationId xmlns:p14="http://schemas.microsoft.com/office/powerpoint/2010/main" val="3971716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4BCF-A55E-A712-8D2A-4E515E7B78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8E1A4C-76A5-8329-EC79-C083065F76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577311-0667-09E6-1193-7ECB260A506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a:t>他の</a:t>
            </a:r>
            <a:r>
              <a:rPr lang="en-US" altLang="ja-JP" dirty="0"/>
              <a:t>Limitation</a:t>
            </a:r>
            <a:r>
              <a:rPr lang="ja-JP" altLang="en-US"/>
              <a:t>として</a:t>
            </a:r>
            <a:endParaRPr lang="en-US" altLang="ja-JP"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b="1" dirty="0"/>
              <a:t>CSI</a:t>
            </a:r>
            <a:r>
              <a:rPr lang="ja-JP" altLang="en-US" b="1"/>
              <a:t>見逃しの可能性は否定できないことや、</a:t>
            </a:r>
            <a:endParaRPr lang="en-US" altLang="ja-JP" b="1" dirty="0"/>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pPr marL="0" lvl="0" indent="0" eaLnBrk="0" fontAlgn="base" hangingPunct="0">
              <a:lnSpc>
                <a:spcPct val="100000"/>
              </a:lnSpc>
              <a:spcBef>
                <a:spcPct val="0"/>
              </a:spcBef>
              <a:spcAft>
                <a:spcPct val="0"/>
              </a:spcAft>
              <a:buNone/>
            </a:pPr>
            <a:r>
              <a:rPr kumimoji="1" lang="en-US" altLang="ja-JP" sz="1200" b="0" i="0" u="none" strike="noStrike" kern="1200" dirty="0">
                <a:solidFill>
                  <a:schemeClr val="tx1"/>
                </a:solidFill>
                <a:effectLst/>
                <a:latin typeface="+mn-lt"/>
                <a:ea typeface="+mn-ea"/>
                <a:cs typeface="+mn-cs"/>
              </a:rPr>
              <a:t>NEXUS/CCR</a:t>
            </a:r>
            <a:r>
              <a:rPr kumimoji="1" lang="ja-JP" altLang="en-US" sz="1200" b="0" i="0" u="none" strike="noStrike" kern="1200">
                <a:solidFill>
                  <a:schemeClr val="tx1"/>
                </a:solidFill>
                <a:effectLst/>
                <a:latin typeface="+mn-lt"/>
                <a:ea typeface="+mn-ea"/>
                <a:cs typeface="+mn-cs"/>
              </a:rPr>
              <a:t>は画像検査の推奨の有無を分類するルールであり、</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をとるかどうかまで決めるルールではありません。</a:t>
            </a:r>
            <a:endParaRPr kumimoji="1" lang="en-US" altLang="ja-JP" sz="1200" b="0" i="0" u="none" strike="noStrike" kern="1200" dirty="0">
              <a:solidFill>
                <a:schemeClr val="tx1"/>
              </a:solidFill>
              <a:effectLst/>
              <a:latin typeface="+mn-lt"/>
              <a:ea typeface="+mn-ea"/>
              <a:cs typeface="+mn-cs"/>
            </a:endParaRPr>
          </a:p>
          <a:p>
            <a:pPr marL="0" lvl="0" indent="0" eaLnBrk="0" fontAlgn="base" hangingPunct="0">
              <a:lnSpc>
                <a:spcPct val="100000"/>
              </a:lnSpc>
              <a:spcBef>
                <a:spcPct val="0"/>
              </a:spcBef>
              <a:spcAft>
                <a:spcPct val="0"/>
              </a:spcAft>
              <a:buNone/>
            </a:pP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そのため、この研究で出している“推定</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率”や“見逃し数”は、</a:t>
            </a:r>
            <a:r>
              <a:rPr kumimoji="1" lang="en-US" altLang="ja-JP" sz="1200" b="0" i="0" u="none" strike="noStrike" kern="1200" dirty="0">
                <a:solidFill>
                  <a:schemeClr val="tx1"/>
                </a:solidFill>
                <a:effectLst/>
                <a:latin typeface="+mn-lt"/>
                <a:ea typeface="+mn-ea"/>
                <a:cs typeface="+mn-cs"/>
              </a:rPr>
              <a:t>NEXUS/CCR</a:t>
            </a:r>
            <a:r>
              <a:rPr kumimoji="1" lang="ja-JP" altLang="en-US" sz="1200" b="0" i="0" u="none" strike="noStrike" kern="1200">
                <a:solidFill>
                  <a:schemeClr val="tx1"/>
                </a:solidFill>
                <a:effectLst/>
                <a:latin typeface="+mn-lt"/>
                <a:ea typeface="+mn-ea"/>
                <a:cs typeface="+mn-cs"/>
              </a:rPr>
              <a:t>の項目を</a:t>
            </a:r>
            <a:r>
              <a:rPr kumimoji="1" lang="en-US" altLang="ja-JP" sz="1200" b="0" i="0" u="none" strike="noStrike" kern="1200" dirty="0">
                <a:solidFill>
                  <a:schemeClr val="tx1"/>
                </a:solidFill>
                <a:effectLst/>
                <a:latin typeface="+mn-lt"/>
                <a:ea typeface="+mn-ea"/>
                <a:cs typeface="+mn-cs"/>
              </a:rPr>
              <a:t>PECARN</a:t>
            </a:r>
            <a:r>
              <a:rPr kumimoji="1" lang="ja-JP" altLang="en-US" sz="1200" b="0" i="0" u="none" strike="noStrike" kern="1200">
                <a:solidFill>
                  <a:schemeClr val="tx1"/>
                </a:solidFill>
                <a:effectLst/>
                <a:latin typeface="+mn-lt"/>
                <a:ea typeface="+mn-ea"/>
                <a:cs typeface="+mn-cs"/>
              </a:rPr>
              <a:t>のデータ項目にどう当てはめたか（つまり、どうマッピングしたか）に左右されます。</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別の当てはめ方であれば、結果・解釈は変わる可能性があります。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D4438168-5E00-EAEE-56E4-A50A8E812587}"/>
              </a:ext>
            </a:extLst>
          </p:cNvPr>
          <p:cNvSpPr>
            <a:spLocks noGrp="1"/>
          </p:cNvSpPr>
          <p:nvPr>
            <p:ph type="sldNum" sz="quarter" idx="5"/>
          </p:nvPr>
        </p:nvSpPr>
        <p:spPr/>
        <p:txBody>
          <a:bodyPr/>
          <a:lstStyle/>
          <a:p>
            <a:fld id="{847EB331-5630-F64C-83D1-0633A0462591}" type="slidenum">
              <a:rPr kumimoji="1" lang="ja-JP" altLang="en-US" smtClean="0"/>
              <a:t>30</a:t>
            </a:fld>
            <a:endParaRPr kumimoji="1" lang="ja-JP" altLang="en-US"/>
          </a:p>
        </p:txBody>
      </p:sp>
    </p:spTree>
    <p:extLst>
      <p:ext uri="{BB962C8B-B14F-4D97-AF65-F5344CB8AC3E}">
        <p14:creationId xmlns:p14="http://schemas.microsoft.com/office/powerpoint/2010/main" val="417185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AC807-AA31-382F-D695-3BE9286857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1C8F7D-FF02-BE78-137F-AA0CB96A92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EE0E77-3553-6422-40C3-EEEB8233E2CA}"/>
              </a:ext>
            </a:extLst>
          </p:cNvPr>
          <p:cNvSpPr>
            <a:spLocks noGrp="1"/>
          </p:cNvSpPr>
          <p:nvPr>
            <p:ph type="body" idx="1"/>
          </p:nvPr>
        </p:nvSpPr>
        <p:spPr/>
        <p:txBody>
          <a:bodyPr/>
          <a:lstStyle/>
          <a:p>
            <a:r>
              <a:rPr lang="ja-JP" altLang="en-US"/>
              <a:t>結論です</a:t>
            </a:r>
            <a:endParaRPr lang="en-US" altLang="ja-JP" dirty="0"/>
          </a:p>
          <a:p>
            <a:r>
              <a:rPr lang="en-US" altLang="ja-JP" dirty="0"/>
              <a:t>PECARN CSI Rule</a:t>
            </a:r>
            <a:r>
              <a:rPr lang="ja-JP" altLang="ja-JP"/>
              <a:t>は、鈍的外傷後</a:t>
            </a:r>
            <a:r>
              <a:rPr lang="ja-JP" altLang="en-US"/>
              <a:t>の頚椎損傷</a:t>
            </a:r>
            <a:r>
              <a:rPr lang="ja-JP" altLang="ja-JP"/>
              <a:t>リスク</a:t>
            </a:r>
            <a:r>
              <a:rPr lang="ja-JP" altLang="en-US"/>
              <a:t>のある</a:t>
            </a:r>
            <a:r>
              <a:rPr lang="ja-JP" altLang="ja-JP"/>
              <a:t>小児</a:t>
            </a:r>
            <a:r>
              <a:rPr lang="ja-JP" altLang="en-US"/>
              <a:t>の同定において</a:t>
            </a:r>
            <a:r>
              <a:rPr lang="ja-JP" altLang="ja-JP"/>
              <a:t>、最も高い感度</a:t>
            </a:r>
            <a:r>
              <a:rPr lang="ja-JP" altLang="en-US"/>
              <a:t>と</a:t>
            </a:r>
            <a:r>
              <a:rPr lang="ja-JP" altLang="ja-JP"/>
              <a:t>陰性的中率を示し</a:t>
            </a:r>
            <a:r>
              <a:rPr lang="ja-JP" altLang="en-US"/>
              <a:t>ました。</a:t>
            </a:r>
            <a:endParaRPr lang="en-US" altLang="ja-JP" dirty="0"/>
          </a:p>
          <a:p>
            <a:r>
              <a:rPr lang="ja-JP" altLang="ja-JP"/>
              <a:t>また、推定</a:t>
            </a:r>
            <a:r>
              <a:rPr lang="en-US" altLang="ja-JP" dirty="0"/>
              <a:t>CT</a:t>
            </a:r>
            <a:r>
              <a:rPr lang="ja-JP" altLang="en-US"/>
              <a:t>撮像</a:t>
            </a:r>
            <a:r>
              <a:rPr lang="ja-JP" altLang="ja-JP"/>
              <a:t>率も最も低かった</a:t>
            </a:r>
            <a:r>
              <a:rPr lang="ja-JP" altLang="en-US"/>
              <a:t>です</a:t>
            </a:r>
            <a:r>
              <a:rPr lang="ja-JP" altLang="ja-JP"/>
              <a:t>。</a:t>
            </a: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CC0E86C7-470E-1E13-3BDF-262D3635B2D5}"/>
              </a:ext>
            </a:extLst>
          </p:cNvPr>
          <p:cNvSpPr>
            <a:spLocks noGrp="1"/>
          </p:cNvSpPr>
          <p:nvPr>
            <p:ph type="sldNum" sz="quarter" idx="5"/>
          </p:nvPr>
        </p:nvSpPr>
        <p:spPr/>
        <p:txBody>
          <a:bodyPr/>
          <a:lstStyle/>
          <a:p>
            <a:fld id="{847EB331-5630-F64C-83D1-0633A0462591}" type="slidenum">
              <a:rPr kumimoji="1" lang="ja-JP" altLang="en-US" smtClean="0"/>
              <a:t>31</a:t>
            </a:fld>
            <a:endParaRPr kumimoji="1" lang="ja-JP" altLang="en-US"/>
          </a:p>
        </p:txBody>
      </p:sp>
    </p:spTree>
    <p:extLst>
      <p:ext uri="{BB962C8B-B14F-4D97-AF65-F5344CB8AC3E}">
        <p14:creationId xmlns:p14="http://schemas.microsoft.com/office/powerpoint/2010/main" val="2732006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3AA12-3EE5-434C-1DCD-1701C20941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CB39EB-FD4D-3251-26A5-3D20C5B2BA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42A9F1-19F8-55F4-FF3C-2C6AA9A9A99F}"/>
              </a:ext>
            </a:extLst>
          </p:cNvPr>
          <p:cNvSpPr>
            <a:spLocks noGrp="1"/>
          </p:cNvSpPr>
          <p:nvPr>
            <p:ph type="body" idx="1"/>
          </p:nvPr>
        </p:nvSpPr>
        <p:spPr/>
        <p:txBody>
          <a:bodyPr/>
          <a:lstStyle/>
          <a:p>
            <a:r>
              <a:rPr lang="ja-JP" altLang="en-US"/>
              <a:t>⭐︎</a:t>
            </a:r>
            <a:endParaRPr lang="en-US" altLang="ja-JP" dirty="0"/>
          </a:p>
          <a:p>
            <a:r>
              <a:rPr lang="ja-JP" altLang="en-US"/>
              <a:t>今後、</a:t>
            </a:r>
            <a:r>
              <a:rPr lang="en-US" altLang="ja-JP" dirty="0"/>
              <a:t>PECARN CSI Rule</a:t>
            </a:r>
            <a:r>
              <a:rPr lang="ja-JP" altLang="ja-JP"/>
              <a:t>を一般病院や地域病院で広く導入・検証す</a:t>
            </a:r>
            <a:r>
              <a:rPr lang="ja-JP" altLang="en-US"/>
              <a:t>ることが、一般化につながります</a:t>
            </a:r>
            <a:endParaRPr kumimoji="1" lang="en-US"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08A9A179-8CBD-0564-57FD-3A97D9DBD0AF}"/>
              </a:ext>
            </a:extLst>
          </p:cNvPr>
          <p:cNvSpPr>
            <a:spLocks noGrp="1"/>
          </p:cNvSpPr>
          <p:nvPr>
            <p:ph type="sldNum" sz="quarter" idx="5"/>
          </p:nvPr>
        </p:nvSpPr>
        <p:spPr/>
        <p:txBody>
          <a:bodyPr/>
          <a:lstStyle/>
          <a:p>
            <a:fld id="{847EB331-5630-F64C-83D1-0633A0462591}" type="slidenum">
              <a:rPr kumimoji="1" lang="ja-JP" altLang="en-US" smtClean="0"/>
              <a:t>32</a:t>
            </a:fld>
            <a:endParaRPr kumimoji="1" lang="ja-JP" altLang="en-US"/>
          </a:p>
        </p:txBody>
      </p:sp>
    </p:spTree>
    <p:extLst>
      <p:ext uri="{BB962C8B-B14F-4D97-AF65-F5344CB8AC3E}">
        <p14:creationId xmlns:p14="http://schemas.microsoft.com/office/powerpoint/2010/main" val="67317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小児において、なぜ</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をとることは良くないのか。</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それは脳腫瘍・白血病のリスクが上がるためです。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検査は臨床的に非常に有用ですが、放射線によるがん発症のリスクがあります。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特に小児は成人より放射線感受性が高いです。</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3</a:t>
            </a:fld>
            <a:endParaRPr kumimoji="1" lang="ja-JP" altLang="en-US"/>
          </a:p>
        </p:txBody>
      </p:sp>
    </p:spTree>
    <p:extLst>
      <p:ext uri="{BB962C8B-B14F-4D97-AF65-F5344CB8AC3E}">
        <p14:creationId xmlns:p14="http://schemas.microsoft.com/office/powerpoint/2010/main" val="3910575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6164-252F-030C-76B9-749D65F022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81065F-7549-9F95-B60B-F9C2D80059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742DD7-CB86-EFE0-B25D-45C44A601A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a:t>今後は、</a:t>
            </a:r>
            <a:r>
              <a:rPr lang="en-US" altLang="ja-JP" dirty="0"/>
              <a:t>PECARN CSI Rule</a:t>
            </a:r>
            <a:r>
              <a:rPr lang="ja-JP" altLang="ja-JP"/>
              <a:t>が</a:t>
            </a:r>
            <a:r>
              <a:rPr lang="ja-JP" altLang="en-US"/>
              <a:t>頚椎損傷</a:t>
            </a:r>
            <a:r>
              <a:rPr lang="ja-JP" altLang="ja-JP"/>
              <a:t>に対する</a:t>
            </a:r>
            <a:r>
              <a:rPr lang="ja-JP" altLang="en-US"/>
              <a:t>、</a:t>
            </a:r>
            <a:r>
              <a:rPr lang="en-US" altLang="ja-JP" dirty="0"/>
              <a:t>CT</a:t>
            </a:r>
            <a:r>
              <a:rPr lang="ja-JP" altLang="ja-JP"/>
              <a:t>や</a:t>
            </a:r>
            <a:r>
              <a:rPr lang="en-US" altLang="ja-JP" dirty="0"/>
              <a:t>MRI</a:t>
            </a:r>
            <a:r>
              <a:rPr lang="ja-JP" altLang="ja-JP"/>
              <a:t>など</a:t>
            </a:r>
            <a:r>
              <a:rPr lang="ja-JP" altLang="en-US"/>
              <a:t>の画像検査</a:t>
            </a:r>
            <a:r>
              <a:rPr lang="ja-JP" altLang="ja-JP"/>
              <a:t>の実施頻度にどのように影響するか、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a:t>そして小児外傷医療をより適切に提供するうえで</a:t>
            </a:r>
            <a:r>
              <a:rPr lang="ja-JP" altLang="en-US"/>
              <a:t>、</a:t>
            </a:r>
            <a:r>
              <a:rPr lang="ja-JP" altLang="ja-JP"/>
              <a:t>どのように役立つかを明らかにすることが重要で</a:t>
            </a:r>
            <a:r>
              <a:rPr lang="ja-JP" altLang="en-US"/>
              <a:t>す。</a:t>
            </a:r>
            <a:endParaRPr lang="ja-JP"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7998A8C3-3DEC-9917-F085-B4929305222E}"/>
              </a:ext>
            </a:extLst>
          </p:cNvPr>
          <p:cNvSpPr>
            <a:spLocks noGrp="1"/>
          </p:cNvSpPr>
          <p:nvPr>
            <p:ph type="sldNum" sz="quarter" idx="5"/>
          </p:nvPr>
        </p:nvSpPr>
        <p:spPr/>
        <p:txBody>
          <a:bodyPr/>
          <a:lstStyle/>
          <a:p>
            <a:fld id="{847EB331-5630-F64C-83D1-0633A0462591}" type="slidenum">
              <a:rPr kumimoji="1" lang="ja-JP" altLang="en-US" smtClean="0"/>
              <a:t>33</a:t>
            </a:fld>
            <a:endParaRPr kumimoji="1" lang="ja-JP" altLang="en-US"/>
          </a:p>
        </p:txBody>
      </p:sp>
    </p:spTree>
    <p:extLst>
      <p:ext uri="{BB962C8B-B14F-4D97-AF65-F5344CB8AC3E}">
        <p14:creationId xmlns:p14="http://schemas.microsoft.com/office/powerpoint/2010/main" val="114830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a:t>小児における</a:t>
            </a:r>
            <a:r>
              <a:rPr lang="en-US" altLang="ja-JP" dirty="0"/>
              <a:t>CT</a:t>
            </a:r>
            <a:r>
              <a:rPr lang="ja-JP" altLang="en-US"/>
              <a:t>検査では</a:t>
            </a:r>
            <a:endParaRPr lang="en-US" altLang="ja-JP" dirty="0"/>
          </a:p>
          <a:p>
            <a:pPr marL="0" indent="0">
              <a:buNone/>
            </a:pPr>
            <a:r>
              <a:rPr lang="ja-JP" altLang="en-US"/>
              <a:t>およそ</a:t>
            </a:r>
            <a:r>
              <a:rPr lang="en-US" altLang="ja-JP" b="1" dirty="0"/>
              <a:t>50 </a:t>
            </a:r>
            <a:r>
              <a:rPr lang="en-US" altLang="ja-JP" b="1" dirty="0" err="1"/>
              <a:t>mGy</a:t>
            </a:r>
            <a:r>
              <a:rPr lang="ja-JP" altLang="en-US" b="1"/>
              <a:t>累積すると白血病</a:t>
            </a:r>
            <a:r>
              <a:rPr lang="ja-JP" altLang="en-US"/>
              <a:t>のリスクが約</a:t>
            </a:r>
            <a:r>
              <a:rPr lang="en-US" altLang="ja-JP" b="1" dirty="0"/>
              <a:t>3</a:t>
            </a:r>
            <a:r>
              <a:rPr lang="ja-JP" altLang="en-US"/>
              <a:t>倍</a:t>
            </a:r>
            <a:r>
              <a:rPr lang="ja-JP" altLang="en-US" b="0"/>
              <a:t>、</a:t>
            </a:r>
            <a:r>
              <a:rPr lang="en-US" altLang="ja-JP" b="1" dirty="0"/>
              <a:t>60 </a:t>
            </a:r>
            <a:r>
              <a:rPr lang="en-US" altLang="ja-JP" b="1" dirty="0" err="1"/>
              <a:t>mGy</a:t>
            </a:r>
            <a:r>
              <a:rPr lang="ja-JP" altLang="en-US"/>
              <a:t>累積すると</a:t>
            </a:r>
            <a:r>
              <a:rPr lang="ja-JP" altLang="en-US" b="1"/>
              <a:t>脳腫瘍</a:t>
            </a:r>
            <a:r>
              <a:rPr lang="ja-JP" altLang="en-US"/>
              <a:t>のリスクが約</a:t>
            </a:r>
            <a:r>
              <a:rPr lang="en-US" altLang="ja-JP" b="1" dirty="0"/>
              <a:t>3</a:t>
            </a:r>
            <a:r>
              <a:rPr lang="ja-JP" altLang="en-US"/>
              <a:t>倍になると言われています。</a:t>
            </a:r>
            <a:endParaRPr lang="en-US" altLang="ja-JP" dirty="0"/>
          </a:p>
          <a:p>
            <a:pPr marL="0" indent="0">
              <a:buNone/>
            </a:pP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や</a:t>
            </a:r>
            <a:r>
              <a:rPr kumimoji="1" lang="en-US" altLang="ja-JP" sz="1200" b="0" i="0" u="none" strike="noStrike" kern="1200" dirty="0">
                <a:solidFill>
                  <a:schemeClr val="tx1"/>
                </a:solidFill>
                <a:effectLst/>
                <a:latin typeface="+mn-lt"/>
                <a:ea typeface="+mn-ea"/>
                <a:cs typeface="+mn-cs"/>
              </a:rPr>
              <a:t>X</a:t>
            </a:r>
            <a:r>
              <a:rPr kumimoji="1" lang="ja-JP" altLang="en-US" sz="1200" b="0" i="0" u="none" strike="noStrike" kern="1200">
                <a:solidFill>
                  <a:schemeClr val="tx1"/>
                </a:solidFill>
                <a:effectLst/>
                <a:latin typeface="+mn-lt"/>
                <a:ea typeface="+mn-ea"/>
                <a:cs typeface="+mn-cs"/>
              </a:rPr>
              <a:t>線、一回あたりの被曝量は記載の通りです。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mSv</a:t>
            </a:r>
            <a:r>
              <a:rPr kumimoji="1" lang="ja-JP" altLang="en-US" sz="1200" b="0" i="0" u="none" strike="noStrike" kern="1200">
                <a:solidFill>
                  <a:schemeClr val="tx1"/>
                </a:solidFill>
                <a:effectLst/>
                <a:latin typeface="+mn-lt"/>
                <a:ea typeface="+mn-ea"/>
                <a:cs typeface="+mn-cs"/>
              </a:rPr>
              <a:t>と</a:t>
            </a:r>
            <a:r>
              <a:rPr kumimoji="1" lang="en-US" altLang="ja-JP" sz="1200" b="0" i="0" u="none" strike="noStrike" kern="1200" dirty="0" err="1">
                <a:solidFill>
                  <a:schemeClr val="tx1"/>
                </a:solidFill>
                <a:effectLst/>
                <a:latin typeface="+mn-lt"/>
                <a:ea typeface="+mn-ea"/>
                <a:cs typeface="+mn-cs"/>
              </a:rPr>
              <a:t>mGy</a:t>
            </a:r>
            <a:r>
              <a:rPr kumimoji="1" lang="ja-JP" altLang="en-US" sz="1200" b="0" i="0" u="none" strike="noStrike" kern="1200">
                <a:solidFill>
                  <a:schemeClr val="tx1"/>
                </a:solidFill>
                <a:effectLst/>
                <a:latin typeface="+mn-lt"/>
                <a:ea typeface="+mn-ea"/>
                <a:cs typeface="+mn-cs"/>
              </a:rPr>
              <a:t>の違い</a:t>
            </a:r>
            <a:endParaRPr kumimoji="1" lang="en-US" altLang="ja-JP" sz="1200" b="0" i="0" u="none" strike="noStrike" kern="1200" dirty="0">
              <a:solidFill>
                <a:schemeClr val="tx1"/>
              </a:solidFill>
              <a:effectLst/>
              <a:latin typeface="+mn-lt"/>
              <a:ea typeface="+mn-ea"/>
              <a:cs typeface="+mn-cs"/>
            </a:endParaRPr>
          </a:p>
          <a:p>
            <a:r>
              <a:rPr kumimoji="1" lang="en-US" altLang="ja-JP" sz="1200" b="1" i="0" u="none" strike="noStrike" kern="1200" dirty="0">
                <a:solidFill>
                  <a:schemeClr val="tx1"/>
                </a:solidFill>
                <a:effectLst/>
                <a:latin typeface="+mn-lt"/>
                <a:ea typeface="+mn-ea"/>
                <a:cs typeface="+mn-cs"/>
              </a:rPr>
              <a:t>Gy</a:t>
            </a:r>
            <a:r>
              <a:rPr kumimoji="1" lang="ja-JP" altLang="en-US" sz="1200" b="1" i="0" u="none" strike="noStrike" kern="1200">
                <a:solidFill>
                  <a:schemeClr val="tx1"/>
                </a:solidFill>
                <a:effectLst/>
                <a:latin typeface="+mn-lt"/>
                <a:ea typeface="+mn-ea"/>
                <a:cs typeface="+mn-cs"/>
              </a:rPr>
              <a:t>（グレイ）</a:t>
            </a:r>
            <a:r>
              <a:rPr kumimoji="1" lang="ja-JP" altLang="en-US" sz="1200" b="0" i="0" u="none" strike="noStrike" kern="1200">
                <a:solidFill>
                  <a:schemeClr val="tx1"/>
                </a:solidFill>
                <a:effectLst/>
                <a:latin typeface="+mn-lt"/>
                <a:ea typeface="+mn-ea"/>
                <a:cs typeface="+mn-cs"/>
              </a:rPr>
              <a:t>：体（組織）が吸収した放射線エネルギー量＝</a:t>
            </a:r>
            <a:r>
              <a:rPr kumimoji="1" lang="ja-JP" altLang="en-US" sz="1200" b="1" i="0" u="none" strike="noStrike" kern="1200">
                <a:solidFill>
                  <a:schemeClr val="tx1"/>
                </a:solidFill>
                <a:effectLst/>
                <a:latin typeface="+mn-lt"/>
                <a:ea typeface="+mn-ea"/>
                <a:cs typeface="+mn-cs"/>
              </a:rPr>
              <a:t>物理的な“吸収線量”</a:t>
            </a:r>
            <a:endParaRPr kumimoji="1" lang="ja-JP" altLang="en-US" sz="1200" b="0" i="0" u="none" strike="noStrike" kern="1200">
              <a:solidFill>
                <a:schemeClr val="tx1"/>
              </a:solidFill>
              <a:effectLst/>
              <a:latin typeface="+mn-lt"/>
              <a:ea typeface="+mn-ea"/>
              <a:cs typeface="+mn-cs"/>
            </a:endParaRPr>
          </a:p>
          <a:p>
            <a:pPr lvl="1"/>
            <a:r>
              <a:rPr kumimoji="1" lang="en-US" altLang="ja-JP" sz="1200" b="0" i="0" u="none" strike="noStrike" kern="1200" dirty="0">
                <a:solidFill>
                  <a:schemeClr val="tx1"/>
                </a:solidFill>
                <a:effectLst/>
                <a:latin typeface="+mn-lt"/>
                <a:ea typeface="+mn-ea"/>
                <a:cs typeface="+mn-cs"/>
              </a:rPr>
              <a:t>1 Gy = 1 kg</a:t>
            </a:r>
            <a:r>
              <a:rPr kumimoji="1" lang="ja-JP" altLang="en-US" sz="1200" b="0" i="0" u="none" strike="noStrike" kern="1200">
                <a:solidFill>
                  <a:schemeClr val="tx1"/>
                </a:solidFill>
                <a:effectLst/>
                <a:latin typeface="+mn-lt"/>
                <a:ea typeface="+mn-ea"/>
                <a:cs typeface="+mn-cs"/>
              </a:rPr>
              <a:t>あたり </a:t>
            </a:r>
            <a:r>
              <a:rPr kumimoji="1" lang="en-US" altLang="ja-JP" sz="1200" b="0" i="0" u="none" strike="noStrike" kern="1200" dirty="0">
                <a:solidFill>
                  <a:schemeClr val="tx1"/>
                </a:solidFill>
                <a:effectLst/>
                <a:latin typeface="+mn-lt"/>
                <a:ea typeface="+mn-ea"/>
                <a:cs typeface="+mn-cs"/>
              </a:rPr>
              <a:t>1 J </a:t>
            </a:r>
            <a:r>
              <a:rPr kumimoji="1" lang="ja-JP" altLang="en-US" sz="1200" b="0" i="0" u="none" strike="noStrike" kern="1200">
                <a:solidFill>
                  <a:schemeClr val="tx1"/>
                </a:solidFill>
                <a:effectLst/>
                <a:latin typeface="+mn-lt"/>
                <a:ea typeface="+mn-ea"/>
                <a:cs typeface="+mn-cs"/>
              </a:rPr>
              <a:t>吸収</a:t>
            </a:r>
          </a:p>
          <a:p>
            <a:r>
              <a:rPr kumimoji="1" lang="en-US" altLang="ja-JP" sz="1200" b="1" i="0" u="none" strike="noStrike" kern="1200" dirty="0" err="1">
                <a:solidFill>
                  <a:schemeClr val="tx1"/>
                </a:solidFill>
                <a:effectLst/>
                <a:latin typeface="+mn-lt"/>
                <a:ea typeface="+mn-ea"/>
                <a:cs typeface="+mn-cs"/>
              </a:rPr>
              <a:t>Sv</a:t>
            </a:r>
            <a:r>
              <a:rPr kumimoji="1" lang="ja-JP" altLang="en-US" sz="1200" b="1" i="0" u="none" strike="noStrike" kern="1200">
                <a:solidFill>
                  <a:schemeClr val="tx1"/>
                </a:solidFill>
                <a:effectLst/>
                <a:latin typeface="+mn-lt"/>
                <a:ea typeface="+mn-ea"/>
                <a:cs typeface="+mn-cs"/>
              </a:rPr>
              <a:t>（シーベルト）</a:t>
            </a:r>
            <a:r>
              <a:rPr kumimoji="1" lang="ja-JP" altLang="en-US" sz="1200" b="0" i="0" u="none" strike="noStrike" kern="1200">
                <a:solidFill>
                  <a:schemeClr val="tx1"/>
                </a:solidFill>
                <a:effectLst/>
                <a:latin typeface="+mn-lt"/>
                <a:ea typeface="+mn-ea"/>
                <a:cs typeface="+mn-cs"/>
              </a:rPr>
              <a:t>：その線量が人体に与える影響の大きさを加味した＝</a:t>
            </a:r>
            <a:r>
              <a:rPr kumimoji="1" lang="ja-JP" altLang="en-US" sz="1200" b="1" i="0" u="none" strike="noStrike" kern="1200">
                <a:solidFill>
                  <a:schemeClr val="tx1"/>
                </a:solidFill>
                <a:effectLst/>
                <a:latin typeface="+mn-lt"/>
                <a:ea typeface="+mn-ea"/>
                <a:cs typeface="+mn-cs"/>
              </a:rPr>
              <a:t>“生体影響（リスク）”の指標</a:t>
            </a:r>
            <a:endParaRPr kumimoji="1" lang="ja-JP" altLang="en-US" sz="1200" b="0" i="0" u="none" strike="noStrike" kern="1200">
              <a:solidFill>
                <a:schemeClr val="tx1"/>
              </a:solidFill>
              <a:effectLst/>
              <a:latin typeface="+mn-lt"/>
              <a:ea typeface="+mn-ea"/>
              <a:cs typeface="+mn-cs"/>
            </a:endParaRPr>
          </a:p>
          <a:p>
            <a:pPr lvl="1"/>
            <a:r>
              <a:rPr kumimoji="1" lang="ja-JP" altLang="en-US" sz="1200" b="0" i="0" u="none" strike="noStrike" kern="1200">
                <a:solidFill>
                  <a:schemeClr val="tx1"/>
                </a:solidFill>
                <a:effectLst/>
                <a:latin typeface="+mn-lt"/>
                <a:ea typeface="+mn-ea"/>
                <a:cs typeface="+mn-cs"/>
              </a:rPr>
              <a:t>放射線の種類や臓器の感受性で重みづけして評価する</a:t>
            </a:r>
          </a:p>
          <a:p>
            <a:r>
              <a:rPr kumimoji="1" lang="ja-JP" altLang="en-US" sz="1200" b="0" i="0" u="none" strike="noStrike" kern="1200">
                <a:solidFill>
                  <a:schemeClr val="tx1"/>
                </a:solidFill>
                <a:effectLst/>
                <a:latin typeface="+mn-lt"/>
                <a:ea typeface="+mn-ea"/>
                <a:cs typeface="+mn-cs"/>
              </a:rPr>
              <a:t>補足（覚え方）</a:t>
            </a:r>
          </a:p>
          <a:p>
            <a:r>
              <a:rPr kumimoji="1" lang="en-US" altLang="ja-JP" sz="1200" b="1" i="0" u="none" strike="noStrike" kern="1200" dirty="0">
                <a:solidFill>
                  <a:schemeClr val="tx1"/>
                </a:solidFill>
                <a:effectLst/>
                <a:latin typeface="+mn-lt"/>
                <a:ea typeface="+mn-ea"/>
                <a:cs typeface="+mn-cs"/>
              </a:rPr>
              <a:t>Gy = </a:t>
            </a:r>
            <a:r>
              <a:rPr kumimoji="1" lang="ja-JP" altLang="en-US" sz="1200" b="1" i="0" u="none" strike="noStrike" kern="1200">
                <a:solidFill>
                  <a:schemeClr val="tx1"/>
                </a:solidFill>
                <a:effectLst/>
                <a:latin typeface="+mn-lt"/>
                <a:ea typeface="+mn-ea"/>
                <a:cs typeface="+mn-cs"/>
              </a:rPr>
              <a:t>どれだけ浴びた量</a:t>
            </a:r>
            <a:endParaRPr kumimoji="1" lang="ja-JP" altLang="en-US" sz="1200" b="0" i="0" u="none" strike="noStrike" kern="1200">
              <a:solidFill>
                <a:schemeClr val="tx1"/>
              </a:solidFill>
              <a:effectLst/>
              <a:latin typeface="+mn-lt"/>
              <a:ea typeface="+mn-ea"/>
              <a:cs typeface="+mn-cs"/>
            </a:endParaRPr>
          </a:p>
          <a:p>
            <a:r>
              <a:rPr kumimoji="1" lang="en-US" altLang="ja-JP" sz="1200" b="1" i="0" u="none" strike="noStrike" kern="1200" dirty="0" err="1">
                <a:solidFill>
                  <a:schemeClr val="tx1"/>
                </a:solidFill>
                <a:effectLst/>
                <a:latin typeface="+mn-lt"/>
                <a:ea typeface="+mn-ea"/>
                <a:cs typeface="+mn-cs"/>
              </a:rPr>
              <a:t>Sv</a:t>
            </a:r>
            <a:r>
              <a:rPr kumimoji="1" lang="en-US" altLang="ja-JP" sz="1200" b="1" i="0" u="none" strike="noStrike" kern="1200" dirty="0">
                <a:solidFill>
                  <a:schemeClr val="tx1"/>
                </a:solidFill>
                <a:effectLst/>
                <a:latin typeface="+mn-lt"/>
                <a:ea typeface="+mn-ea"/>
                <a:cs typeface="+mn-cs"/>
              </a:rPr>
              <a:t> = </a:t>
            </a:r>
            <a:r>
              <a:rPr kumimoji="1" lang="ja-JP" altLang="en-US" sz="1200" b="1" i="0" u="none" strike="noStrike" kern="1200">
                <a:solidFill>
                  <a:schemeClr val="tx1"/>
                </a:solidFill>
                <a:effectLst/>
                <a:latin typeface="+mn-lt"/>
                <a:ea typeface="+mn-ea"/>
                <a:cs typeface="+mn-cs"/>
              </a:rPr>
              <a:t>どれだけ危ない量（影響の指標）</a:t>
            </a:r>
            <a:endParaRPr kumimoji="1" lang="ja-JP" altLang="en-US" sz="1200" b="0" i="0" u="none" strike="noStrike" kern="120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※X</a:t>
            </a:r>
            <a:r>
              <a:rPr kumimoji="1" lang="ja-JP" altLang="en-US" sz="1200" b="0" i="0" u="none" strike="noStrike" kern="1200">
                <a:solidFill>
                  <a:schemeClr val="tx1"/>
                </a:solidFill>
                <a:effectLst/>
                <a:latin typeface="+mn-lt"/>
                <a:ea typeface="+mn-ea"/>
                <a:cs typeface="+mn-cs"/>
              </a:rPr>
              <a:t>線・</a:t>
            </a:r>
            <a:r>
              <a:rPr kumimoji="1" lang="el-GR" altLang="ja-JP" sz="1200" b="0" i="0" u="none" strike="noStrike" kern="1200" dirty="0">
                <a:solidFill>
                  <a:schemeClr val="tx1"/>
                </a:solidFill>
                <a:effectLst/>
                <a:latin typeface="+mn-lt"/>
                <a:ea typeface="+mn-ea"/>
                <a:cs typeface="+mn-cs"/>
              </a:rPr>
              <a:t>γ</a:t>
            </a:r>
            <a:r>
              <a:rPr kumimoji="1" lang="ja-JP" altLang="en-US" sz="1200" b="0" i="0" u="none" strike="noStrike" kern="1200">
                <a:solidFill>
                  <a:schemeClr val="tx1"/>
                </a:solidFill>
                <a:effectLst/>
                <a:latin typeface="+mn-lt"/>
                <a:ea typeface="+mn-ea"/>
                <a:cs typeface="+mn-cs"/>
              </a:rPr>
              <a:t>線・</a:t>
            </a:r>
            <a:r>
              <a:rPr kumimoji="1" lang="el-GR" altLang="ja-JP" sz="1200" b="0" i="0" u="none" strike="noStrike" kern="1200" dirty="0">
                <a:solidFill>
                  <a:schemeClr val="tx1"/>
                </a:solidFill>
                <a:effectLst/>
                <a:latin typeface="+mn-lt"/>
                <a:ea typeface="+mn-ea"/>
                <a:cs typeface="+mn-cs"/>
              </a:rPr>
              <a:t>β</a:t>
            </a:r>
            <a:r>
              <a:rPr kumimoji="1" lang="ja-JP" altLang="en-US" sz="1200" b="0" i="0" u="none" strike="noStrike" kern="1200">
                <a:solidFill>
                  <a:schemeClr val="tx1"/>
                </a:solidFill>
                <a:effectLst/>
                <a:latin typeface="+mn-lt"/>
                <a:ea typeface="+mn-ea"/>
                <a:cs typeface="+mn-cs"/>
              </a:rPr>
              <a:t>線では放射線の種類の重みがほぼ</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なので、</a:t>
            </a:r>
            <a:r>
              <a:rPr kumimoji="1" lang="ja-JP" altLang="en-US" sz="1200" b="1" i="0" u="none" strike="noStrike" kern="1200">
                <a:solidFill>
                  <a:schemeClr val="tx1"/>
                </a:solidFill>
                <a:effectLst/>
                <a:latin typeface="+mn-lt"/>
                <a:ea typeface="+mn-ea"/>
                <a:cs typeface="+mn-cs"/>
              </a:rPr>
              <a:t>臓器の等価線量では </a:t>
            </a:r>
            <a:r>
              <a:rPr kumimoji="1" lang="en-US" altLang="ja-JP" sz="1200" b="1" i="0" u="none" strike="noStrike" kern="1200" dirty="0" err="1">
                <a:solidFill>
                  <a:schemeClr val="tx1"/>
                </a:solidFill>
                <a:effectLst/>
                <a:latin typeface="+mn-lt"/>
                <a:ea typeface="+mn-ea"/>
                <a:cs typeface="+mn-cs"/>
              </a:rPr>
              <a:t>mGy</a:t>
            </a:r>
            <a:r>
              <a:rPr kumimoji="1" lang="en-US" altLang="ja-JP" sz="1200" b="1" i="0" u="none" strike="noStrike" kern="1200" dirty="0">
                <a:solidFill>
                  <a:schemeClr val="tx1"/>
                </a:solidFill>
                <a:effectLst/>
                <a:latin typeface="+mn-lt"/>
                <a:ea typeface="+mn-ea"/>
                <a:cs typeface="+mn-cs"/>
              </a:rPr>
              <a:t> ≒ mSv</a:t>
            </a:r>
            <a:r>
              <a:rPr kumimoji="1" lang="ja-JP" altLang="en-US" sz="1200" b="0" i="0" u="none" strike="noStrike" kern="1200">
                <a:solidFill>
                  <a:schemeClr val="tx1"/>
                </a:solidFill>
                <a:effectLst/>
                <a:latin typeface="+mn-lt"/>
                <a:ea typeface="+mn-ea"/>
                <a:cs typeface="+mn-cs"/>
              </a:rPr>
              <a:t>になることが多いですが、</a:t>
            </a:r>
            <a:r>
              <a:rPr kumimoji="1" lang="ja-JP" altLang="en-US" sz="1200" b="1" i="0" u="none" strike="noStrike" kern="1200">
                <a:solidFill>
                  <a:schemeClr val="tx1"/>
                </a:solidFill>
                <a:effectLst/>
                <a:latin typeface="+mn-lt"/>
                <a:ea typeface="+mn-ea"/>
                <a:cs typeface="+mn-cs"/>
              </a:rPr>
              <a:t>実効線量（</a:t>
            </a:r>
            <a:r>
              <a:rPr kumimoji="1" lang="en-US" altLang="ja-JP" sz="1200" b="1" i="0" u="none" strike="noStrike" kern="1200" dirty="0" err="1">
                <a:solidFill>
                  <a:schemeClr val="tx1"/>
                </a:solidFill>
                <a:effectLst/>
                <a:latin typeface="+mn-lt"/>
                <a:ea typeface="+mn-ea"/>
                <a:cs typeface="+mn-cs"/>
              </a:rPr>
              <a:t>Sv</a:t>
            </a:r>
            <a:r>
              <a:rPr kumimoji="1" lang="ja-JP" altLang="en-US" sz="1200" b="1" i="0" u="none" strike="noStrike" kern="1200">
                <a:solidFill>
                  <a:schemeClr val="tx1"/>
                </a:solidFill>
                <a:effectLst/>
                <a:latin typeface="+mn-lt"/>
                <a:ea typeface="+mn-ea"/>
                <a:cs typeface="+mn-cs"/>
              </a:rPr>
              <a:t>）は臓器の重みづけが入る</a:t>
            </a:r>
            <a:r>
              <a:rPr kumimoji="1" lang="ja-JP" altLang="en-US" sz="1200" b="0" i="0" u="none" strike="noStrike" kern="1200">
                <a:solidFill>
                  <a:schemeClr val="tx1"/>
                </a:solidFill>
                <a:effectLst/>
                <a:latin typeface="+mn-lt"/>
                <a:ea typeface="+mn-ea"/>
                <a:cs typeface="+mn-cs"/>
              </a:rPr>
              <a:t>ので用途が違います。</a:t>
            </a: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4</a:t>
            </a:fld>
            <a:endParaRPr kumimoji="1" lang="ja-JP" altLang="en-US"/>
          </a:p>
        </p:txBody>
      </p:sp>
    </p:spTree>
    <p:extLst>
      <p:ext uri="{BB962C8B-B14F-4D97-AF65-F5344CB8AC3E}">
        <p14:creationId xmlns:p14="http://schemas.microsoft.com/office/powerpoint/2010/main" val="171905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Pediatric Emergency Care Applied Research Network</a:t>
            </a:r>
          </a:p>
          <a:p>
            <a:r>
              <a:rPr lang="en-US" altLang="ja-JP" dirty="0"/>
              <a:t>PECARN</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この言葉を初めて聞く方も多いと思いますので説明しますと、</a:t>
            </a:r>
            <a:endParaRPr kumimoji="1" lang="en-US" altLang="ja-JP" dirty="0"/>
          </a:p>
          <a:p>
            <a:r>
              <a:rPr lang="ja-JP" altLang="en-US" sz="1200" b="1"/>
              <a:t>⭐︎</a:t>
            </a:r>
            <a:endParaRPr lang="en-US" altLang="ja-JP" sz="1200" b="1" dirty="0"/>
          </a:p>
          <a:p>
            <a:r>
              <a:rPr lang="ja-JP" altLang="en-US" sz="1200" b="1"/>
              <a:t>米国の小児救急を中心にした多施設の臨床研究ネットワークのことで、</a:t>
            </a:r>
            <a:endParaRPr lang="en-US" altLang="ja-JP" sz="1200" b="1" dirty="0"/>
          </a:p>
          <a:p>
            <a:r>
              <a:rPr lang="ja-JP" altLang="en-US" sz="1200" b="1"/>
              <a:t>⭐︎</a:t>
            </a:r>
            <a:endParaRPr lang="en-US" altLang="ja-JP" sz="1200" b="1" dirty="0"/>
          </a:p>
          <a:p>
            <a:r>
              <a:rPr kumimoji="1" lang="en-US" altLang="ja-JP" dirty="0"/>
              <a:t>PECARN</a:t>
            </a:r>
            <a:r>
              <a:rPr kumimoji="1" lang="ja-JP" altLang="en-US"/>
              <a:t>に加盟している病院は、臨床予測ルール作成などのために、共同研究をしています。</a:t>
            </a:r>
            <a:endParaRPr kumimoji="1" lang="en-US" altLang="ja-JP" dirty="0"/>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5</a:t>
            </a:fld>
            <a:endParaRPr kumimoji="1" lang="ja-JP" altLang="en-US"/>
          </a:p>
        </p:txBody>
      </p:sp>
    </p:spTree>
    <p:extLst>
      <p:ext uri="{BB962C8B-B14F-4D97-AF65-F5344CB8AC3E}">
        <p14:creationId xmlns:p14="http://schemas.microsoft.com/office/powerpoint/2010/main" val="7280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kern="1200">
                <a:solidFill>
                  <a:schemeClr val="tx1"/>
                </a:solidFill>
                <a:effectLst/>
                <a:latin typeface="+mn-lt"/>
                <a:ea typeface="+mn-ea"/>
                <a:cs typeface="+mn-cs"/>
              </a:rPr>
              <a:t>今回のテーマと話はそれますが、</a:t>
            </a:r>
            <a:r>
              <a:rPr kumimoji="1" lang="en-US" altLang="ja-JP" sz="1200" b="1" i="0" u="none" strike="noStrike" kern="1200" dirty="0">
                <a:solidFill>
                  <a:schemeClr val="tx1"/>
                </a:solidFill>
                <a:effectLst/>
                <a:latin typeface="+mn-lt"/>
                <a:ea typeface="+mn-ea"/>
                <a:cs typeface="+mn-cs"/>
              </a:rPr>
              <a:t>PECARN </a:t>
            </a:r>
            <a:r>
              <a:rPr kumimoji="1" lang="ja-JP" altLang="en-US" sz="1200" b="1" i="0" u="none" strike="noStrike" kern="1200">
                <a:solidFill>
                  <a:schemeClr val="tx1"/>
                </a:solidFill>
                <a:effectLst/>
                <a:latin typeface="+mn-lt"/>
                <a:ea typeface="+mn-ea"/>
                <a:cs typeface="+mn-cs"/>
              </a:rPr>
              <a:t>頭部外傷ルールという有名な基準があるので紹介します。</a:t>
            </a:r>
            <a:endParaRPr kumimoji="1" lang="en-US" altLang="ja-JP" sz="1200" b="1" i="0" u="none" strike="noStrike" kern="1200" dirty="0">
              <a:solidFill>
                <a:schemeClr val="tx1"/>
              </a:solidFill>
              <a:effectLst/>
              <a:latin typeface="+mn-lt"/>
              <a:ea typeface="+mn-ea"/>
              <a:cs typeface="+mn-cs"/>
            </a:endParaRPr>
          </a:p>
          <a:p>
            <a:r>
              <a:rPr kumimoji="1" lang="en-US" altLang="ja-JP" sz="1200" b="1" i="0" u="none" strike="noStrike" kern="1200" dirty="0">
                <a:solidFill>
                  <a:schemeClr val="tx1"/>
                </a:solidFill>
                <a:effectLst/>
                <a:latin typeface="+mn-lt"/>
                <a:ea typeface="+mn-ea"/>
                <a:cs typeface="+mn-cs"/>
              </a:rPr>
              <a:t>PECARN </a:t>
            </a:r>
            <a:r>
              <a:rPr kumimoji="1" lang="ja-JP" altLang="en-US" sz="1200" b="1" i="0" u="none" strike="noStrike" kern="1200">
                <a:solidFill>
                  <a:schemeClr val="tx1"/>
                </a:solidFill>
                <a:effectLst/>
                <a:latin typeface="+mn-lt"/>
                <a:ea typeface="+mn-ea"/>
                <a:cs typeface="+mn-cs"/>
              </a:rPr>
              <a:t>頭部外傷ルールは</a:t>
            </a:r>
          </a:p>
          <a:p>
            <a:r>
              <a:rPr kumimoji="1" lang="en-US" altLang="ja-JP" sz="1200" b="0" i="0" u="none" strike="noStrike" kern="1200" dirty="0">
                <a:solidFill>
                  <a:schemeClr val="tx1"/>
                </a:solidFill>
                <a:effectLst/>
                <a:latin typeface="+mn-lt"/>
                <a:ea typeface="+mn-ea"/>
                <a:cs typeface="+mn-cs"/>
              </a:rPr>
              <a:t>GCS 14–15 </a:t>
            </a:r>
            <a:r>
              <a:rPr kumimoji="1" lang="ja-JP" altLang="en-US" sz="1200" b="0" i="0" u="none" strike="noStrike" kern="1200">
                <a:solidFill>
                  <a:schemeClr val="tx1"/>
                </a:solidFill>
                <a:effectLst/>
                <a:latin typeface="+mn-lt"/>
                <a:ea typeface="+mn-ea"/>
                <a:cs typeface="+mn-cs"/>
              </a:rPr>
              <a:t>の受傷</a:t>
            </a:r>
            <a:r>
              <a:rPr kumimoji="1" lang="en-US" altLang="ja-JP" sz="1200" b="0" i="0" u="none" strike="noStrike" kern="1200" dirty="0">
                <a:solidFill>
                  <a:schemeClr val="tx1"/>
                </a:solidFill>
                <a:effectLst/>
                <a:latin typeface="+mn-lt"/>
                <a:ea typeface="+mn-ea"/>
                <a:cs typeface="+mn-cs"/>
              </a:rPr>
              <a:t>24</a:t>
            </a:r>
            <a:r>
              <a:rPr kumimoji="1" lang="ja-JP" altLang="en-US" sz="1200" b="0" i="0" u="none" strike="noStrike" kern="1200">
                <a:solidFill>
                  <a:schemeClr val="tx1"/>
                </a:solidFill>
                <a:effectLst/>
                <a:latin typeface="+mn-lt"/>
                <a:ea typeface="+mn-ea"/>
                <a:cs typeface="+mn-cs"/>
              </a:rPr>
              <a:t>時間以内の鈍的頭部外傷の小児に対し、</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臨床的に重要な頭部外傷を見逃さずに、不要な頭部</a:t>
            </a:r>
            <a:r>
              <a:rPr kumimoji="1" lang="en-US" altLang="ja-JP" sz="1200" b="0" i="0" u="none" strike="noStrike" kern="1200" dirty="0">
                <a:solidFill>
                  <a:schemeClr val="tx1"/>
                </a:solidFill>
                <a:effectLst/>
                <a:latin typeface="+mn-lt"/>
                <a:ea typeface="+mn-ea"/>
                <a:cs typeface="+mn-cs"/>
              </a:rPr>
              <a:t>CT</a:t>
            </a:r>
            <a:r>
              <a:rPr kumimoji="1" lang="ja-JP" altLang="en-US" sz="1200" b="0" i="0" u="none" strike="noStrike" kern="1200">
                <a:solidFill>
                  <a:schemeClr val="tx1"/>
                </a:solidFill>
                <a:effectLst/>
                <a:latin typeface="+mn-lt"/>
                <a:ea typeface="+mn-ea"/>
                <a:cs typeface="+mn-cs"/>
              </a:rPr>
              <a:t>撮像を減らすために作られた基準です。</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まず、</a:t>
            </a:r>
            <a:r>
              <a:rPr kumimoji="1" lang="en-US" altLang="ja-JP" sz="1200" b="1" i="0" u="none" strike="noStrike" kern="1200" dirty="0">
                <a:solidFill>
                  <a:schemeClr val="tx1"/>
                </a:solidFill>
                <a:effectLst/>
                <a:latin typeface="+mn-lt"/>
                <a:ea typeface="+mn-ea"/>
                <a:cs typeface="+mn-cs"/>
              </a:rPr>
              <a:t>2</a:t>
            </a:r>
            <a:r>
              <a:rPr kumimoji="1" lang="ja-JP" altLang="en-US" sz="1200" b="1" i="0" u="none" strike="noStrike" kern="1200">
                <a:solidFill>
                  <a:schemeClr val="tx1"/>
                </a:solidFill>
                <a:effectLst/>
                <a:latin typeface="+mn-lt"/>
                <a:ea typeface="+mn-ea"/>
                <a:cs typeface="+mn-cs"/>
              </a:rPr>
              <a:t>歳未満かそれ以上かで分けられ、</a:t>
            </a:r>
            <a:endParaRPr kumimoji="1" lang="en-US" altLang="ja-JP" sz="1200" b="1" i="0" u="none" strike="noStrike" kern="1200" dirty="0">
              <a:solidFill>
                <a:schemeClr val="tx1"/>
              </a:solidFill>
              <a:effectLst/>
              <a:latin typeface="+mn-lt"/>
              <a:ea typeface="+mn-ea"/>
              <a:cs typeface="+mn-cs"/>
            </a:endParaRPr>
          </a:p>
          <a:p>
            <a:r>
              <a:rPr kumimoji="1" lang="ja-JP" altLang="en-US" sz="1200" b="1" i="0" u="none" strike="noStrike" kern="1200">
                <a:solidFill>
                  <a:schemeClr val="tx1"/>
                </a:solidFill>
                <a:effectLst/>
                <a:latin typeface="+mn-lt"/>
                <a:ea typeface="+mn-ea"/>
                <a:cs typeface="+mn-cs"/>
              </a:rPr>
              <a:t>臨床所見に応じて、高リスク・中間リスク・低リスクの３つに分類し、</a:t>
            </a:r>
            <a:r>
              <a:rPr kumimoji="1" lang="en-US" altLang="ja-JP" sz="1200" b="1" i="0" u="none" strike="noStrike" kern="1200" dirty="0">
                <a:solidFill>
                  <a:schemeClr val="tx1"/>
                </a:solidFill>
                <a:effectLst/>
                <a:latin typeface="+mn-lt"/>
                <a:ea typeface="+mn-ea"/>
                <a:cs typeface="+mn-cs"/>
              </a:rPr>
              <a:t>CT</a:t>
            </a:r>
            <a:r>
              <a:rPr kumimoji="1" lang="ja-JP" altLang="en-US" sz="1200" b="1" i="0" u="none" strike="noStrike" kern="1200">
                <a:solidFill>
                  <a:schemeClr val="tx1"/>
                </a:solidFill>
                <a:effectLst/>
                <a:latin typeface="+mn-lt"/>
                <a:ea typeface="+mn-ea"/>
                <a:cs typeface="+mn-cs"/>
              </a:rPr>
              <a:t>の必要性を分類する基準です。</a:t>
            </a:r>
            <a:br>
              <a:rPr lang="ja-JP" altLang="en-US"/>
            </a:br>
            <a:endParaRPr kumimoji="1" lang="ja-JP" altLang="en-US" sz="1200" b="0" i="0" u="none" strike="noStrike" kern="1200">
              <a:solidFill>
                <a:schemeClr val="tx1"/>
              </a:solidFill>
              <a:effectLst/>
              <a:latin typeface="+mn-lt"/>
              <a:ea typeface="+mn-ea"/>
              <a:cs typeface="+mn-cs"/>
            </a:endParaRPr>
          </a:p>
          <a:p>
            <a:endParaRPr kumimoji="1" lang="ja-JP" altLang="en-US" sz="1200" b="0" i="0" u="none" strike="noStrike" kern="120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6</a:t>
            </a:fld>
            <a:endParaRPr kumimoji="1" lang="ja-JP" altLang="en-US"/>
          </a:p>
        </p:txBody>
      </p:sp>
    </p:spTree>
    <p:extLst>
      <p:ext uri="{BB962C8B-B14F-4D97-AF65-F5344CB8AC3E}">
        <p14:creationId xmlns:p14="http://schemas.microsoft.com/office/powerpoint/2010/main" val="307728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ここで本題に戻り背景です</a:t>
            </a:r>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7</a:t>
            </a:fld>
            <a:endParaRPr kumimoji="1" lang="ja-JP" altLang="en-US"/>
          </a:p>
        </p:txBody>
      </p:sp>
    </p:spTree>
    <p:extLst>
      <p:ext uri="{BB962C8B-B14F-4D97-AF65-F5344CB8AC3E}">
        <p14:creationId xmlns:p14="http://schemas.microsoft.com/office/powerpoint/2010/main" val="40062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E2AFC-F075-6E64-B41E-7EB0612A39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1F5660-6854-9F58-C6B9-919C12B51C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FDC3F3-AAF1-458E-F6A8-2A3F0F1F3F18}"/>
              </a:ext>
            </a:extLst>
          </p:cNvPr>
          <p:cNvSpPr>
            <a:spLocks noGrp="1"/>
          </p:cNvSpPr>
          <p:nvPr>
            <p:ph type="body" idx="1"/>
          </p:nvPr>
        </p:nvSpPr>
        <p:spPr/>
        <p:txBody>
          <a:bodyPr/>
          <a:lstStyle/>
          <a:p>
            <a:pPr marL="0" indent="0">
              <a:buNone/>
            </a:pPr>
            <a:r>
              <a:rPr kumimoji="1" lang="ja-JP" altLang="en-US"/>
              <a:t>小児の頚椎損傷は稀ですが、見逃しは</a:t>
            </a:r>
            <a:r>
              <a:rPr kumimoji="1" lang="ja-JP" altLang="en-US" sz="1200" b="1" kern="1200">
                <a:solidFill>
                  <a:schemeClr val="tx1"/>
                </a:solidFill>
                <a:effectLst/>
                <a:latin typeface="+mn-lt"/>
                <a:ea typeface="+mn-ea"/>
                <a:cs typeface="+mn-cs"/>
              </a:rPr>
              <a:t>生涯にわたる神経学的障害や死亡</a:t>
            </a:r>
            <a:r>
              <a:rPr kumimoji="1" lang="ja-JP" altLang="en-US"/>
              <a:t>につながり得ます。</a:t>
            </a:r>
            <a:endParaRPr lang="en-US" altLang="ja-JP" dirty="0"/>
          </a:p>
          <a:p>
            <a:pPr marL="0" indent="0">
              <a:buNone/>
            </a:pPr>
            <a:r>
              <a:rPr lang="ja-JP" altLang="en-US"/>
              <a:t>一方で過剰な画像検査では、</a:t>
            </a:r>
            <a:r>
              <a:rPr lang="en-US" altLang="ja-JP" dirty="0"/>
              <a:t>CT</a:t>
            </a:r>
            <a:r>
              <a:rPr lang="ja-JP" altLang="en-US"/>
              <a:t>の放射線暴露に伴う脳腫瘍・白血病のリスクが上昇します。</a:t>
            </a:r>
            <a:endParaRPr lang="en-US" altLang="ja-JP" dirty="0"/>
          </a:p>
          <a:p>
            <a:pPr marL="0" indent="0">
              <a:buNone/>
            </a:pPr>
            <a:endParaRPr lang="en-US" altLang="ja-JP" sz="1200" b="1" dirty="0">
              <a:solidFill>
                <a:sysClr val="windowText" lastClr="000000"/>
              </a:solidFill>
            </a:endParaRPr>
          </a:p>
          <a:p>
            <a:pPr marL="0" indent="0">
              <a:buNone/>
            </a:pPr>
            <a:r>
              <a:rPr lang="ja-JP" altLang="en-US" sz="1200" b="1">
                <a:solidFill>
                  <a:sysClr val="windowText" lastClr="000000"/>
                </a:solidFill>
              </a:rPr>
              <a:t>不必要な画像検査を最小限にするため</a:t>
            </a:r>
            <a:r>
              <a:rPr lang="ja-JP" altLang="en-US" sz="1200">
                <a:solidFill>
                  <a:sysClr val="windowText" lastClr="000000"/>
                </a:solidFill>
              </a:rPr>
              <a:t>に、</a:t>
            </a:r>
            <a:endParaRPr lang="en-US" altLang="ja-JP" sz="1200" dirty="0">
              <a:solidFill>
                <a:sysClr val="windowText" lastClr="000000"/>
              </a:solidFill>
            </a:endParaRPr>
          </a:p>
          <a:p>
            <a:pPr marL="0" indent="0">
              <a:buNone/>
            </a:pPr>
            <a:r>
              <a:rPr lang="ja-JP" altLang="en-US" sz="1200">
                <a:solidFill>
                  <a:sysClr val="windowText" lastClr="000000"/>
                </a:solidFill>
              </a:rPr>
              <a:t>小児鈍的外傷後の</a:t>
            </a:r>
            <a:r>
              <a:rPr lang="en-US" altLang="ja-JP" sz="1200" dirty="0">
                <a:solidFill>
                  <a:sysClr val="windowText" lastClr="000000"/>
                </a:solidFill>
              </a:rPr>
              <a:t>CSI</a:t>
            </a:r>
            <a:r>
              <a:rPr lang="ja-JP" altLang="en-US" sz="1200">
                <a:solidFill>
                  <a:sysClr val="windowText" lastClr="000000"/>
                </a:solidFill>
              </a:rPr>
              <a:t>評価に最適な予測ルールを明らかにする必要があり、本研究は進められました。</a:t>
            </a:r>
          </a:p>
          <a:p>
            <a:endParaRPr lang="en-US" altLang="ja-JP" dirty="0"/>
          </a:p>
        </p:txBody>
      </p:sp>
      <p:sp>
        <p:nvSpPr>
          <p:cNvPr id="4" name="スライド番号プレースホルダー 3">
            <a:extLst>
              <a:ext uri="{FF2B5EF4-FFF2-40B4-BE49-F238E27FC236}">
                <a16:creationId xmlns:a16="http://schemas.microsoft.com/office/drawing/2014/main" id="{BEE8A46B-E63A-5700-24B3-AEA7D9E91409}"/>
              </a:ext>
            </a:extLst>
          </p:cNvPr>
          <p:cNvSpPr>
            <a:spLocks noGrp="1"/>
          </p:cNvSpPr>
          <p:nvPr>
            <p:ph type="sldNum" sz="quarter" idx="5"/>
          </p:nvPr>
        </p:nvSpPr>
        <p:spPr/>
        <p:txBody>
          <a:bodyPr/>
          <a:lstStyle/>
          <a:p>
            <a:fld id="{847EB331-5630-F64C-83D1-0633A0462591}" type="slidenum">
              <a:rPr kumimoji="1" lang="ja-JP" altLang="en-US" smtClean="0"/>
              <a:t>8</a:t>
            </a:fld>
            <a:endParaRPr kumimoji="1" lang="ja-JP" altLang="en-US"/>
          </a:p>
        </p:txBody>
      </p:sp>
    </p:spTree>
    <p:extLst>
      <p:ext uri="{BB962C8B-B14F-4D97-AF65-F5344CB8AC3E}">
        <p14:creationId xmlns:p14="http://schemas.microsoft.com/office/powerpoint/2010/main" val="164654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今回の論文の目的は、</a:t>
            </a:r>
            <a:endParaRPr kumimoji="1" lang="en-US" altLang="ja-JP" dirty="0"/>
          </a:p>
          <a:p>
            <a:r>
              <a:rPr kumimoji="1" lang="ja-JP" altLang="en-US"/>
              <a:t>記載の</a:t>
            </a:r>
            <a:r>
              <a:rPr kumimoji="1" lang="en-US" altLang="ja-JP" dirty="0"/>
              <a:t>3</a:t>
            </a:r>
            <a:r>
              <a:rPr kumimoji="1" lang="ja-JP" altLang="en-US"/>
              <a:t>つの頚椎損傷臨床予測ルールの感度、陰性的中率などの診断精度と、それぞれのルールを使った時に画像検査をする割合を比較することです。</a:t>
            </a:r>
            <a:endParaRPr kumimoji="1" lang="en-US" altLang="ja-JP" dirty="0"/>
          </a:p>
          <a:p>
            <a:r>
              <a:rPr kumimoji="1" lang="ja-JP" altLang="en-US" sz="1200" kern="120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外傷患者の頚椎損傷のリスクに対する画像検査の必要性を評価す</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る基準である</a:t>
            </a:r>
            <a:endParaRPr kumimoji="1" lang="en-US" altLang="ja-JP" sz="1200" kern="1200" dirty="0">
              <a:solidFill>
                <a:schemeClr val="tx1"/>
              </a:solidFill>
              <a:effectLst/>
              <a:latin typeface="+mn-lt"/>
              <a:ea typeface="+mn-ea"/>
              <a:cs typeface="+mn-cs"/>
            </a:endParaRPr>
          </a:p>
          <a:p>
            <a:r>
              <a:rPr kumimoji="1" lang="en-US" altLang="ja-JP" dirty="0"/>
              <a:t>PECARN CSI Rule</a:t>
            </a:r>
            <a:r>
              <a:rPr kumimoji="1" lang="ja-JP" altLang="en-US"/>
              <a:t>、</a:t>
            </a:r>
            <a:r>
              <a:rPr kumimoji="1" lang="en-US" altLang="ja-JP" dirty="0"/>
              <a:t>NEXUS</a:t>
            </a:r>
            <a:r>
              <a:rPr kumimoji="1" lang="ja-JP" altLang="en-US"/>
              <a:t>、</a:t>
            </a:r>
            <a:r>
              <a:rPr kumimoji="1" lang="en-US" altLang="ja-JP" dirty="0"/>
              <a:t>CCR</a:t>
            </a:r>
            <a:r>
              <a:rPr kumimoji="1" lang="ja-JP" altLang="en-US"/>
              <a:t>、この３つの基準をまず説明します</a:t>
            </a:r>
          </a:p>
          <a:p>
            <a:endParaRPr kumimoji="1" lang="en-US" altLang="ja-JP" sz="1200" kern="1200" dirty="0">
              <a:solidFill>
                <a:schemeClr val="tx1"/>
              </a:solidFill>
              <a:effectLst/>
              <a:latin typeface="+mn-lt"/>
              <a:ea typeface="+mn-ea"/>
              <a:cs typeface="+mn-cs"/>
            </a:endParaRPr>
          </a:p>
          <a:p>
            <a:pPr marL="0" indent="0">
              <a:buNone/>
            </a:pPr>
            <a:r>
              <a:rPr kumimoji="1" lang="en-US" altLang="ja-JP" sz="1200" dirty="0"/>
              <a:t>Pediatric Emergency Care Applied Research Network (PECARN) CSI Rule </a:t>
            </a:r>
          </a:p>
          <a:p>
            <a:pPr marL="0" indent="0">
              <a:buNone/>
            </a:pPr>
            <a:r>
              <a:rPr kumimoji="1" lang="ja-JP" altLang="en-US" sz="1200"/>
              <a:t>・</a:t>
            </a:r>
            <a:r>
              <a:rPr kumimoji="1" lang="en-US" altLang="ja-JP" sz="1200" dirty="0"/>
              <a:t>National Emergency X-Radiography Utilization Study (NEXUS)</a:t>
            </a:r>
          </a:p>
          <a:p>
            <a:pPr marL="0" indent="0">
              <a:buNone/>
            </a:pPr>
            <a:r>
              <a:rPr kumimoji="1" lang="ja-JP" altLang="en-US" sz="1200"/>
              <a:t>・</a:t>
            </a:r>
            <a:r>
              <a:rPr kumimoji="1" lang="en-US" altLang="ja-JP" sz="1200" dirty="0"/>
              <a:t>Canadian C-spine Rule (CCR)</a:t>
            </a:r>
          </a:p>
          <a:p>
            <a:endParaRPr kumimoji="1" lang="en-US" altLang="ja-JP" sz="1200" b="0" i="0" u="none" strike="noStrike" kern="1200" dirty="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5"/>
          </p:nvPr>
        </p:nvSpPr>
        <p:spPr/>
        <p:txBody>
          <a:bodyPr/>
          <a:lstStyle/>
          <a:p>
            <a:fld id="{847EB331-5630-F64C-83D1-0633A0462591}" type="slidenum">
              <a:rPr kumimoji="1" lang="ja-JP" altLang="en-US" smtClean="0"/>
              <a:t>10</a:t>
            </a:fld>
            <a:endParaRPr kumimoji="1" lang="ja-JP" altLang="en-US"/>
          </a:p>
        </p:txBody>
      </p:sp>
    </p:spTree>
    <p:extLst>
      <p:ext uri="{BB962C8B-B14F-4D97-AF65-F5344CB8AC3E}">
        <p14:creationId xmlns:p14="http://schemas.microsoft.com/office/powerpoint/2010/main" val="3356569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2/20/26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11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2/20/26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265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2456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5703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8290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56608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0776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2/20/26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5055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2/20/26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37770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2/20/26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784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2/20/26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705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84766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4479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2/20/26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8255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3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2/20/26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5110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2/20/26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022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2/20/26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28893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53499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2/20/26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7995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2/20/26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4073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2/20/26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028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86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4958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16890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50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2/20/26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34130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2/20/26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2089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2/20/26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5913405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2/20/26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64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2/20/26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28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2/20/26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606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2/20/26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526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2/20/26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47673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2/20/26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8686625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2/20/26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61604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44129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2/20/26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96630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2/20/26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577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2/20/26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097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2/20/26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44264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2/20/26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17749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0595413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426095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52636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D866C-4077-B84A-A45A-7B123721065E}"/>
              </a:ext>
            </a:extLst>
          </p:cNvPr>
          <p:cNvSpPr>
            <a:spLocks noGrp="1"/>
          </p:cNvSpPr>
          <p:nvPr>
            <p:ph type="ctrTitle"/>
          </p:nvPr>
        </p:nvSpPr>
        <p:spPr>
          <a:xfrm>
            <a:off x="1524000" y="1122363"/>
            <a:ext cx="9144000" cy="2387600"/>
          </a:xfrm>
        </p:spPr>
        <p:txBody>
          <a:bodyPr anchor="b"/>
          <a:lstStyle>
            <a:lvl1pPr algn="ctr">
              <a:defRPr sz="6000" b="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6A9D6D3-E639-C54E-8AB8-78E5F7132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120E39-DBB6-3649-A81F-4693A765D360}"/>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B8EE8558-74D2-714F-B3DA-7EA947FF52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AD5109-8766-F144-A8AF-3DDD8FCCCCBC}"/>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2474016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753EE7-2B08-C449-8F9B-743FAC1E6819}"/>
              </a:ext>
            </a:extLst>
          </p:cNvPr>
          <p:cNvSpPr>
            <a:spLocks noGrp="1"/>
          </p:cNvSpPr>
          <p:nvPr>
            <p:ph type="title"/>
          </p:nvPr>
        </p:nvSpPr>
        <p:spPr/>
        <p:txBody>
          <a:bodyPr/>
          <a:lstStyle>
            <a:lvl1pPr algn="ctr">
              <a:defRPr b="1"/>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66BEB7-702D-C84D-AC62-26C688B9537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58F942AD-1E8A-CB48-8D97-C4053108E2DC}"/>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5F667268-CAF7-FE47-85CF-C1017CAC44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5FEF16-8EBA-3241-8D1B-1918E9518E0E}"/>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2029688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0B86F-A5DD-4E45-AB4A-5158046E833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8BD301-19A7-284E-A79C-51EDE2FE3B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4713DD-B568-594B-8365-8527F7673C79}"/>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D082D5BA-0623-144F-B62B-3ADD543882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B5F633-F219-154F-A197-7A51DDD0D479}"/>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359713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4600-9961-B644-8551-E0F65DF7F3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AC034A-7A23-F949-8BCF-75B9D39D9D8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DF9A10-AB93-F34F-A351-C77E8A6050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54BC8D-D796-DA4C-98F6-A18E668573FC}"/>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6" name="フッター プレースホルダー 5">
            <a:extLst>
              <a:ext uri="{FF2B5EF4-FFF2-40B4-BE49-F238E27FC236}">
                <a16:creationId xmlns:a16="http://schemas.microsoft.com/office/drawing/2014/main" id="{EC3CF64E-A9AE-1E47-9AD8-C450944E87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F5A38C-65E6-8F4D-B982-3C438469BBB2}"/>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189833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CF971-D82F-5641-8D9D-59F9C52326F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1F6AFD-27E1-A641-B02D-40234160A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3EDB4D3-B543-7245-9A2E-767306BCB11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B7CF939-97E9-9A46-AF52-600814B10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B355EC-52B0-C245-BB6A-3894A4668CD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A0260C-27A8-244F-BE37-A30FF5ED4EFC}"/>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8" name="フッター プレースホルダー 7">
            <a:extLst>
              <a:ext uri="{FF2B5EF4-FFF2-40B4-BE49-F238E27FC236}">
                <a16:creationId xmlns:a16="http://schemas.microsoft.com/office/drawing/2014/main" id="{5089FD69-FABE-C041-91E5-BB239A6AE7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3BFFEF0-16EE-424B-BD5B-3BD1E945EEDB}"/>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992892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929CF-5404-474D-AC96-579E075F94D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16117CB-42FE-7B48-A3B7-304CB2526E91}"/>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4" name="フッター プレースホルダー 3">
            <a:extLst>
              <a:ext uri="{FF2B5EF4-FFF2-40B4-BE49-F238E27FC236}">
                <a16:creationId xmlns:a16="http://schemas.microsoft.com/office/drawing/2014/main" id="{B8A1A958-57D7-544E-B719-27D9787DE71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20BD0A-4116-E24E-99FD-D9220F4D0555}"/>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793186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DD61247-55FD-D04B-839A-7FF1CB61B997}"/>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3" name="フッター プレースホルダー 2">
            <a:extLst>
              <a:ext uri="{FF2B5EF4-FFF2-40B4-BE49-F238E27FC236}">
                <a16:creationId xmlns:a16="http://schemas.microsoft.com/office/drawing/2014/main" id="{C041E5E5-DC94-4448-96C9-CEDA0AF4F95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0D462F9-D53C-5A47-B817-54723253DE14}"/>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2754711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6B10D-DB2E-1A4B-AEB8-5F987D08E0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8C1904-49AE-7E42-A1AD-424E3DFFA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F9788DE-A687-604D-B9E3-0B0359772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3D211B9-C286-A64B-89BD-119CED448328}"/>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6" name="フッター プレースホルダー 5">
            <a:extLst>
              <a:ext uri="{FF2B5EF4-FFF2-40B4-BE49-F238E27FC236}">
                <a16:creationId xmlns:a16="http://schemas.microsoft.com/office/drawing/2014/main" id="{FB19755D-8D92-124D-B448-F482541C15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583F90-CB50-C04E-A662-871301D886F4}"/>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068442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90287A-98E9-0F44-B28B-A384395950B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172E748-2EC1-E840-A001-7A58E410E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F2BE46FE-586F-5A46-8C82-5C953CD0A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4ABB16-BED3-AC49-BD5B-4383083CD279}"/>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6" name="フッター プレースホルダー 5">
            <a:extLst>
              <a:ext uri="{FF2B5EF4-FFF2-40B4-BE49-F238E27FC236}">
                <a16:creationId xmlns:a16="http://schemas.microsoft.com/office/drawing/2014/main" id="{FE068228-4453-724A-956F-BC5DA6A29D27}"/>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8DEF5DBD-5057-4A4E-9D83-4FED02518EFF}"/>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4012086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83521-DF02-A942-9E31-DC27F84CA7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B3C24B-1782-9042-ABCA-CAE438ECFF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463175-2FB0-0047-81B2-C43CCC2D5BFD}"/>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A2636FB6-AF58-6E41-B30A-734D14F162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C224E2-F9F1-FF43-9FFA-F3BA5C261CF5}"/>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161972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00532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A74B655-23AF-4642-8929-7C206210037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0A839D-32B5-FF4B-B0C7-E2E8F9854A1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E65E21-17B1-1D40-B8DE-85B03462589D}"/>
              </a:ext>
            </a:extLst>
          </p:cNvPr>
          <p:cNvSpPr>
            <a:spLocks noGrp="1"/>
          </p:cNvSpPr>
          <p:nvPr>
            <p:ph type="dt" sz="half" idx="10"/>
          </p:nvPr>
        </p:nvSpPr>
        <p:spPr/>
        <p:txBody>
          <a:bodyPr/>
          <a:lstStyle/>
          <a:p>
            <a:fld id="{1120605C-D447-984F-9307-4B4C009C4F3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92FA6464-D1B7-9F41-B75C-99DA0D329C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DD8D9D-F61C-1247-B1DD-EB7D0C76A4EB}"/>
              </a:ext>
            </a:extLst>
          </p:cNvPr>
          <p:cNvSpPr>
            <a:spLocks noGrp="1"/>
          </p:cNvSpPr>
          <p:nvPr>
            <p:ph type="sldNum" sz="quarter" idx="12"/>
          </p:nvPr>
        </p:nvSpPr>
        <p:spPr/>
        <p:txBody>
          <a:body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56902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40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650855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2/20/26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07500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2/20/26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23984489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60"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F4AD835-BD97-9F42-9E33-C942A292F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F8A871-F1DD-C54A-8FBB-ABCC14088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513694-9906-4043-A040-551FE662F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0605C-D447-984F-9307-4B4C009C4F3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A93DDE6E-1DF5-A745-83B3-4422DB353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1D42E6B-D0B3-CF47-A571-CFC4B042A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04FE-D874-3F41-AD9C-B5D44E86034D}" type="slidenum">
              <a:rPr kumimoji="1" lang="ja-JP" altLang="en-US" smtClean="0"/>
              <a:t>‹#›</a:t>
            </a:fld>
            <a:endParaRPr kumimoji="1" lang="ja-JP" altLang="en-US"/>
          </a:p>
        </p:txBody>
      </p:sp>
    </p:spTree>
    <p:extLst>
      <p:ext uri="{BB962C8B-B14F-4D97-AF65-F5344CB8AC3E}">
        <p14:creationId xmlns:p14="http://schemas.microsoft.com/office/powerpoint/2010/main" val="32669351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61A7790-C7CF-8883-4F45-6B90C98E65B0}"/>
              </a:ext>
            </a:extLst>
          </p:cNvPr>
          <p:cNvPicPr>
            <a:picLocks noChangeAspect="1"/>
          </p:cNvPicPr>
          <p:nvPr/>
        </p:nvPicPr>
        <p:blipFill>
          <a:blip r:embed="rId3"/>
          <a:stretch>
            <a:fillRect/>
          </a:stretch>
        </p:blipFill>
        <p:spPr>
          <a:xfrm>
            <a:off x="1" y="0"/>
            <a:ext cx="12191999" cy="4206238"/>
          </a:xfrm>
          <a:prstGeom prst="rect">
            <a:avLst/>
          </a:prstGeom>
          <a:noFill/>
        </p:spPr>
      </p:pic>
      <p:sp>
        <p:nvSpPr>
          <p:cNvPr id="7" name="テキスト ボックス 6">
            <a:extLst>
              <a:ext uri="{FF2B5EF4-FFF2-40B4-BE49-F238E27FC236}">
                <a16:creationId xmlns:a16="http://schemas.microsoft.com/office/drawing/2014/main" id="{37CAFB3D-575F-7A67-25AD-ADC9130B7D20}"/>
              </a:ext>
            </a:extLst>
          </p:cNvPr>
          <p:cNvSpPr txBox="1"/>
          <p:nvPr/>
        </p:nvSpPr>
        <p:spPr>
          <a:xfrm>
            <a:off x="7674964" y="0"/>
            <a:ext cx="4517035" cy="786384"/>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altLang="ja-JP" sz="1900" i="1" kern="1200" dirty="0">
                <a:effectLst/>
                <a:latin typeface="Yu Gothic Medium" panose="020B0400000000000000" pitchFamily="34" charset="-128"/>
                <a:ea typeface="Yu Gothic Medium" panose="020B0400000000000000" pitchFamily="34" charset="-128"/>
              </a:rPr>
              <a:t>JAMA Network Open. 2025;8(12):e2549403. </a:t>
            </a:r>
          </a:p>
          <a:p>
            <a:pPr>
              <a:lnSpc>
                <a:spcPct val="90000"/>
              </a:lnSpc>
              <a:spcBef>
                <a:spcPct val="0"/>
              </a:spcBef>
              <a:spcAft>
                <a:spcPts val="600"/>
              </a:spcAft>
            </a:pPr>
            <a:r>
              <a:rPr lang="en-US" altLang="ja-JP" sz="1900" i="1" kern="1200" dirty="0">
                <a:effectLst/>
                <a:latin typeface="Yu Gothic Medium" panose="020B0400000000000000" pitchFamily="34" charset="-128"/>
                <a:ea typeface="Yu Gothic Medium" panose="020B0400000000000000" pitchFamily="34" charset="-128"/>
              </a:rPr>
              <a:t>doi:10.1001/jamanetworkopen.2025.49403</a:t>
            </a:r>
            <a:endParaRPr lang="en-US" altLang="ja-JP" sz="1900" i="1" kern="1200" dirty="0">
              <a:latin typeface="Yu Gothic Medium" panose="020B0400000000000000" pitchFamily="34" charset="-128"/>
              <a:ea typeface="Yu Gothic Medium" panose="020B0400000000000000" pitchFamily="34" charset="-128"/>
            </a:endParaRPr>
          </a:p>
          <a:p>
            <a:pPr algn="r">
              <a:lnSpc>
                <a:spcPct val="90000"/>
              </a:lnSpc>
              <a:spcBef>
                <a:spcPct val="0"/>
              </a:spcBef>
              <a:spcAft>
                <a:spcPts val="600"/>
              </a:spcAft>
            </a:pPr>
            <a:r>
              <a:rPr lang="en-US" altLang="ja-JP" sz="1900" i="1" kern="1200" dirty="0">
                <a:latin typeface="Yu Gothic Medium" panose="020B0400000000000000" pitchFamily="34" charset="-128"/>
                <a:ea typeface="Yu Gothic Medium" panose="020B0400000000000000" pitchFamily="34" charset="-128"/>
              </a:rPr>
              <a:t>December 19, 2025</a:t>
            </a:r>
          </a:p>
        </p:txBody>
      </p:sp>
      <p:sp>
        <p:nvSpPr>
          <p:cNvPr id="18" name="テキスト ボックス 17">
            <a:extLst>
              <a:ext uri="{FF2B5EF4-FFF2-40B4-BE49-F238E27FC236}">
                <a16:creationId xmlns:a16="http://schemas.microsoft.com/office/drawing/2014/main" id="{C0A803A9-9863-579D-4270-941E6121E055}"/>
              </a:ext>
            </a:extLst>
          </p:cNvPr>
          <p:cNvSpPr txBox="1"/>
          <p:nvPr/>
        </p:nvSpPr>
        <p:spPr>
          <a:xfrm>
            <a:off x="4464783" y="5650312"/>
            <a:ext cx="3262432" cy="830997"/>
          </a:xfrm>
          <a:prstGeom prst="rect">
            <a:avLst/>
          </a:prstGeom>
          <a:noFill/>
        </p:spPr>
        <p:txBody>
          <a:bodyPr wrap="none" rtlCol="0">
            <a:spAutoFit/>
          </a:bodyPr>
          <a:lstStyle/>
          <a:p>
            <a:pPr algn="ctr"/>
            <a:r>
              <a:rPr kumimoji="1" lang="ja-JP" altLang="en-US" sz="2400">
                <a:latin typeface="Yu Gothic" panose="020B0400000000000000" pitchFamily="34" charset="-128"/>
                <a:ea typeface="Yu Gothic" panose="020B0400000000000000" pitchFamily="34" charset="-128"/>
              </a:rPr>
              <a:t>研修医</a:t>
            </a:r>
            <a:r>
              <a:rPr kumimoji="1" lang="en-US" altLang="ja-JP" sz="2400" dirty="0">
                <a:latin typeface="Yu Gothic" panose="020B0400000000000000" pitchFamily="34" charset="-128"/>
                <a:ea typeface="Yu Gothic" panose="020B0400000000000000" pitchFamily="34" charset="-128"/>
              </a:rPr>
              <a:t>1</a:t>
            </a:r>
            <a:r>
              <a:rPr kumimoji="1" lang="ja-JP" altLang="en-US" sz="2400">
                <a:latin typeface="Yu Gothic" panose="020B0400000000000000" pitchFamily="34" charset="-128"/>
                <a:ea typeface="Yu Gothic" panose="020B0400000000000000" pitchFamily="34" charset="-128"/>
              </a:rPr>
              <a:t>年　中島優衣</a:t>
            </a:r>
            <a:endParaRPr kumimoji="1" lang="en-US" altLang="ja-JP" sz="2400" dirty="0">
              <a:latin typeface="Yu Gothic" panose="020B0400000000000000" pitchFamily="34" charset="-128"/>
              <a:ea typeface="Yu Gothic" panose="020B0400000000000000" pitchFamily="34" charset="-128"/>
            </a:endParaRPr>
          </a:p>
          <a:p>
            <a:pPr algn="ctr"/>
            <a:r>
              <a:rPr lang="ja-JP" altLang="en-US" sz="2400">
                <a:latin typeface="Yu Gothic" panose="020B0400000000000000" pitchFamily="34" charset="-128"/>
                <a:ea typeface="Yu Gothic" panose="020B0400000000000000" pitchFamily="34" charset="-128"/>
              </a:rPr>
              <a:t>指導医　柴田あみ先生</a:t>
            </a:r>
            <a:endParaRPr kumimoji="1" lang="ja-JP" altLang="en-US" sz="2400">
              <a:latin typeface="Yu Gothic" panose="020B0400000000000000" pitchFamily="34" charset="-128"/>
              <a:ea typeface="Yu Gothic" panose="020B0400000000000000" pitchFamily="34" charset="-128"/>
            </a:endParaRPr>
          </a:p>
        </p:txBody>
      </p:sp>
      <p:sp>
        <p:nvSpPr>
          <p:cNvPr id="19" name="Text 1">
            <a:extLst>
              <a:ext uri="{FF2B5EF4-FFF2-40B4-BE49-F238E27FC236}">
                <a16:creationId xmlns:a16="http://schemas.microsoft.com/office/drawing/2014/main" id="{BD00C6DA-3A9A-6C7D-89CC-653E65FD029A}"/>
              </a:ext>
            </a:extLst>
          </p:cNvPr>
          <p:cNvSpPr/>
          <p:nvPr/>
        </p:nvSpPr>
        <p:spPr>
          <a:xfrm>
            <a:off x="503072" y="4206238"/>
            <a:ext cx="11185855" cy="1188720"/>
          </a:xfrm>
          <a:prstGeom prst="rect">
            <a:avLst/>
          </a:prstGeom>
          <a:noFill/>
          <a:ln/>
        </p:spPr>
        <p:txBody>
          <a:bodyPr wrap="square" rtlCol="0" anchor="ctr"/>
          <a:lstStyle/>
          <a:p>
            <a:pPr algn="ctr"/>
            <a:r>
              <a:rPr lang="en-US" sz="4000" b="1" dirty="0" err="1">
                <a:solidFill>
                  <a:srgbClr val="111827"/>
                </a:solidFill>
                <a:latin typeface="Yu Gothic" panose="020B0400000000000000" pitchFamily="34" charset="-128"/>
                <a:ea typeface="Yu Gothic" panose="020B0400000000000000" pitchFamily="34" charset="-128"/>
                <a:cs typeface="Aptos" pitchFamily="34" charset="-120"/>
              </a:rPr>
              <a:t>鈍的外傷後の</a:t>
            </a:r>
            <a:r>
              <a:rPr lang="en-US" altLang="ja-JP" sz="4000" b="1" dirty="0" err="1">
                <a:solidFill>
                  <a:srgbClr val="111827"/>
                </a:solidFill>
                <a:latin typeface="Yu Gothic" panose="020B0400000000000000" pitchFamily="34" charset="-128"/>
                <a:ea typeface="Yu Gothic" panose="020B0400000000000000" pitchFamily="34" charset="-128"/>
                <a:cs typeface="Aptos" pitchFamily="34" charset="-120"/>
              </a:rPr>
              <a:t>小児における</a:t>
            </a:r>
            <a:endParaRPr lang="en-US" sz="4000" b="1" dirty="0">
              <a:latin typeface="Yu Gothic" panose="020B0400000000000000" pitchFamily="34" charset="-128"/>
              <a:ea typeface="Yu Gothic" panose="020B0400000000000000" pitchFamily="34" charset="-128"/>
            </a:endParaRPr>
          </a:p>
          <a:p>
            <a:pPr marL="0" indent="0" algn="ctr">
              <a:buNone/>
            </a:pPr>
            <a:r>
              <a:rPr lang="en-US" sz="4000" b="1" dirty="0" err="1">
                <a:solidFill>
                  <a:srgbClr val="111827"/>
                </a:solidFill>
                <a:latin typeface="Yu Gothic" panose="020B0400000000000000" pitchFamily="34" charset="-128"/>
                <a:ea typeface="Yu Gothic" panose="020B0400000000000000" pitchFamily="34" charset="-128"/>
                <a:cs typeface="Aptos" pitchFamily="34" charset="-120"/>
              </a:rPr>
              <a:t>頚椎損傷臨床予測ルールの比較</a:t>
            </a:r>
            <a:endParaRPr lang="en-US" sz="4000" b="1"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21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7FB48-67CF-03A6-6BF4-EF07A998671C}"/>
              </a:ext>
            </a:extLst>
          </p:cNvPr>
          <p:cNvSpPr>
            <a:spLocks noGrp="1"/>
          </p:cNvSpPr>
          <p:nvPr>
            <p:ph type="title"/>
          </p:nvPr>
        </p:nvSpPr>
        <p:spPr/>
        <p:txBody>
          <a:bodyPr/>
          <a:lstStyle/>
          <a:p>
            <a:r>
              <a:rPr kumimoji="1" lang="ja-JP" altLang="en-US"/>
              <a:t>目的</a:t>
            </a:r>
          </a:p>
        </p:txBody>
      </p:sp>
      <p:sp>
        <p:nvSpPr>
          <p:cNvPr id="3" name="コンテンツ プレースホルダー 2">
            <a:extLst>
              <a:ext uri="{FF2B5EF4-FFF2-40B4-BE49-F238E27FC236}">
                <a16:creationId xmlns:a16="http://schemas.microsoft.com/office/drawing/2014/main" id="{DCABBFDD-420B-7FE5-1CF6-1E443845952F}"/>
              </a:ext>
            </a:extLst>
          </p:cNvPr>
          <p:cNvSpPr>
            <a:spLocks noGrp="1"/>
          </p:cNvSpPr>
          <p:nvPr>
            <p:ph idx="1"/>
          </p:nvPr>
        </p:nvSpPr>
        <p:spPr>
          <a:xfrm>
            <a:off x="31172" y="1860672"/>
            <a:ext cx="12129655" cy="3136655"/>
          </a:xfrm>
        </p:spPr>
        <p:txBody>
          <a:bodyPr>
            <a:normAutofit/>
          </a:bodyPr>
          <a:lstStyle/>
          <a:p>
            <a:pPr marL="0" indent="0" algn="ctr">
              <a:buNone/>
            </a:pPr>
            <a:r>
              <a:rPr kumimoji="1" lang="en-US" altLang="ja-JP" sz="3600" b="1" dirty="0"/>
              <a:t>CSI</a:t>
            </a:r>
            <a:r>
              <a:rPr kumimoji="1" lang="ja-JP" altLang="en-US" sz="3600" b="1"/>
              <a:t>臨床予測ルールの</a:t>
            </a:r>
            <a:endParaRPr kumimoji="1" lang="en-US" altLang="ja-JP" sz="3600" b="1" dirty="0"/>
          </a:p>
          <a:p>
            <a:pPr marL="0" indent="0" algn="ctr">
              <a:buNone/>
            </a:pPr>
            <a:r>
              <a:rPr kumimoji="1" lang="ja-JP" altLang="en-US" sz="3600" b="1"/>
              <a:t>診断精度および推定</a:t>
            </a:r>
            <a:r>
              <a:rPr lang="ja-JP" altLang="en-US" sz="3600" b="1"/>
              <a:t>画像検査</a:t>
            </a:r>
            <a:r>
              <a:rPr kumimoji="1" lang="ja-JP" altLang="en-US" sz="3600" b="1"/>
              <a:t>率の比較</a:t>
            </a:r>
          </a:p>
          <a:p>
            <a:pPr marL="0" indent="0">
              <a:buNone/>
            </a:pPr>
            <a:endParaRPr kumimoji="1" lang="en-US" altLang="ja-JP" sz="2400" dirty="0"/>
          </a:p>
          <a:p>
            <a:pPr marL="0" indent="0">
              <a:buNone/>
            </a:pPr>
            <a:r>
              <a:rPr kumimoji="1" lang="ja-JP" altLang="en-US" sz="2600"/>
              <a:t>・</a:t>
            </a:r>
            <a:r>
              <a:rPr kumimoji="1" lang="en-US" altLang="ja-JP" sz="2600" dirty="0"/>
              <a:t>Pediatric Emergency Care Applied Research Network (PECARN) CSI Rule </a:t>
            </a:r>
          </a:p>
          <a:p>
            <a:pPr marL="0" indent="0">
              <a:buNone/>
            </a:pPr>
            <a:r>
              <a:rPr kumimoji="1" lang="ja-JP" altLang="en-US" sz="2600"/>
              <a:t>・</a:t>
            </a:r>
            <a:r>
              <a:rPr kumimoji="1" lang="en-US" altLang="ja-JP" sz="2600" dirty="0"/>
              <a:t>National Emergency X-Radiography Utilization Study (NEXUS)</a:t>
            </a:r>
          </a:p>
          <a:p>
            <a:pPr marL="0" indent="0">
              <a:buNone/>
            </a:pPr>
            <a:r>
              <a:rPr kumimoji="1" lang="ja-JP" altLang="en-US" sz="2600"/>
              <a:t>・</a:t>
            </a:r>
            <a:r>
              <a:rPr kumimoji="1" lang="en-US" altLang="ja-JP" sz="2600" dirty="0"/>
              <a:t>Canadian C-spine Rule (CCR)</a:t>
            </a:r>
            <a:endParaRPr lang="ja-JP" altLang="en-US" sz="2600"/>
          </a:p>
          <a:p>
            <a:endParaRPr kumimoji="1" lang="ja-JP" altLang="en-US"/>
          </a:p>
        </p:txBody>
      </p:sp>
      <p:sp>
        <p:nvSpPr>
          <p:cNvPr id="6" name="雲形吹き出し 5">
            <a:extLst>
              <a:ext uri="{FF2B5EF4-FFF2-40B4-BE49-F238E27FC236}">
                <a16:creationId xmlns:a16="http://schemas.microsoft.com/office/drawing/2014/main" id="{2D14266A-3F9C-492C-2B29-6ED40070231E}"/>
              </a:ext>
            </a:extLst>
          </p:cNvPr>
          <p:cNvSpPr/>
          <p:nvPr/>
        </p:nvSpPr>
        <p:spPr>
          <a:xfrm>
            <a:off x="4419270" y="4866698"/>
            <a:ext cx="7594600" cy="1841746"/>
          </a:xfrm>
          <a:prstGeom prst="cloudCallout">
            <a:avLst>
              <a:gd name="adj1" fmla="val -41901"/>
              <a:gd name="adj2" fmla="val -64006"/>
            </a:avLst>
          </a:prstGeom>
          <a:solidFill>
            <a:srgbClr val="FFB1B5">
              <a:alpha val="54118"/>
            </a:srgbClr>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rPr>
              <a:t>外傷患者の頚椎損傷のリスクに対する画像検査の必要性を評価する基準</a:t>
            </a:r>
          </a:p>
        </p:txBody>
      </p:sp>
    </p:spTree>
    <p:extLst>
      <p:ext uri="{BB962C8B-B14F-4D97-AF65-F5344CB8AC3E}">
        <p14:creationId xmlns:p14="http://schemas.microsoft.com/office/powerpoint/2010/main" val="16169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A6C8-5E0E-ACD0-E79A-4E38B6D6C9B2}"/>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270300AA-CCD4-71EE-A290-612C885B2C63}"/>
              </a:ext>
            </a:extLst>
          </p:cNvPr>
          <p:cNvSpPr txBox="1"/>
          <p:nvPr/>
        </p:nvSpPr>
        <p:spPr>
          <a:xfrm>
            <a:off x="698500" y="412789"/>
            <a:ext cx="10795000" cy="1446550"/>
          </a:xfrm>
          <a:prstGeom prst="rect">
            <a:avLst/>
          </a:prstGeom>
          <a:noFill/>
        </p:spPr>
        <p:txBody>
          <a:bodyPr wrap="square">
            <a:spAutoFit/>
          </a:bodyPr>
          <a:lstStyle/>
          <a:p>
            <a:r>
              <a:rPr lang="en-US" altLang="ja-JP" sz="4400" b="1" dirty="0"/>
              <a:t>Pediatric Emergency Care Applied Research Network (PECARN) CSI Rule </a:t>
            </a:r>
          </a:p>
        </p:txBody>
      </p:sp>
      <p:sp>
        <p:nvSpPr>
          <p:cNvPr id="2" name="フローチャート: 代替処理 1">
            <a:extLst>
              <a:ext uri="{FF2B5EF4-FFF2-40B4-BE49-F238E27FC236}">
                <a16:creationId xmlns:a16="http://schemas.microsoft.com/office/drawing/2014/main" id="{2B0BF072-0C18-835A-B9D8-69226DB8D661}"/>
              </a:ext>
            </a:extLst>
          </p:cNvPr>
          <p:cNvSpPr/>
          <p:nvPr/>
        </p:nvSpPr>
        <p:spPr>
          <a:xfrm>
            <a:off x="9537430" y="2300435"/>
            <a:ext cx="1630698" cy="552366"/>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ja-JP" b="1" dirty="0">
                <a:solidFill>
                  <a:srgbClr val="000000"/>
                </a:solidFill>
              </a:rPr>
              <a:t>CT</a:t>
            </a:r>
            <a:r>
              <a:rPr kumimoji="0" lang="ja-JP" altLang="en-US" b="1">
                <a:solidFill>
                  <a:srgbClr val="000000"/>
                </a:solidFill>
              </a:rPr>
              <a:t>検討</a:t>
            </a:r>
            <a:endParaRPr kumimoji="1" lang="ja-JP" altLang="en-US" b="1">
              <a:solidFill>
                <a:sysClr val="windowText" lastClr="000000"/>
              </a:solidFill>
            </a:endParaRPr>
          </a:p>
        </p:txBody>
      </p:sp>
      <p:sp>
        <p:nvSpPr>
          <p:cNvPr id="4" name="フローチャート: 代替処理 3">
            <a:extLst>
              <a:ext uri="{FF2B5EF4-FFF2-40B4-BE49-F238E27FC236}">
                <a16:creationId xmlns:a16="http://schemas.microsoft.com/office/drawing/2014/main" id="{BA1A41C4-0B78-8A23-75C2-13AC2909AB6F}"/>
              </a:ext>
            </a:extLst>
          </p:cNvPr>
          <p:cNvSpPr/>
          <p:nvPr/>
        </p:nvSpPr>
        <p:spPr>
          <a:xfrm>
            <a:off x="340254" y="1859339"/>
            <a:ext cx="4107195" cy="1405526"/>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b="1">
                <a:solidFill>
                  <a:srgbClr val="000000"/>
                </a:solidFill>
              </a:rPr>
              <a:t>高リスク因子</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a:t>
            </a:r>
            <a:r>
              <a:rPr kumimoji="0" lang="ja-JP" altLang="ja-JP" b="1">
                <a:solidFill>
                  <a:srgbClr val="000000"/>
                </a:solidFill>
              </a:rPr>
              <a:t>GCS 3〜8、またはAVPUで無反応</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　・</a:t>
            </a:r>
            <a:r>
              <a:rPr kumimoji="0" lang="ja-JP" altLang="ja-JP" b="1">
                <a:solidFill>
                  <a:srgbClr val="000000"/>
                </a:solidFill>
              </a:rPr>
              <a:t>気道・呼吸・循環の異常</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　・</a:t>
            </a:r>
            <a:r>
              <a:rPr kumimoji="0" lang="ja-JP" altLang="ja-JP" b="1">
                <a:solidFill>
                  <a:srgbClr val="000000"/>
                </a:solidFill>
              </a:rPr>
              <a:t>局所神経</a:t>
            </a:r>
            <a:r>
              <a:rPr kumimoji="0" lang="ja-JP" altLang="en-US" b="1">
                <a:solidFill>
                  <a:srgbClr val="000000"/>
                </a:solidFill>
              </a:rPr>
              <a:t>障害</a:t>
            </a:r>
            <a:endParaRPr kumimoji="0" lang="ja-JP" altLang="ja-JP" b="1">
              <a:solidFill>
                <a:srgbClr val="000000"/>
              </a:solidFill>
            </a:endParaRPr>
          </a:p>
        </p:txBody>
      </p:sp>
      <p:sp>
        <p:nvSpPr>
          <p:cNvPr id="5" name="フローチャート: 代替処理 4">
            <a:extLst>
              <a:ext uri="{FF2B5EF4-FFF2-40B4-BE49-F238E27FC236}">
                <a16:creationId xmlns:a16="http://schemas.microsoft.com/office/drawing/2014/main" id="{103742AF-A914-58E0-A101-B267BD651768}"/>
              </a:ext>
            </a:extLst>
          </p:cNvPr>
          <p:cNvSpPr/>
          <p:nvPr/>
        </p:nvSpPr>
        <p:spPr>
          <a:xfrm>
            <a:off x="340254" y="3657110"/>
            <a:ext cx="7932402" cy="1993201"/>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b="1">
                <a:solidFill>
                  <a:srgbClr val="000000"/>
                </a:solidFill>
              </a:rPr>
              <a:t>中等度リスク因子</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a:t>
            </a:r>
            <a:r>
              <a:rPr kumimoji="0" lang="ja-JP" altLang="ja-JP" b="1">
                <a:solidFill>
                  <a:srgbClr val="000000"/>
                </a:solidFill>
              </a:rPr>
              <a:t>意識変容</a:t>
            </a:r>
            <a:r>
              <a:rPr kumimoji="0" lang="en-US" altLang="ja-JP" b="1" dirty="0">
                <a:solidFill>
                  <a:srgbClr val="000000"/>
                </a:solidFill>
              </a:rPr>
              <a:t>(</a:t>
            </a:r>
            <a:r>
              <a:rPr kumimoji="0" lang="ja-JP" altLang="ja-JP" b="1">
                <a:solidFill>
                  <a:srgbClr val="000000"/>
                </a:solidFill>
              </a:rPr>
              <a:t>GCS 9〜14、AVPUで声</a:t>
            </a:r>
            <a:r>
              <a:rPr kumimoji="0" lang="ja-JP" altLang="en-US" b="1">
                <a:solidFill>
                  <a:srgbClr val="000000"/>
                </a:solidFill>
              </a:rPr>
              <a:t>への反応・</a:t>
            </a:r>
            <a:r>
              <a:rPr kumimoji="0" lang="ja-JP" altLang="ja-JP" b="1">
                <a:solidFill>
                  <a:srgbClr val="000000"/>
                </a:solidFill>
              </a:rPr>
              <a:t>痛み</a:t>
            </a:r>
            <a:r>
              <a:rPr kumimoji="0" lang="ja-JP" altLang="en-US" b="1">
                <a:solidFill>
                  <a:srgbClr val="000000"/>
                </a:solidFill>
              </a:rPr>
              <a:t>への</a:t>
            </a:r>
            <a:r>
              <a:rPr kumimoji="0" lang="ja-JP" altLang="ja-JP" b="1">
                <a:solidFill>
                  <a:srgbClr val="000000"/>
                </a:solidFill>
              </a:rPr>
              <a:t>反応</a:t>
            </a:r>
            <a:r>
              <a:rPr kumimoji="0" lang="ja-JP" altLang="en-US" b="1">
                <a:solidFill>
                  <a:srgbClr val="000000"/>
                </a:solidFill>
              </a:rPr>
              <a:t>がある場合</a:t>
            </a:r>
            <a:r>
              <a:rPr kumimoji="0" lang="en-US" altLang="ja-JP" b="1" dirty="0">
                <a:solidFill>
                  <a:srgbClr val="000000"/>
                </a:solidFill>
              </a:rPr>
              <a:t>)</a:t>
            </a:r>
          </a:p>
          <a:p>
            <a:pPr lvl="0" eaLnBrk="0" fontAlgn="base" hangingPunct="0">
              <a:spcBef>
                <a:spcPct val="0"/>
              </a:spcBef>
              <a:spcAft>
                <a:spcPct val="0"/>
              </a:spcAft>
            </a:pPr>
            <a:r>
              <a:rPr kumimoji="0" lang="ja-JP" altLang="en-US" b="1">
                <a:solidFill>
                  <a:srgbClr val="000000"/>
                </a:solidFill>
              </a:rPr>
              <a:t>・頚部</a:t>
            </a:r>
            <a:r>
              <a:rPr kumimoji="0" lang="ja-JP" altLang="ja-JP" b="1">
                <a:solidFill>
                  <a:srgbClr val="000000"/>
                </a:solidFill>
              </a:rPr>
              <a:t>痛</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・頚部</a:t>
            </a:r>
            <a:r>
              <a:rPr kumimoji="0" lang="ja-JP" altLang="ja-JP" b="1">
                <a:solidFill>
                  <a:srgbClr val="000000"/>
                </a:solidFill>
              </a:rPr>
              <a:t>圧痛</a:t>
            </a:r>
            <a:endParaRPr kumimoji="0" lang="en-US" altLang="ja-JP" b="1" dirty="0">
              <a:solidFill>
                <a:srgbClr val="000000"/>
              </a:solidFill>
            </a:endParaRPr>
          </a:p>
          <a:p>
            <a:pPr eaLnBrk="0" fontAlgn="base" hangingPunct="0">
              <a:spcBef>
                <a:spcPct val="0"/>
              </a:spcBef>
              <a:spcAft>
                <a:spcPct val="0"/>
              </a:spcAft>
            </a:pPr>
            <a:r>
              <a:rPr kumimoji="0" lang="ja-JP" altLang="en-US" b="1">
                <a:solidFill>
                  <a:srgbClr val="000000"/>
                </a:solidFill>
              </a:rPr>
              <a:t>・</a:t>
            </a:r>
            <a:r>
              <a:rPr kumimoji="0" lang="ja-JP" altLang="ja-JP" b="1">
                <a:solidFill>
                  <a:srgbClr val="000000"/>
                </a:solidFill>
              </a:rPr>
              <a:t>頭部</a:t>
            </a:r>
            <a:r>
              <a:rPr kumimoji="0" lang="ja-JP" altLang="en-US" b="1">
                <a:solidFill>
                  <a:srgbClr val="000000"/>
                </a:solidFill>
              </a:rPr>
              <a:t>外傷</a:t>
            </a:r>
            <a:r>
              <a:rPr kumimoji="0" lang="en-US" altLang="ja-JP" b="1" dirty="0">
                <a:solidFill>
                  <a:srgbClr val="000000"/>
                </a:solidFill>
              </a:rPr>
              <a:t>(</a:t>
            </a:r>
            <a:r>
              <a:rPr kumimoji="0" lang="ja-JP" altLang="en-US" b="1">
                <a:solidFill>
                  <a:srgbClr val="000000"/>
                </a:solidFill>
              </a:rPr>
              <a:t>入院での経過観察</a:t>
            </a:r>
            <a:r>
              <a:rPr kumimoji="0" lang="ja-JP" altLang="ja-JP" b="1">
                <a:solidFill>
                  <a:srgbClr val="000000"/>
                </a:solidFill>
              </a:rPr>
              <a:t>または</a:t>
            </a:r>
            <a:r>
              <a:rPr kumimoji="0" lang="ja-JP" altLang="en-US" b="1">
                <a:solidFill>
                  <a:srgbClr val="000000"/>
                </a:solidFill>
              </a:rPr>
              <a:t>外科的</a:t>
            </a:r>
            <a:r>
              <a:rPr kumimoji="0" lang="ja-JP" altLang="ja-JP" b="1">
                <a:solidFill>
                  <a:srgbClr val="000000"/>
                </a:solidFill>
              </a:rPr>
              <a:t>介入を要する</a:t>
            </a:r>
            <a:r>
              <a:rPr kumimoji="0" lang="ja-JP" altLang="en-US" b="1">
                <a:solidFill>
                  <a:srgbClr val="000000"/>
                </a:solidFill>
              </a:rPr>
              <a:t>損傷</a:t>
            </a:r>
            <a:r>
              <a:rPr kumimoji="0" lang="en-US" altLang="ja-JP" b="1" dirty="0">
                <a:solidFill>
                  <a:srgbClr val="000000"/>
                </a:solidFill>
              </a:rPr>
              <a:t>)</a:t>
            </a:r>
          </a:p>
          <a:p>
            <a:pPr lvl="0" eaLnBrk="0" fontAlgn="base" hangingPunct="0">
              <a:spcBef>
                <a:spcPct val="0"/>
              </a:spcBef>
              <a:spcAft>
                <a:spcPct val="0"/>
              </a:spcAft>
            </a:pPr>
            <a:r>
              <a:rPr kumimoji="0" lang="ja-JP" altLang="en-US" b="1">
                <a:solidFill>
                  <a:srgbClr val="000000"/>
                </a:solidFill>
              </a:rPr>
              <a:t>・</a:t>
            </a:r>
            <a:r>
              <a:rPr kumimoji="0" lang="ja-JP" altLang="ja-JP" b="1">
                <a:solidFill>
                  <a:srgbClr val="000000"/>
                </a:solidFill>
              </a:rPr>
              <a:t>体幹</a:t>
            </a:r>
            <a:r>
              <a:rPr kumimoji="0" lang="ja-JP" altLang="en-US" b="1">
                <a:solidFill>
                  <a:srgbClr val="000000"/>
                </a:solidFill>
              </a:rPr>
              <a:t>外傷</a:t>
            </a:r>
            <a:r>
              <a:rPr kumimoji="0" lang="en-US" altLang="ja-JP" b="1" dirty="0">
                <a:solidFill>
                  <a:srgbClr val="000000"/>
                </a:solidFill>
              </a:rPr>
              <a:t>(</a:t>
            </a:r>
            <a:r>
              <a:rPr kumimoji="0" lang="ja-JP" altLang="en-US" b="1">
                <a:solidFill>
                  <a:srgbClr val="000000"/>
                </a:solidFill>
              </a:rPr>
              <a:t>入院での経過観察</a:t>
            </a:r>
            <a:r>
              <a:rPr kumimoji="0" lang="ja-JP" altLang="ja-JP" b="1">
                <a:solidFill>
                  <a:srgbClr val="000000"/>
                </a:solidFill>
              </a:rPr>
              <a:t>または</a:t>
            </a:r>
            <a:r>
              <a:rPr kumimoji="0" lang="ja-JP" altLang="en-US" b="1">
                <a:solidFill>
                  <a:srgbClr val="000000"/>
                </a:solidFill>
              </a:rPr>
              <a:t>外科的</a:t>
            </a:r>
            <a:r>
              <a:rPr kumimoji="0" lang="ja-JP" altLang="ja-JP" b="1">
                <a:solidFill>
                  <a:srgbClr val="000000"/>
                </a:solidFill>
              </a:rPr>
              <a:t>介入を要する</a:t>
            </a:r>
            <a:r>
              <a:rPr kumimoji="0" lang="ja-JP" altLang="en-US" b="1">
                <a:solidFill>
                  <a:srgbClr val="000000"/>
                </a:solidFill>
              </a:rPr>
              <a:t>損傷</a:t>
            </a:r>
            <a:r>
              <a:rPr kumimoji="0" lang="en-US" altLang="ja-JP" b="1" dirty="0">
                <a:solidFill>
                  <a:srgbClr val="000000"/>
                </a:solidFill>
              </a:rPr>
              <a:t>)</a:t>
            </a:r>
          </a:p>
        </p:txBody>
      </p:sp>
      <p:cxnSp>
        <p:nvCxnSpPr>
          <p:cNvPr id="6" name="直線矢印コネクタ 5">
            <a:extLst>
              <a:ext uri="{FF2B5EF4-FFF2-40B4-BE49-F238E27FC236}">
                <a16:creationId xmlns:a16="http://schemas.microsoft.com/office/drawing/2014/main" id="{BE5ED87E-D457-A7FD-B11C-1499D7C89AF2}"/>
              </a:ext>
            </a:extLst>
          </p:cNvPr>
          <p:cNvCxnSpPr>
            <a:cxnSpLocks/>
            <a:stCxn id="5" idx="3"/>
            <a:endCxn id="21" idx="1"/>
          </p:cNvCxnSpPr>
          <p:nvPr/>
        </p:nvCxnSpPr>
        <p:spPr>
          <a:xfrm>
            <a:off x="8272656" y="4653711"/>
            <a:ext cx="1264774" cy="0"/>
          </a:xfrm>
          <a:prstGeom prst="straightConnector1">
            <a:avLst/>
          </a:prstGeom>
          <a:ln w="1905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テキスト ボックス 7">
            <a:extLst>
              <a:ext uri="{FF2B5EF4-FFF2-40B4-BE49-F238E27FC236}">
                <a16:creationId xmlns:a16="http://schemas.microsoft.com/office/drawing/2014/main" id="{BC53573D-09BD-0CC2-A0B8-77816D71E1EA}"/>
              </a:ext>
            </a:extLst>
          </p:cNvPr>
          <p:cNvSpPr txBox="1"/>
          <p:nvPr/>
        </p:nvSpPr>
        <p:spPr>
          <a:xfrm flipH="1">
            <a:off x="6592188" y="2227671"/>
            <a:ext cx="716165" cy="400110"/>
          </a:xfrm>
          <a:prstGeom prst="rect">
            <a:avLst/>
          </a:prstGeom>
          <a:noFill/>
        </p:spPr>
        <p:txBody>
          <a:bodyPr wrap="square" rtlCol="0">
            <a:spAutoFit/>
          </a:bodyPr>
          <a:lstStyle/>
          <a:p>
            <a:r>
              <a:rPr lang="en-US" altLang="ja-JP" sz="2000" b="1" dirty="0">
                <a:solidFill>
                  <a:srgbClr val="0070C0"/>
                </a:solidFill>
              </a:rPr>
              <a:t>YES</a:t>
            </a:r>
            <a:endParaRPr kumimoji="1" lang="ja-JP" altLang="en-US" sz="2000" b="1">
              <a:solidFill>
                <a:srgbClr val="0070C0"/>
              </a:solidFill>
            </a:endParaRPr>
          </a:p>
        </p:txBody>
      </p:sp>
      <p:sp>
        <p:nvSpPr>
          <p:cNvPr id="11" name="テキスト ボックス 10">
            <a:extLst>
              <a:ext uri="{FF2B5EF4-FFF2-40B4-BE49-F238E27FC236}">
                <a16:creationId xmlns:a16="http://schemas.microsoft.com/office/drawing/2014/main" id="{EE234452-6355-ADFA-9A00-BB99D5DF2317}"/>
              </a:ext>
            </a:extLst>
          </p:cNvPr>
          <p:cNvSpPr txBox="1"/>
          <p:nvPr/>
        </p:nvSpPr>
        <p:spPr>
          <a:xfrm>
            <a:off x="2393850" y="3273421"/>
            <a:ext cx="786713" cy="400110"/>
          </a:xfrm>
          <a:prstGeom prst="rect">
            <a:avLst/>
          </a:prstGeom>
          <a:noFill/>
        </p:spPr>
        <p:txBody>
          <a:bodyPr wrap="square" rtlCol="0">
            <a:spAutoFit/>
          </a:bodyPr>
          <a:lstStyle/>
          <a:p>
            <a:r>
              <a:rPr lang="en-US" altLang="ja-JP" sz="2000" b="1" dirty="0">
                <a:solidFill>
                  <a:srgbClr val="FF0000"/>
                </a:solidFill>
              </a:rPr>
              <a:t>NO</a:t>
            </a:r>
            <a:endParaRPr kumimoji="1" lang="ja-JP" altLang="en-US" sz="2000" b="1">
              <a:solidFill>
                <a:srgbClr val="FF0000"/>
              </a:solidFill>
            </a:endParaRPr>
          </a:p>
        </p:txBody>
      </p:sp>
      <p:cxnSp>
        <p:nvCxnSpPr>
          <p:cNvPr id="13" name="直線矢印コネクタ 12">
            <a:extLst>
              <a:ext uri="{FF2B5EF4-FFF2-40B4-BE49-F238E27FC236}">
                <a16:creationId xmlns:a16="http://schemas.microsoft.com/office/drawing/2014/main" id="{A697AA8F-E6C5-80CD-966B-6482B0E5E70B}"/>
              </a:ext>
            </a:extLst>
          </p:cNvPr>
          <p:cNvCxnSpPr>
            <a:cxnSpLocks/>
          </p:cNvCxnSpPr>
          <p:nvPr/>
        </p:nvCxnSpPr>
        <p:spPr>
          <a:xfrm>
            <a:off x="2365224" y="3264865"/>
            <a:ext cx="0" cy="38449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線矢印コネクタ 13">
            <a:extLst>
              <a:ext uri="{FF2B5EF4-FFF2-40B4-BE49-F238E27FC236}">
                <a16:creationId xmlns:a16="http://schemas.microsoft.com/office/drawing/2014/main" id="{5E91CB76-32D5-1004-0688-E266AF6078A0}"/>
              </a:ext>
            </a:extLst>
          </p:cNvPr>
          <p:cNvCxnSpPr>
            <a:cxnSpLocks/>
            <a:stCxn id="4" idx="3"/>
            <a:endCxn id="2" idx="1"/>
          </p:cNvCxnSpPr>
          <p:nvPr/>
        </p:nvCxnSpPr>
        <p:spPr>
          <a:xfrm>
            <a:off x="4447449" y="2562102"/>
            <a:ext cx="5089981" cy="14516"/>
          </a:xfrm>
          <a:prstGeom prst="straightConnector1">
            <a:avLst/>
          </a:prstGeom>
          <a:ln w="1905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テキスト ボックス 14">
            <a:extLst>
              <a:ext uri="{FF2B5EF4-FFF2-40B4-BE49-F238E27FC236}">
                <a16:creationId xmlns:a16="http://schemas.microsoft.com/office/drawing/2014/main" id="{F401B9E2-8099-CFDD-FE1D-207DDF94B689}"/>
              </a:ext>
            </a:extLst>
          </p:cNvPr>
          <p:cNvSpPr txBox="1"/>
          <p:nvPr/>
        </p:nvSpPr>
        <p:spPr>
          <a:xfrm>
            <a:off x="8571131" y="4284573"/>
            <a:ext cx="762650" cy="400110"/>
          </a:xfrm>
          <a:prstGeom prst="rect">
            <a:avLst/>
          </a:prstGeom>
          <a:noFill/>
          <a:ln>
            <a:noFill/>
          </a:ln>
        </p:spPr>
        <p:txBody>
          <a:bodyPr wrap="square" rtlCol="0">
            <a:spAutoFit/>
          </a:bodyPr>
          <a:lstStyle/>
          <a:p>
            <a:r>
              <a:rPr lang="en-US" altLang="ja-JP" sz="2000" b="1" dirty="0">
                <a:solidFill>
                  <a:srgbClr val="0070C0"/>
                </a:solidFill>
              </a:rPr>
              <a:t>YES</a:t>
            </a:r>
            <a:endParaRPr kumimoji="1" lang="ja-JP" altLang="en-US" sz="2000" b="1">
              <a:solidFill>
                <a:srgbClr val="0070C0"/>
              </a:solidFill>
            </a:endParaRPr>
          </a:p>
        </p:txBody>
      </p:sp>
      <p:sp>
        <p:nvSpPr>
          <p:cNvPr id="20" name="フローチャート: 代替処理 19">
            <a:extLst>
              <a:ext uri="{FF2B5EF4-FFF2-40B4-BE49-F238E27FC236}">
                <a16:creationId xmlns:a16="http://schemas.microsoft.com/office/drawing/2014/main" id="{DCA3CF84-C3B6-E2CB-9AF3-0764B1535522}"/>
              </a:ext>
            </a:extLst>
          </p:cNvPr>
          <p:cNvSpPr/>
          <p:nvPr/>
        </p:nvSpPr>
        <p:spPr>
          <a:xfrm>
            <a:off x="1549874" y="6070894"/>
            <a:ext cx="1630699" cy="552366"/>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b="1">
                <a:solidFill>
                  <a:srgbClr val="000000"/>
                </a:solidFill>
              </a:rPr>
              <a:t>経過観察</a:t>
            </a:r>
            <a:endParaRPr kumimoji="1" lang="ja-JP" altLang="en-US" b="1">
              <a:solidFill>
                <a:sysClr val="windowText" lastClr="000000"/>
              </a:solidFill>
            </a:endParaRPr>
          </a:p>
        </p:txBody>
      </p:sp>
      <p:sp>
        <p:nvSpPr>
          <p:cNvPr id="21" name="フローチャート: 代替処理 20">
            <a:extLst>
              <a:ext uri="{FF2B5EF4-FFF2-40B4-BE49-F238E27FC236}">
                <a16:creationId xmlns:a16="http://schemas.microsoft.com/office/drawing/2014/main" id="{DD5D0BCB-FAAA-3CCB-C833-D51623F96E59}"/>
              </a:ext>
            </a:extLst>
          </p:cNvPr>
          <p:cNvSpPr/>
          <p:nvPr/>
        </p:nvSpPr>
        <p:spPr>
          <a:xfrm>
            <a:off x="9537430" y="4260276"/>
            <a:ext cx="2281645" cy="786869"/>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ysClr val="windowText" lastClr="000000"/>
                </a:solidFill>
              </a:rPr>
              <a:t>単純</a:t>
            </a:r>
            <a:r>
              <a:rPr kumimoji="1" lang="en-US" altLang="ja-JP" b="1" dirty="0">
                <a:solidFill>
                  <a:sysClr val="windowText" lastClr="000000"/>
                </a:solidFill>
              </a:rPr>
              <a:t>X</a:t>
            </a:r>
            <a:r>
              <a:rPr kumimoji="1" lang="ja-JP" altLang="en-US" b="1">
                <a:solidFill>
                  <a:sysClr val="windowText" lastClr="000000"/>
                </a:solidFill>
              </a:rPr>
              <a:t>線または必要に応じて</a:t>
            </a:r>
            <a:r>
              <a:rPr kumimoji="1" lang="en-US" altLang="ja-JP" b="1" dirty="0">
                <a:solidFill>
                  <a:sysClr val="windowText" lastClr="000000"/>
                </a:solidFill>
              </a:rPr>
              <a:t>CT</a:t>
            </a:r>
            <a:r>
              <a:rPr kumimoji="1" lang="ja-JP" altLang="en-US" b="1">
                <a:solidFill>
                  <a:sysClr val="windowText" lastClr="000000"/>
                </a:solidFill>
              </a:rPr>
              <a:t>を検討</a:t>
            </a:r>
          </a:p>
        </p:txBody>
      </p:sp>
      <p:sp>
        <p:nvSpPr>
          <p:cNvPr id="22" name="テキスト ボックス 21">
            <a:extLst>
              <a:ext uri="{FF2B5EF4-FFF2-40B4-BE49-F238E27FC236}">
                <a16:creationId xmlns:a16="http://schemas.microsoft.com/office/drawing/2014/main" id="{A0BCA930-3165-1BF6-EF92-84E4B4D6631C}"/>
              </a:ext>
            </a:extLst>
          </p:cNvPr>
          <p:cNvSpPr txBox="1"/>
          <p:nvPr/>
        </p:nvSpPr>
        <p:spPr>
          <a:xfrm>
            <a:off x="2365223" y="5675289"/>
            <a:ext cx="815331" cy="400110"/>
          </a:xfrm>
          <a:prstGeom prst="rect">
            <a:avLst/>
          </a:prstGeom>
          <a:noFill/>
        </p:spPr>
        <p:txBody>
          <a:bodyPr wrap="square" rtlCol="0">
            <a:spAutoFit/>
          </a:bodyPr>
          <a:lstStyle/>
          <a:p>
            <a:r>
              <a:rPr lang="en-US" altLang="ja-JP" sz="2000" b="1" dirty="0">
                <a:solidFill>
                  <a:srgbClr val="FF0000"/>
                </a:solidFill>
              </a:rPr>
              <a:t>NO</a:t>
            </a:r>
            <a:endParaRPr kumimoji="1" lang="ja-JP" altLang="en-US" sz="2000" b="1">
              <a:solidFill>
                <a:srgbClr val="FF0000"/>
              </a:solidFill>
            </a:endParaRPr>
          </a:p>
        </p:txBody>
      </p:sp>
      <p:cxnSp>
        <p:nvCxnSpPr>
          <p:cNvPr id="23" name="直線矢印コネクタ 22">
            <a:extLst>
              <a:ext uri="{FF2B5EF4-FFF2-40B4-BE49-F238E27FC236}">
                <a16:creationId xmlns:a16="http://schemas.microsoft.com/office/drawing/2014/main" id="{C4BF8E65-2496-95CE-CBA3-132EEB60D3CA}"/>
              </a:ext>
            </a:extLst>
          </p:cNvPr>
          <p:cNvCxnSpPr>
            <a:cxnSpLocks/>
          </p:cNvCxnSpPr>
          <p:nvPr/>
        </p:nvCxnSpPr>
        <p:spPr>
          <a:xfrm>
            <a:off x="2365224" y="5675289"/>
            <a:ext cx="0" cy="38449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テキスト ボックス 33">
            <a:extLst>
              <a:ext uri="{FF2B5EF4-FFF2-40B4-BE49-F238E27FC236}">
                <a16:creationId xmlns:a16="http://schemas.microsoft.com/office/drawing/2014/main" id="{D32EAE51-14AD-A624-E431-FD4CE85CAA31}"/>
              </a:ext>
            </a:extLst>
          </p:cNvPr>
          <p:cNvSpPr txBox="1"/>
          <p:nvPr/>
        </p:nvSpPr>
        <p:spPr>
          <a:xfrm flipH="1">
            <a:off x="5819555" y="2592696"/>
            <a:ext cx="2218660" cy="400110"/>
          </a:xfrm>
          <a:prstGeom prst="rect">
            <a:avLst/>
          </a:prstGeom>
          <a:noFill/>
        </p:spPr>
        <p:txBody>
          <a:bodyPr wrap="square" rtlCol="0">
            <a:spAutoFit/>
          </a:bodyPr>
          <a:lstStyle/>
          <a:p>
            <a:r>
              <a:rPr kumimoji="1" lang="ja-JP" altLang="en-US" sz="2000" b="1">
                <a:solidFill>
                  <a:srgbClr val="0070C0"/>
                </a:solidFill>
              </a:rPr>
              <a:t>ひとつでもあれば</a:t>
            </a:r>
          </a:p>
        </p:txBody>
      </p:sp>
      <p:sp>
        <p:nvSpPr>
          <p:cNvPr id="35" name="テキスト ボックス 34">
            <a:extLst>
              <a:ext uri="{FF2B5EF4-FFF2-40B4-BE49-F238E27FC236}">
                <a16:creationId xmlns:a16="http://schemas.microsoft.com/office/drawing/2014/main" id="{2E304C82-A4BA-BD4B-9540-4BC5E3F422CB}"/>
              </a:ext>
            </a:extLst>
          </p:cNvPr>
          <p:cNvSpPr txBox="1"/>
          <p:nvPr/>
        </p:nvSpPr>
        <p:spPr>
          <a:xfrm flipH="1">
            <a:off x="8089694" y="4631212"/>
            <a:ext cx="1630698" cy="584775"/>
          </a:xfrm>
          <a:prstGeom prst="rect">
            <a:avLst/>
          </a:prstGeom>
          <a:noFill/>
        </p:spPr>
        <p:txBody>
          <a:bodyPr wrap="square" rtlCol="0">
            <a:spAutoFit/>
          </a:bodyPr>
          <a:lstStyle/>
          <a:p>
            <a:pPr algn="ctr"/>
            <a:r>
              <a:rPr kumimoji="1" lang="ja-JP" altLang="en-US" sz="1600" b="1">
                <a:solidFill>
                  <a:srgbClr val="0070C0"/>
                </a:solidFill>
              </a:rPr>
              <a:t>ひとつ</a:t>
            </a:r>
            <a:endParaRPr kumimoji="1" lang="en-US" altLang="ja-JP" sz="1600" b="1" dirty="0">
              <a:solidFill>
                <a:srgbClr val="0070C0"/>
              </a:solidFill>
            </a:endParaRPr>
          </a:p>
          <a:p>
            <a:pPr algn="ctr"/>
            <a:r>
              <a:rPr kumimoji="1" lang="ja-JP" altLang="en-US" sz="1600" b="1">
                <a:solidFill>
                  <a:srgbClr val="0070C0"/>
                </a:solidFill>
              </a:rPr>
              <a:t>でもあれば</a:t>
            </a:r>
          </a:p>
        </p:txBody>
      </p:sp>
      <p:sp>
        <p:nvSpPr>
          <p:cNvPr id="39" name="正方形/長方形 38">
            <a:extLst>
              <a:ext uri="{FF2B5EF4-FFF2-40B4-BE49-F238E27FC236}">
                <a16:creationId xmlns:a16="http://schemas.microsoft.com/office/drawing/2014/main" id="{EBF38C71-6B2C-06B3-8CD3-4062B1824BC4}"/>
              </a:ext>
            </a:extLst>
          </p:cNvPr>
          <p:cNvSpPr/>
          <p:nvPr/>
        </p:nvSpPr>
        <p:spPr>
          <a:xfrm>
            <a:off x="4624659" y="5588898"/>
            <a:ext cx="7594470" cy="1269102"/>
          </a:xfrm>
          <a:prstGeom prst="rect">
            <a:avLst/>
          </a:prstGeom>
          <a:solidFill>
            <a:srgbClr val="FFB1B5">
              <a:alpha val="60000"/>
            </a:srgbClr>
          </a:solidFill>
          <a:ln>
            <a:solidFill>
              <a:srgbClr val="FFB1B5"/>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ja-JP" sz="1400">
                <a:solidFill>
                  <a:srgbClr val="000000"/>
                </a:solidFill>
                <a:latin typeface="Arial" panose="020B0604020202020204" pitchFamily="34" charset="0"/>
              </a:rPr>
              <a:t>AVPU</a:t>
            </a:r>
            <a:r>
              <a:rPr kumimoji="0" lang="ja-JP" altLang="en-US" sz="1400">
                <a:solidFill>
                  <a:srgbClr val="000000"/>
                </a:solidFill>
                <a:latin typeface="Arial" panose="020B0604020202020204" pitchFamily="34" charset="0"/>
              </a:rPr>
              <a:t>：</a:t>
            </a:r>
            <a:r>
              <a:rPr kumimoji="0" lang="ja-JP" altLang="ja-JP" sz="1400">
                <a:solidFill>
                  <a:srgbClr val="000000"/>
                </a:solidFill>
                <a:latin typeface="Arial" panose="020B0604020202020204" pitchFamily="34" charset="0"/>
              </a:rPr>
              <a:t>小児</a:t>
            </a:r>
            <a:r>
              <a:rPr kumimoji="0" lang="ja-JP" altLang="en-US" sz="1400">
                <a:solidFill>
                  <a:srgbClr val="000000"/>
                </a:solidFill>
                <a:latin typeface="Arial" panose="020B0604020202020204" pitchFamily="34" charset="0"/>
              </a:rPr>
              <a:t>に対し</a:t>
            </a:r>
            <a:r>
              <a:rPr kumimoji="0" lang="ja-JP" altLang="ja-JP" sz="1400" b="1">
                <a:solidFill>
                  <a:srgbClr val="000000"/>
                </a:solidFill>
                <a:latin typeface="Arial" panose="020B0604020202020204" pitchFamily="34" charset="0"/>
              </a:rPr>
              <a:t>意識レベルを4段階で評価する指標</a:t>
            </a:r>
            <a:endParaRPr kumimoji="0" lang="ja-JP" altLang="ja-JP" sz="1400">
              <a:solidFill>
                <a:schemeClr val="tx1"/>
              </a:solidFill>
              <a:latin typeface="Arial" panose="020B0604020202020204" pitchFamily="34" charset="0"/>
            </a:endParaRPr>
          </a:p>
          <a:p>
            <a:pPr lvl="0" eaLnBrk="0" fontAlgn="base" hangingPunct="0">
              <a:spcBef>
                <a:spcPct val="0"/>
              </a:spcBef>
              <a:spcAft>
                <a:spcPct val="0"/>
              </a:spcAft>
              <a:buFontTx/>
              <a:buChar char="•"/>
            </a:pPr>
            <a:r>
              <a:rPr kumimoji="0" lang="ja-JP" altLang="ja-JP" sz="1400" b="1">
                <a:solidFill>
                  <a:srgbClr val="000000"/>
                </a:solidFill>
                <a:latin typeface="Arial" panose="020B0604020202020204" pitchFamily="34" charset="0"/>
              </a:rPr>
              <a:t>A (Alert)</a:t>
            </a:r>
            <a:r>
              <a:rPr kumimoji="0" lang="ja-JP" altLang="en-US" sz="1400" b="1">
                <a:solidFill>
                  <a:srgbClr val="000000"/>
                </a:solidFill>
                <a:latin typeface="Arial" panose="020B0604020202020204" pitchFamily="34" charset="0"/>
              </a:rPr>
              <a:t>　　　　</a:t>
            </a:r>
            <a:r>
              <a:rPr kumimoji="0" lang="en-US" altLang="ja-JP" sz="1400" b="1" dirty="0">
                <a:solidFill>
                  <a:srgbClr val="000000"/>
                </a:solidFill>
                <a:latin typeface="Arial" panose="020B0604020202020204" pitchFamily="34" charset="0"/>
              </a:rPr>
              <a:t> </a:t>
            </a:r>
            <a:r>
              <a:rPr kumimoji="0" lang="ja-JP" altLang="ja-JP" sz="1400">
                <a:solidFill>
                  <a:srgbClr val="000000"/>
                </a:solidFill>
                <a:latin typeface="Arial" panose="020B0604020202020204" pitchFamily="34" charset="0"/>
              </a:rPr>
              <a:t>：覚醒している（年齢相応に反応、視線が合う／泣いて訴える等）</a:t>
            </a:r>
          </a:p>
          <a:p>
            <a:pPr lvl="0" eaLnBrk="0" fontAlgn="base" hangingPunct="0">
              <a:spcBef>
                <a:spcPct val="0"/>
              </a:spcBef>
              <a:spcAft>
                <a:spcPct val="0"/>
              </a:spcAft>
              <a:buFontTx/>
              <a:buChar char="•"/>
            </a:pPr>
            <a:r>
              <a:rPr kumimoji="0" lang="ja-JP" altLang="ja-JP" sz="1400" b="1">
                <a:solidFill>
                  <a:srgbClr val="000000"/>
                </a:solidFill>
                <a:latin typeface="Arial" panose="020B0604020202020204" pitchFamily="34" charset="0"/>
              </a:rPr>
              <a:t>V (Voice)</a:t>
            </a:r>
            <a:r>
              <a:rPr kumimoji="0" lang="ja-JP" altLang="en-US" sz="1400" b="1">
                <a:solidFill>
                  <a:srgbClr val="000000"/>
                </a:solidFill>
                <a:latin typeface="Arial" panose="020B0604020202020204" pitchFamily="34" charset="0"/>
              </a:rPr>
              <a:t>　　　　</a:t>
            </a:r>
            <a:r>
              <a:rPr kumimoji="0" lang="ja-JP" altLang="ja-JP" sz="1400">
                <a:solidFill>
                  <a:srgbClr val="000000"/>
                </a:solidFill>
                <a:latin typeface="Arial" panose="020B0604020202020204" pitchFamily="34" charset="0"/>
              </a:rPr>
              <a:t>：呼びかけ・声かけで反応する（目を開ける、泣く、動く）</a:t>
            </a:r>
          </a:p>
          <a:p>
            <a:pPr lvl="0" eaLnBrk="0" fontAlgn="base" hangingPunct="0">
              <a:spcBef>
                <a:spcPct val="0"/>
              </a:spcBef>
              <a:spcAft>
                <a:spcPct val="0"/>
              </a:spcAft>
              <a:buFontTx/>
              <a:buChar char="•"/>
            </a:pPr>
            <a:r>
              <a:rPr kumimoji="0" lang="ja-JP" altLang="ja-JP" sz="1400" b="1">
                <a:solidFill>
                  <a:srgbClr val="000000"/>
                </a:solidFill>
                <a:latin typeface="Arial" panose="020B0604020202020204" pitchFamily="34" charset="0"/>
              </a:rPr>
              <a:t>P (Pain)</a:t>
            </a:r>
            <a:r>
              <a:rPr kumimoji="0" lang="ja-JP" altLang="en-US" sz="1400" b="1">
                <a:solidFill>
                  <a:srgbClr val="000000"/>
                </a:solidFill>
                <a:latin typeface="Arial" panose="020B0604020202020204" pitchFamily="34" charset="0"/>
              </a:rPr>
              <a:t>　　　　</a:t>
            </a:r>
            <a:r>
              <a:rPr kumimoji="0" lang="en-US" altLang="ja-JP" sz="1400" b="1" dirty="0">
                <a:solidFill>
                  <a:srgbClr val="000000"/>
                </a:solidFill>
                <a:latin typeface="Arial" panose="020B0604020202020204" pitchFamily="34" charset="0"/>
              </a:rPr>
              <a:t>  </a:t>
            </a:r>
            <a:r>
              <a:rPr kumimoji="0" lang="ja-JP" altLang="ja-JP" sz="1400">
                <a:solidFill>
                  <a:srgbClr val="000000"/>
                </a:solidFill>
                <a:latin typeface="Arial" panose="020B0604020202020204" pitchFamily="34" charset="0"/>
              </a:rPr>
              <a:t>：痛み刺激で反応する（つねる・胸骨圧迫などで動く/顔をしかめる）</a:t>
            </a:r>
          </a:p>
          <a:p>
            <a:pPr lvl="0" eaLnBrk="0" fontAlgn="base" hangingPunct="0">
              <a:spcBef>
                <a:spcPct val="0"/>
              </a:spcBef>
              <a:spcAft>
                <a:spcPct val="0"/>
              </a:spcAft>
              <a:buFontTx/>
              <a:buChar char="•"/>
            </a:pPr>
            <a:r>
              <a:rPr kumimoji="0" lang="ja-JP" altLang="ja-JP" sz="1400" b="1">
                <a:solidFill>
                  <a:srgbClr val="000000"/>
                </a:solidFill>
                <a:latin typeface="Arial" panose="020B0604020202020204" pitchFamily="34" charset="0"/>
              </a:rPr>
              <a:t>U (Unresponsive)</a:t>
            </a:r>
            <a:r>
              <a:rPr kumimoji="0" lang="ja-JP" altLang="ja-JP" sz="1400">
                <a:solidFill>
                  <a:srgbClr val="000000"/>
                </a:solidFill>
                <a:latin typeface="Arial" panose="020B0604020202020204" pitchFamily="34" charset="0"/>
              </a:rPr>
              <a:t>：声かけにも痛み刺激にも反応しない</a:t>
            </a:r>
          </a:p>
        </p:txBody>
      </p:sp>
    </p:spTree>
    <p:extLst>
      <p:ext uri="{BB962C8B-B14F-4D97-AF65-F5344CB8AC3E}">
        <p14:creationId xmlns:p14="http://schemas.microsoft.com/office/powerpoint/2010/main" val="33076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CCC3F-2366-EF95-2A92-CB92A0CC194F}"/>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D062265D-9D53-6783-7055-7E2F432A0107}"/>
              </a:ext>
            </a:extLst>
          </p:cNvPr>
          <p:cNvSpPr>
            <a:spLocks noChangeArrowheads="1"/>
          </p:cNvSpPr>
          <p:nvPr/>
        </p:nvSpPr>
        <p:spPr bwMode="auto">
          <a:xfrm>
            <a:off x="455823" y="1782396"/>
            <a:ext cx="4524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2800">
                <a:solidFill>
                  <a:srgbClr val="000000"/>
                </a:solidFill>
              </a:rPr>
              <a:t>◎頚椎損傷が疑われる患者</a:t>
            </a:r>
            <a:endParaRPr kumimoji="0" lang="ja-JP" altLang="ja-JP" sz="2800" b="0" i="0" u="none" strike="noStrike" cap="none" normalizeH="0" baseline="0">
              <a:ln>
                <a:noFill/>
              </a:ln>
              <a:solidFill>
                <a:schemeClr val="tx1"/>
              </a:solidFill>
              <a:effectLst/>
            </a:endParaRPr>
          </a:p>
        </p:txBody>
      </p:sp>
      <p:sp>
        <p:nvSpPr>
          <p:cNvPr id="6" name="テキスト ボックス 5">
            <a:extLst>
              <a:ext uri="{FF2B5EF4-FFF2-40B4-BE49-F238E27FC236}">
                <a16:creationId xmlns:a16="http://schemas.microsoft.com/office/drawing/2014/main" id="{94AE21C3-89EC-1A22-B15A-BAEEC7C4A8D9}"/>
              </a:ext>
            </a:extLst>
          </p:cNvPr>
          <p:cNvSpPr txBox="1"/>
          <p:nvPr/>
        </p:nvSpPr>
        <p:spPr>
          <a:xfrm>
            <a:off x="1139824" y="335846"/>
            <a:ext cx="9912350" cy="1446550"/>
          </a:xfrm>
          <a:prstGeom prst="rect">
            <a:avLst/>
          </a:prstGeom>
          <a:noFill/>
        </p:spPr>
        <p:txBody>
          <a:bodyPr wrap="square">
            <a:spAutoFit/>
          </a:bodyPr>
          <a:lstStyle/>
          <a:p>
            <a:pPr eaLnBrk="0" fontAlgn="base" hangingPunct="0">
              <a:spcBef>
                <a:spcPct val="0"/>
              </a:spcBef>
              <a:spcAft>
                <a:spcPct val="0"/>
              </a:spcAft>
            </a:pPr>
            <a:r>
              <a:rPr lang="en-US" altLang="ja-JP" sz="4400" b="1" dirty="0"/>
              <a:t>National Emergency X-Radiography Utilization Study (NEXUS)</a:t>
            </a:r>
          </a:p>
        </p:txBody>
      </p:sp>
      <p:sp>
        <p:nvSpPr>
          <p:cNvPr id="3" name="フローチャート: 代替処理 2">
            <a:extLst>
              <a:ext uri="{FF2B5EF4-FFF2-40B4-BE49-F238E27FC236}">
                <a16:creationId xmlns:a16="http://schemas.microsoft.com/office/drawing/2014/main" id="{92476152-2874-29A0-B95A-C264C7BAD7EA}"/>
              </a:ext>
            </a:extLst>
          </p:cNvPr>
          <p:cNvSpPr/>
          <p:nvPr/>
        </p:nvSpPr>
        <p:spPr>
          <a:xfrm>
            <a:off x="168952" y="2305616"/>
            <a:ext cx="6657540" cy="3607123"/>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sz="2400" b="1">
                <a:solidFill>
                  <a:srgbClr val="000000"/>
                </a:solidFill>
              </a:rPr>
              <a:t>・意識障害</a:t>
            </a:r>
            <a:endParaRPr kumimoji="0" lang="en-US" altLang="ja-JP" sz="2400" b="1" dirty="0">
              <a:solidFill>
                <a:srgbClr val="000000"/>
              </a:solidFill>
            </a:endParaRPr>
          </a:p>
          <a:p>
            <a:pPr lvl="0" eaLnBrk="0" fontAlgn="base" hangingPunct="0">
              <a:spcBef>
                <a:spcPct val="0"/>
              </a:spcBef>
              <a:spcAft>
                <a:spcPct val="0"/>
              </a:spcAft>
            </a:pPr>
            <a:r>
              <a:rPr kumimoji="0" lang="ja-JP" altLang="en-US" sz="2400" b="1">
                <a:solidFill>
                  <a:srgbClr val="000000"/>
                </a:solidFill>
              </a:rPr>
              <a:t>　・</a:t>
            </a:r>
            <a:r>
              <a:rPr kumimoji="0" lang="ja-JP" altLang="ja-JP" sz="2400" b="1">
                <a:solidFill>
                  <a:srgbClr val="000000"/>
                </a:solidFill>
              </a:rPr>
              <a:t>GCS</a:t>
            </a:r>
            <a:r>
              <a:rPr kumimoji="0" lang="ja-JP" altLang="en-US" sz="2400" b="1">
                <a:solidFill>
                  <a:srgbClr val="000000"/>
                </a:solidFill>
              </a:rPr>
              <a:t>≠</a:t>
            </a:r>
            <a:r>
              <a:rPr kumimoji="0" lang="ja-JP" altLang="ja-JP" sz="2400" b="1">
                <a:solidFill>
                  <a:srgbClr val="000000"/>
                </a:solidFill>
              </a:rPr>
              <a:t>15</a:t>
            </a:r>
            <a:endParaRPr kumimoji="0" lang="en-US" altLang="ja-JP" sz="2400" b="1" dirty="0">
              <a:solidFill>
                <a:srgbClr val="000000"/>
              </a:solidFill>
            </a:endParaRPr>
          </a:p>
          <a:p>
            <a:pPr lvl="0" eaLnBrk="0" fontAlgn="base" hangingPunct="0">
              <a:spcBef>
                <a:spcPct val="0"/>
              </a:spcBef>
              <a:spcAft>
                <a:spcPct val="0"/>
              </a:spcAft>
            </a:pPr>
            <a:r>
              <a:rPr kumimoji="0" lang="ja-JP" altLang="en-US" sz="2400" b="1">
                <a:solidFill>
                  <a:srgbClr val="000000"/>
                </a:solidFill>
              </a:rPr>
              <a:t>　・</a:t>
            </a:r>
            <a:r>
              <a:rPr kumimoji="0" lang="ja-JP" altLang="ja-JP" sz="2400" b="1">
                <a:solidFill>
                  <a:srgbClr val="000000"/>
                </a:solidFill>
              </a:rPr>
              <a:t>5分後に3つの物品を想起でき</a:t>
            </a:r>
            <a:r>
              <a:rPr kumimoji="0" lang="ja-JP" altLang="en-US" sz="2400" b="1">
                <a:solidFill>
                  <a:srgbClr val="000000"/>
                </a:solidFill>
              </a:rPr>
              <a:t>ない</a:t>
            </a:r>
            <a:endParaRPr kumimoji="0" lang="en-US" altLang="ja-JP" sz="2400" b="1" dirty="0">
              <a:solidFill>
                <a:srgbClr val="000000"/>
              </a:solidFill>
            </a:endParaRPr>
          </a:p>
          <a:p>
            <a:pPr lvl="0" eaLnBrk="0" fontAlgn="base" hangingPunct="0">
              <a:spcBef>
                <a:spcPct val="0"/>
              </a:spcBef>
              <a:spcAft>
                <a:spcPct val="0"/>
              </a:spcAft>
            </a:pPr>
            <a:r>
              <a:rPr kumimoji="0" lang="ja-JP" altLang="en-US" sz="2400" b="1">
                <a:solidFill>
                  <a:srgbClr val="000000"/>
                </a:solidFill>
              </a:rPr>
              <a:t>　・</a:t>
            </a:r>
            <a:r>
              <a:rPr kumimoji="0" lang="ja-JP" altLang="ja-JP" sz="2400" b="1">
                <a:solidFill>
                  <a:srgbClr val="000000"/>
                </a:solidFill>
              </a:rPr>
              <a:t>反応遅延</a:t>
            </a:r>
            <a:r>
              <a:rPr kumimoji="0" lang="ja-JP" altLang="en-US" sz="2400" b="1">
                <a:solidFill>
                  <a:srgbClr val="000000"/>
                </a:solidFill>
              </a:rPr>
              <a:t>あり</a:t>
            </a:r>
            <a:endParaRPr kumimoji="0" lang="ja-JP" altLang="ja-JP" sz="2400" b="1">
              <a:solidFill>
                <a:srgbClr val="000000"/>
              </a:solidFill>
            </a:endParaRPr>
          </a:p>
          <a:p>
            <a:pPr lvl="0" eaLnBrk="0" fontAlgn="base" hangingPunct="0">
              <a:spcBef>
                <a:spcPct val="0"/>
              </a:spcBef>
              <a:spcAft>
                <a:spcPct val="0"/>
              </a:spcAft>
            </a:pPr>
            <a:r>
              <a:rPr kumimoji="0" lang="ja-JP" altLang="en-US" sz="2400" b="1">
                <a:solidFill>
                  <a:srgbClr val="000000"/>
                </a:solidFill>
              </a:rPr>
              <a:t>・項部</a:t>
            </a:r>
            <a:r>
              <a:rPr kumimoji="0" lang="ja-JP" altLang="ja-JP" sz="2400" b="1">
                <a:solidFill>
                  <a:srgbClr val="000000"/>
                </a:solidFill>
              </a:rPr>
              <a:t>正中の圧痛</a:t>
            </a:r>
            <a:endParaRPr kumimoji="0" lang="en-US" altLang="ja-JP" sz="2400" b="1" dirty="0">
              <a:solidFill>
                <a:srgbClr val="000000"/>
              </a:solidFill>
            </a:endParaRPr>
          </a:p>
          <a:p>
            <a:pPr lvl="0" eaLnBrk="0" fontAlgn="base" hangingPunct="0">
              <a:spcBef>
                <a:spcPct val="0"/>
              </a:spcBef>
              <a:spcAft>
                <a:spcPct val="0"/>
              </a:spcAft>
            </a:pPr>
            <a:r>
              <a:rPr kumimoji="0" lang="ja-JP" altLang="en-US" sz="2400" b="1">
                <a:solidFill>
                  <a:srgbClr val="000000"/>
                </a:solidFill>
              </a:rPr>
              <a:t>・薬物・アルコール摂取</a:t>
            </a:r>
            <a:endParaRPr kumimoji="0" lang="en-US" altLang="ja-JP" sz="2400" b="1" dirty="0">
              <a:solidFill>
                <a:srgbClr val="000000"/>
              </a:solidFill>
            </a:endParaRPr>
          </a:p>
          <a:p>
            <a:pPr lvl="0" eaLnBrk="0" fontAlgn="base" hangingPunct="0">
              <a:spcBef>
                <a:spcPct val="0"/>
              </a:spcBef>
              <a:spcAft>
                <a:spcPct val="0"/>
              </a:spcAft>
            </a:pPr>
            <a:r>
              <a:rPr kumimoji="0" lang="ja-JP" altLang="en-US" sz="2400" b="1">
                <a:solidFill>
                  <a:srgbClr val="000000"/>
                </a:solidFill>
              </a:rPr>
              <a:t>・</a:t>
            </a:r>
            <a:r>
              <a:rPr kumimoji="0" lang="ja-JP" altLang="ja-JP" sz="2400" b="1">
                <a:solidFill>
                  <a:srgbClr val="000000"/>
                </a:solidFill>
              </a:rPr>
              <a:t>運動/感覚の局所神経障害</a:t>
            </a:r>
            <a:endParaRPr kumimoji="0" lang="en-US" altLang="ja-JP" sz="2400" b="1" dirty="0">
              <a:solidFill>
                <a:srgbClr val="000000"/>
              </a:solidFill>
            </a:endParaRPr>
          </a:p>
          <a:p>
            <a:pPr lvl="0" eaLnBrk="0" fontAlgn="base" hangingPunct="0">
              <a:spcBef>
                <a:spcPct val="0"/>
              </a:spcBef>
              <a:spcAft>
                <a:spcPct val="0"/>
              </a:spcAft>
            </a:pPr>
            <a:r>
              <a:rPr kumimoji="0" lang="ja-JP" altLang="en-US" sz="2400" b="1">
                <a:solidFill>
                  <a:srgbClr val="000000"/>
                </a:solidFill>
              </a:rPr>
              <a:t>・他部位の派手な痛みまたは激痛を伴う痛み</a:t>
            </a:r>
            <a:endParaRPr kumimoji="0" lang="en-US" altLang="ja-JP" sz="2400" b="1" dirty="0">
              <a:solidFill>
                <a:srgbClr val="000000"/>
              </a:solidFill>
            </a:endParaRPr>
          </a:p>
        </p:txBody>
      </p:sp>
      <p:cxnSp>
        <p:nvCxnSpPr>
          <p:cNvPr id="5" name="直線矢印コネクタ 4">
            <a:extLst>
              <a:ext uri="{FF2B5EF4-FFF2-40B4-BE49-F238E27FC236}">
                <a16:creationId xmlns:a16="http://schemas.microsoft.com/office/drawing/2014/main" id="{5068A086-A03E-8161-16A5-C7DBE26C9B2F}"/>
              </a:ext>
            </a:extLst>
          </p:cNvPr>
          <p:cNvCxnSpPr>
            <a:cxnSpLocks/>
          </p:cNvCxnSpPr>
          <p:nvPr/>
        </p:nvCxnSpPr>
        <p:spPr>
          <a:xfrm flipV="1">
            <a:off x="6826491" y="4109176"/>
            <a:ext cx="1563365"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テキスト ボックス 8">
            <a:extLst>
              <a:ext uri="{FF2B5EF4-FFF2-40B4-BE49-F238E27FC236}">
                <a16:creationId xmlns:a16="http://schemas.microsoft.com/office/drawing/2014/main" id="{F02F3360-10E8-B4EA-1946-2D0BEC0FFFF9}"/>
              </a:ext>
            </a:extLst>
          </p:cNvPr>
          <p:cNvSpPr txBox="1"/>
          <p:nvPr/>
        </p:nvSpPr>
        <p:spPr>
          <a:xfrm>
            <a:off x="6832083" y="3429000"/>
            <a:ext cx="1557773" cy="707886"/>
          </a:xfrm>
          <a:prstGeom prst="rect">
            <a:avLst/>
          </a:prstGeom>
          <a:noFill/>
        </p:spPr>
        <p:txBody>
          <a:bodyPr wrap="square" rtlCol="0">
            <a:spAutoFit/>
          </a:bodyPr>
          <a:lstStyle/>
          <a:p>
            <a:r>
              <a:rPr lang="ja-JP" altLang="en-US" sz="2000" b="1">
                <a:solidFill>
                  <a:srgbClr val="0070C0"/>
                </a:solidFill>
              </a:rPr>
              <a:t>いずれかを</a:t>
            </a:r>
            <a:endParaRPr lang="en-US" altLang="ja-JP" sz="2000" b="1" dirty="0">
              <a:solidFill>
                <a:srgbClr val="0070C0"/>
              </a:solidFill>
            </a:endParaRPr>
          </a:p>
          <a:p>
            <a:r>
              <a:rPr lang="ja-JP" altLang="en-US" sz="2000" b="1">
                <a:solidFill>
                  <a:srgbClr val="0070C0"/>
                </a:solidFill>
              </a:rPr>
              <a:t>認める場合</a:t>
            </a:r>
            <a:endParaRPr kumimoji="1" lang="ja-JP" altLang="en-US" sz="2000" b="1">
              <a:solidFill>
                <a:srgbClr val="0070C0"/>
              </a:solidFill>
            </a:endParaRPr>
          </a:p>
        </p:txBody>
      </p:sp>
      <p:sp>
        <p:nvSpPr>
          <p:cNvPr id="30" name="フローチャート: 代替処理 29">
            <a:extLst>
              <a:ext uri="{FF2B5EF4-FFF2-40B4-BE49-F238E27FC236}">
                <a16:creationId xmlns:a16="http://schemas.microsoft.com/office/drawing/2014/main" id="{F5753DA7-E4EB-F6D7-5C79-31D3286612A7}"/>
              </a:ext>
            </a:extLst>
          </p:cNvPr>
          <p:cNvSpPr/>
          <p:nvPr/>
        </p:nvSpPr>
        <p:spPr>
          <a:xfrm>
            <a:off x="8389856" y="3592580"/>
            <a:ext cx="3541409" cy="1033191"/>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ysClr val="windowText" lastClr="000000"/>
                </a:solidFill>
              </a:rPr>
              <a:t>頚椎の画像検査を推奨</a:t>
            </a:r>
            <a:endParaRPr lang="en-US" altLang="ja-JP" sz="2400" b="1" dirty="0">
              <a:solidFill>
                <a:sysClr val="windowText" lastClr="000000"/>
              </a:solidFill>
            </a:endParaRPr>
          </a:p>
          <a:p>
            <a:pPr algn="ctr"/>
            <a:r>
              <a:rPr kumimoji="1" lang="en-US" altLang="ja-JP" sz="2400" b="1" dirty="0">
                <a:solidFill>
                  <a:sysClr val="windowText" lastClr="000000"/>
                </a:solidFill>
              </a:rPr>
              <a:t>(CT, X</a:t>
            </a:r>
            <a:r>
              <a:rPr kumimoji="1" lang="ja-JP" altLang="en-US" sz="2400" b="1">
                <a:solidFill>
                  <a:sysClr val="windowText" lastClr="000000"/>
                </a:solidFill>
              </a:rPr>
              <a:t>線の区別はなし</a:t>
            </a:r>
            <a:r>
              <a:rPr kumimoji="1" lang="en-US" altLang="ja-JP" sz="2400" b="1" dirty="0">
                <a:solidFill>
                  <a:sysClr val="windowText" lastClr="000000"/>
                </a:solidFill>
              </a:rPr>
              <a:t>)</a:t>
            </a:r>
            <a:endParaRPr kumimoji="1" lang="ja-JP" altLang="en-US" sz="2400" b="1">
              <a:solidFill>
                <a:sysClr val="windowText" lastClr="000000"/>
              </a:solidFill>
            </a:endParaRPr>
          </a:p>
        </p:txBody>
      </p:sp>
    </p:spTree>
    <p:extLst>
      <p:ext uri="{BB962C8B-B14F-4D97-AF65-F5344CB8AC3E}">
        <p14:creationId xmlns:p14="http://schemas.microsoft.com/office/powerpoint/2010/main" val="401943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9F7A5F6-399C-B5BB-04AD-E7390EAAD88E}"/>
              </a:ext>
            </a:extLst>
          </p:cNvPr>
          <p:cNvSpPr>
            <a:spLocks noChangeArrowheads="1"/>
          </p:cNvSpPr>
          <p:nvPr/>
        </p:nvSpPr>
        <p:spPr bwMode="auto">
          <a:xfrm>
            <a:off x="278571" y="860215"/>
            <a:ext cx="12024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2400" b="0" i="0" u="none" strike="noStrike" cap="none" normalizeH="0" baseline="0">
                <a:ln>
                  <a:noFill/>
                </a:ln>
                <a:solidFill>
                  <a:srgbClr val="000000"/>
                </a:solidFill>
                <a:effectLst/>
              </a:rPr>
              <a:t>◎</a:t>
            </a:r>
            <a:r>
              <a:rPr kumimoji="0" lang="ja-JP" altLang="ja-JP" sz="2400" b="0" i="0" u="none" strike="noStrike" cap="none" normalizeH="0" baseline="0">
                <a:ln>
                  <a:noFill/>
                </a:ln>
                <a:solidFill>
                  <a:srgbClr val="000000"/>
                </a:solidFill>
                <a:effectLst/>
              </a:rPr>
              <a:t>GCS=15でバイタルが安定し</a:t>
            </a:r>
            <a:r>
              <a:rPr kumimoji="0" lang="ja-JP" altLang="en-US" sz="2400" b="0" i="0" u="none" strike="noStrike" cap="none" normalizeH="0" baseline="0">
                <a:ln>
                  <a:noFill/>
                </a:ln>
                <a:solidFill>
                  <a:srgbClr val="000000"/>
                </a:solidFill>
                <a:effectLst/>
              </a:rPr>
              <a:t>ているが、</a:t>
            </a:r>
            <a:r>
              <a:rPr kumimoji="0" lang="ja-JP" altLang="ja-JP" sz="2400" b="0" i="0" u="none" strike="noStrike" cap="none" normalizeH="0" baseline="0">
                <a:ln>
                  <a:noFill/>
                </a:ln>
                <a:solidFill>
                  <a:srgbClr val="000000"/>
                </a:solidFill>
                <a:effectLst/>
              </a:rPr>
              <a:t>頸椎損傷が</a:t>
            </a:r>
            <a:r>
              <a:rPr kumimoji="0" lang="ja-JP" altLang="en-US" sz="2400" b="0" i="0" u="none" strike="noStrike" cap="none" normalizeH="0" baseline="0">
                <a:ln>
                  <a:noFill/>
                </a:ln>
                <a:solidFill>
                  <a:srgbClr val="000000"/>
                </a:solidFill>
                <a:effectLst/>
              </a:rPr>
              <a:t>疑われる</a:t>
            </a:r>
            <a:r>
              <a:rPr kumimoji="0" lang="en-US" altLang="ja-JP" sz="2400" b="1" i="0" u="none" strike="noStrike" cap="none" normalizeH="0" baseline="0" dirty="0">
                <a:ln>
                  <a:noFill/>
                </a:ln>
                <a:solidFill>
                  <a:srgbClr val="000000"/>
                </a:solidFill>
                <a:effectLst/>
              </a:rPr>
              <a:t>16</a:t>
            </a:r>
            <a:r>
              <a:rPr kumimoji="0" lang="ja-JP" altLang="en-US" sz="2400" b="1" i="0" u="none" strike="noStrike" cap="none" normalizeH="0" baseline="0">
                <a:ln>
                  <a:noFill/>
                </a:ln>
                <a:solidFill>
                  <a:srgbClr val="000000"/>
                </a:solidFill>
                <a:effectLst/>
              </a:rPr>
              <a:t>歳以上</a:t>
            </a:r>
            <a:r>
              <a:rPr kumimoji="0" lang="ja-JP" altLang="en-US" sz="2400" i="0" u="none" strike="noStrike" cap="none" normalizeH="0" baseline="0">
                <a:ln>
                  <a:noFill/>
                </a:ln>
                <a:solidFill>
                  <a:srgbClr val="000000"/>
                </a:solidFill>
                <a:effectLst/>
              </a:rPr>
              <a:t>の</a:t>
            </a:r>
            <a:r>
              <a:rPr kumimoji="0" lang="ja-JP" altLang="en-US" sz="2400" b="0" i="0" u="none" strike="noStrike" cap="none" normalizeH="0" baseline="0">
                <a:ln>
                  <a:noFill/>
                </a:ln>
                <a:solidFill>
                  <a:srgbClr val="000000"/>
                </a:solidFill>
                <a:effectLst/>
              </a:rPr>
              <a:t>外傷</a:t>
            </a:r>
            <a:r>
              <a:rPr kumimoji="0" lang="ja-JP" altLang="ja-JP" sz="2400" b="0" i="0" u="none" strike="noStrike" cap="none" normalizeH="0" baseline="0">
                <a:ln>
                  <a:noFill/>
                </a:ln>
                <a:solidFill>
                  <a:srgbClr val="000000"/>
                </a:solidFill>
                <a:effectLst/>
              </a:rPr>
              <a:t>患者</a:t>
            </a:r>
            <a:endParaRPr kumimoji="0" lang="en-US" altLang="ja-JP" sz="2400" b="0" i="0" u="none" strike="noStrike" cap="none" normalizeH="0" baseline="0" dirty="0">
              <a:ln>
                <a:noFill/>
              </a:ln>
              <a:solidFill>
                <a:srgbClr val="000000"/>
              </a:solidFill>
              <a:effectLst/>
            </a:endParaRPr>
          </a:p>
        </p:txBody>
      </p:sp>
      <p:sp>
        <p:nvSpPr>
          <p:cNvPr id="19" name="テキスト ボックス 18">
            <a:extLst>
              <a:ext uri="{FF2B5EF4-FFF2-40B4-BE49-F238E27FC236}">
                <a16:creationId xmlns:a16="http://schemas.microsoft.com/office/drawing/2014/main" id="{6DB417FC-4594-F184-9A61-2182FCF7492D}"/>
              </a:ext>
            </a:extLst>
          </p:cNvPr>
          <p:cNvSpPr txBox="1"/>
          <p:nvPr/>
        </p:nvSpPr>
        <p:spPr>
          <a:xfrm>
            <a:off x="1908175" y="144611"/>
            <a:ext cx="8375650" cy="769441"/>
          </a:xfrm>
          <a:prstGeom prst="rect">
            <a:avLst/>
          </a:prstGeom>
          <a:noFill/>
        </p:spPr>
        <p:txBody>
          <a:bodyPr wrap="square">
            <a:spAutoFit/>
          </a:bodyPr>
          <a:lstStyle/>
          <a:p>
            <a:r>
              <a:rPr lang="en-US" altLang="ja-JP" sz="4400" b="1" dirty="0"/>
              <a:t>Canadian C-spine Rule (CCR)</a:t>
            </a:r>
            <a:endParaRPr lang="ja-JP" altLang="en-US" sz="4400" b="1"/>
          </a:p>
        </p:txBody>
      </p:sp>
      <p:sp>
        <p:nvSpPr>
          <p:cNvPr id="21" name="フローチャート: 代替処理 20">
            <a:extLst>
              <a:ext uri="{FF2B5EF4-FFF2-40B4-BE49-F238E27FC236}">
                <a16:creationId xmlns:a16="http://schemas.microsoft.com/office/drawing/2014/main" id="{915A7B04-C127-D1E7-B1D2-85AC39C1432B}"/>
              </a:ext>
            </a:extLst>
          </p:cNvPr>
          <p:cNvSpPr/>
          <p:nvPr/>
        </p:nvSpPr>
        <p:spPr>
          <a:xfrm>
            <a:off x="278571" y="1321880"/>
            <a:ext cx="6620062" cy="1931721"/>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b="1">
                <a:solidFill>
                  <a:srgbClr val="000000"/>
                </a:solidFill>
              </a:rPr>
              <a:t>ハイリスク因子</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a:t>
            </a:r>
            <a:r>
              <a:rPr kumimoji="0" lang="en-US" altLang="ja-JP" b="1" dirty="0">
                <a:solidFill>
                  <a:srgbClr val="000000"/>
                </a:solidFill>
              </a:rPr>
              <a:t>65</a:t>
            </a:r>
            <a:r>
              <a:rPr kumimoji="0" lang="ja-JP" altLang="en-US" b="1">
                <a:solidFill>
                  <a:srgbClr val="000000"/>
                </a:solidFill>
              </a:rPr>
              <a:t>歳以上</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・危険な受傷機転</a:t>
            </a:r>
            <a:r>
              <a:rPr kumimoji="0" lang="ja-JP" altLang="ja-JP" b="1">
                <a:solidFill>
                  <a:srgbClr val="000000"/>
                </a:solidFill>
              </a:rPr>
              <a:t>（1m</a:t>
            </a:r>
            <a:r>
              <a:rPr kumimoji="0" lang="ja-JP" altLang="en-US" b="1">
                <a:solidFill>
                  <a:srgbClr val="000000"/>
                </a:solidFill>
              </a:rPr>
              <a:t>または</a:t>
            </a:r>
            <a:r>
              <a:rPr kumimoji="0" lang="ja-JP" altLang="ja-JP" b="1">
                <a:solidFill>
                  <a:srgbClr val="000000"/>
                </a:solidFill>
              </a:rPr>
              <a:t>5段以上</a:t>
            </a:r>
            <a:r>
              <a:rPr kumimoji="0" lang="ja-JP" altLang="en-US" b="1">
                <a:solidFill>
                  <a:srgbClr val="000000"/>
                </a:solidFill>
              </a:rPr>
              <a:t>からの</a:t>
            </a:r>
            <a:r>
              <a:rPr kumimoji="0" lang="ja-JP" altLang="ja-JP" b="1">
                <a:solidFill>
                  <a:srgbClr val="000000"/>
                </a:solidFill>
              </a:rPr>
              <a:t>転落、頭部</a:t>
            </a:r>
            <a:r>
              <a:rPr kumimoji="0" lang="ja-JP" altLang="en-US" b="1">
                <a:solidFill>
                  <a:srgbClr val="000000"/>
                </a:solidFill>
              </a:rPr>
              <a:t>への</a:t>
            </a:r>
            <a:r>
              <a:rPr kumimoji="0" lang="ja-JP" altLang="ja-JP" b="1">
                <a:solidFill>
                  <a:srgbClr val="000000"/>
                </a:solidFill>
              </a:rPr>
              <a:t>軸圧、100km/h</a:t>
            </a:r>
            <a:r>
              <a:rPr kumimoji="0" lang="ja-JP" altLang="en-US" b="1">
                <a:solidFill>
                  <a:srgbClr val="000000"/>
                </a:solidFill>
              </a:rPr>
              <a:t>以上</a:t>
            </a:r>
            <a:r>
              <a:rPr kumimoji="0" lang="ja-JP" altLang="ja-JP" b="1">
                <a:solidFill>
                  <a:srgbClr val="000000"/>
                </a:solidFill>
              </a:rPr>
              <a:t>の</a:t>
            </a:r>
            <a:r>
              <a:rPr kumimoji="0" lang="ja-JP" altLang="en-US" b="1">
                <a:solidFill>
                  <a:srgbClr val="000000"/>
                </a:solidFill>
              </a:rPr>
              <a:t>高速の自動車事故、横転、車外放出、動力付きレジャー車、自転車</a:t>
            </a:r>
            <a:r>
              <a:rPr kumimoji="0" lang="ja-JP" altLang="ja-JP" b="1">
                <a:solidFill>
                  <a:srgbClr val="000000"/>
                </a:solidFill>
              </a:rPr>
              <a:t>衝突）</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a:t>
            </a:r>
            <a:r>
              <a:rPr kumimoji="0" lang="ja-JP" altLang="ja-JP" b="1">
                <a:solidFill>
                  <a:srgbClr val="000000"/>
                </a:solidFill>
              </a:rPr>
              <a:t>四肢の異常感覚</a:t>
            </a:r>
          </a:p>
        </p:txBody>
      </p:sp>
      <p:sp>
        <p:nvSpPr>
          <p:cNvPr id="22" name="フローチャート: 代替処理 21">
            <a:extLst>
              <a:ext uri="{FF2B5EF4-FFF2-40B4-BE49-F238E27FC236}">
                <a16:creationId xmlns:a16="http://schemas.microsoft.com/office/drawing/2014/main" id="{B7EB9A97-337B-C06C-ABEE-ACC2A60CE6BC}"/>
              </a:ext>
            </a:extLst>
          </p:cNvPr>
          <p:cNvSpPr/>
          <p:nvPr/>
        </p:nvSpPr>
        <p:spPr>
          <a:xfrm>
            <a:off x="278571" y="3638094"/>
            <a:ext cx="6887580" cy="2122328"/>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b="1">
                <a:solidFill>
                  <a:srgbClr val="000000"/>
                </a:solidFill>
              </a:rPr>
              <a:t>・単純な衝突事故（対向車との衝突、大型車との追突、横転、高速の自動車に追突されるなどは含まない）</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・座位可能</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・歩行可能</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・遅発性の頚部痛（即時発症でない）</a:t>
            </a:r>
            <a:endParaRPr kumimoji="0" lang="en-US" altLang="ja-JP" b="1" dirty="0">
              <a:solidFill>
                <a:srgbClr val="000000"/>
              </a:solidFill>
            </a:endParaRPr>
          </a:p>
          <a:p>
            <a:pPr lvl="0" eaLnBrk="0" fontAlgn="base" hangingPunct="0">
              <a:spcBef>
                <a:spcPct val="0"/>
              </a:spcBef>
              <a:spcAft>
                <a:spcPct val="0"/>
              </a:spcAft>
            </a:pPr>
            <a:r>
              <a:rPr kumimoji="0" lang="ja-JP" altLang="en-US" b="1">
                <a:solidFill>
                  <a:srgbClr val="000000"/>
                </a:solidFill>
              </a:rPr>
              <a:t>・項部</a:t>
            </a:r>
            <a:r>
              <a:rPr kumimoji="0" lang="ja-JP" altLang="ja-JP" b="1">
                <a:solidFill>
                  <a:srgbClr val="000000"/>
                </a:solidFill>
              </a:rPr>
              <a:t>正中の圧痛</a:t>
            </a:r>
            <a:r>
              <a:rPr kumimoji="0" lang="ja-JP" altLang="en-US" b="1">
                <a:solidFill>
                  <a:srgbClr val="000000"/>
                </a:solidFill>
              </a:rPr>
              <a:t>なし</a:t>
            </a:r>
            <a:endParaRPr kumimoji="0" lang="en-US" altLang="ja-JP" b="1" dirty="0">
              <a:solidFill>
                <a:srgbClr val="000000"/>
              </a:solidFill>
            </a:endParaRPr>
          </a:p>
        </p:txBody>
      </p:sp>
      <p:cxnSp>
        <p:nvCxnSpPr>
          <p:cNvPr id="26" name="直線矢印コネクタ 25">
            <a:extLst>
              <a:ext uri="{FF2B5EF4-FFF2-40B4-BE49-F238E27FC236}">
                <a16:creationId xmlns:a16="http://schemas.microsoft.com/office/drawing/2014/main" id="{41E41BA3-5A7A-5077-573C-E9BBBC78B079}"/>
              </a:ext>
            </a:extLst>
          </p:cNvPr>
          <p:cNvCxnSpPr>
            <a:cxnSpLocks/>
          </p:cNvCxnSpPr>
          <p:nvPr/>
        </p:nvCxnSpPr>
        <p:spPr>
          <a:xfrm>
            <a:off x="7162876" y="3855436"/>
            <a:ext cx="2464150"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テキスト ボックス 38">
            <a:extLst>
              <a:ext uri="{FF2B5EF4-FFF2-40B4-BE49-F238E27FC236}">
                <a16:creationId xmlns:a16="http://schemas.microsoft.com/office/drawing/2014/main" id="{93C3B7D6-9D50-4A04-B2AE-ABC506B42BF3}"/>
              </a:ext>
            </a:extLst>
          </p:cNvPr>
          <p:cNvSpPr txBox="1"/>
          <p:nvPr/>
        </p:nvSpPr>
        <p:spPr>
          <a:xfrm>
            <a:off x="8232016" y="1847630"/>
            <a:ext cx="794666" cy="400110"/>
          </a:xfrm>
          <a:prstGeom prst="rect">
            <a:avLst/>
          </a:prstGeom>
          <a:noFill/>
        </p:spPr>
        <p:txBody>
          <a:bodyPr wrap="square" rtlCol="0">
            <a:spAutoFit/>
          </a:bodyPr>
          <a:lstStyle/>
          <a:p>
            <a:r>
              <a:rPr lang="en-US" altLang="ja-JP" sz="2000" b="1" dirty="0">
                <a:solidFill>
                  <a:srgbClr val="0070C0"/>
                </a:solidFill>
              </a:rPr>
              <a:t>YES</a:t>
            </a:r>
            <a:endParaRPr kumimoji="1" lang="ja-JP" altLang="en-US" sz="2000" b="1">
              <a:solidFill>
                <a:srgbClr val="0070C0"/>
              </a:solidFill>
            </a:endParaRPr>
          </a:p>
        </p:txBody>
      </p:sp>
      <p:sp>
        <p:nvSpPr>
          <p:cNvPr id="41" name="テキスト ボックス 40">
            <a:extLst>
              <a:ext uri="{FF2B5EF4-FFF2-40B4-BE49-F238E27FC236}">
                <a16:creationId xmlns:a16="http://schemas.microsoft.com/office/drawing/2014/main" id="{400563AB-352B-73EF-E107-E452C42A3DE6}"/>
              </a:ext>
            </a:extLst>
          </p:cNvPr>
          <p:cNvSpPr txBox="1"/>
          <p:nvPr/>
        </p:nvSpPr>
        <p:spPr>
          <a:xfrm>
            <a:off x="8232016" y="3496620"/>
            <a:ext cx="794666" cy="400110"/>
          </a:xfrm>
          <a:prstGeom prst="rect">
            <a:avLst/>
          </a:prstGeom>
          <a:noFill/>
        </p:spPr>
        <p:txBody>
          <a:bodyPr wrap="square" rtlCol="0">
            <a:spAutoFit/>
          </a:bodyPr>
          <a:lstStyle/>
          <a:p>
            <a:r>
              <a:rPr lang="en-US" altLang="ja-JP" sz="2000" b="1" dirty="0">
                <a:solidFill>
                  <a:srgbClr val="FF0000"/>
                </a:solidFill>
              </a:rPr>
              <a:t>NO</a:t>
            </a:r>
            <a:endParaRPr kumimoji="1" lang="ja-JP" altLang="en-US" sz="2000" b="1">
              <a:solidFill>
                <a:srgbClr val="FF0000"/>
              </a:solidFill>
            </a:endParaRPr>
          </a:p>
        </p:txBody>
      </p:sp>
      <p:sp>
        <p:nvSpPr>
          <p:cNvPr id="68" name="テキスト ボックス 67">
            <a:extLst>
              <a:ext uri="{FF2B5EF4-FFF2-40B4-BE49-F238E27FC236}">
                <a16:creationId xmlns:a16="http://schemas.microsoft.com/office/drawing/2014/main" id="{8ADA5369-CD61-F147-954C-BCA296A37FD9}"/>
              </a:ext>
            </a:extLst>
          </p:cNvPr>
          <p:cNvSpPr txBox="1"/>
          <p:nvPr/>
        </p:nvSpPr>
        <p:spPr>
          <a:xfrm>
            <a:off x="3273571" y="3296565"/>
            <a:ext cx="794665" cy="400110"/>
          </a:xfrm>
          <a:prstGeom prst="rect">
            <a:avLst/>
          </a:prstGeom>
          <a:noFill/>
        </p:spPr>
        <p:txBody>
          <a:bodyPr wrap="square" rtlCol="0">
            <a:spAutoFit/>
          </a:bodyPr>
          <a:lstStyle/>
          <a:p>
            <a:r>
              <a:rPr lang="en-US" altLang="ja-JP" sz="2000" b="1" dirty="0">
                <a:solidFill>
                  <a:srgbClr val="FF0000"/>
                </a:solidFill>
              </a:rPr>
              <a:t>NO</a:t>
            </a:r>
            <a:endParaRPr kumimoji="1" lang="ja-JP" altLang="en-US" sz="2000" b="1">
              <a:solidFill>
                <a:srgbClr val="FF0000"/>
              </a:solidFill>
            </a:endParaRPr>
          </a:p>
        </p:txBody>
      </p:sp>
      <p:cxnSp>
        <p:nvCxnSpPr>
          <p:cNvPr id="69" name="直線矢印コネクタ 68">
            <a:extLst>
              <a:ext uri="{FF2B5EF4-FFF2-40B4-BE49-F238E27FC236}">
                <a16:creationId xmlns:a16="http://schemas.microsoft.com/office/drawing/2014/main" id="{84128F0F-63A7-589C-4F2F-36363D070C5D}"/>
              </a:ext>
            </a:extLst>
          </p:cNvPr>
          <p:cNvCxnSpPr>
            <a:cxnSpLocks/>
          </p:cNvCxnSpPr>
          <p:nvPr/>
        </p:nvCxnSpPr>
        <p:spPr>
          <a:xfrm>
            <a:off x="3244944" y="3253601"/>
            <a:ext cx="0" cy="38449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直線矢印コネクタ 70">
            <a:extLst>
              <a:ext uri="{FF2B5EF4-FFF2-40B4-BE49-F238E27FC236}">
                <a16:creationId xmlns:a16="http://schemas.microsoft.com/office/drawing/2014/main" id="{9B884A0F-71B3-F293-EB6F-D12903768C62}"/>
              </a:ext>
            </a:extLst>
          </p:cNvPr>
          <p:cNvCxnSpPr>
            <a:cxnSpLocks/>
          </p:cNvCxnSpPr>
          <p:nvPr/>
        </p:nvCxnSpPr>
        <p:spPr>
          <a:xfrm>
            <a:off x="6102107" y="5760737"/>
            <a:ext cx="0" cy="369420"/>
          </a:xfrm>
          <a:prstGeom prst="straightConnector1">
            <a:avLst/>
          </a:prstGeom>
          <a:ln w="1905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テキスト ボックス 72">
            <a:extLst>
              <a:ext uri="{FF2B5EF4-FFF2-40B4-BE49-F238E27FC236}">
                <a16:creationId xmlns:a16="http://schemas.microsoft.com/office/drawing/2014/main" id="{D952B515-6886-FAA9-D419-603356BA3FC0}"/>
              </a:ext>
            </a:extLst>
          </p:cNvPr>
          <p:cNvSpPr txBox="1"/>
          <p:nvPr/>
        </p:nvSpPr>
        <p:spPr>
          <a:xfrm>
            <a:off x="6103967" y="5760422"/>
            <a:ext cx="794666" cy="400110"/>
          </a:xfrm>
          <a:prstGeom prst="rect">
            <a:avLst/>
          </a:prstGeom>
          <a:noFill/>
          <a:ln>
            <a:noFill/>
          </a:ln>
        </p:spPr>
        <p:txBody>
          <a:bodyPr wrap="square" rtlCol="0">
            <a:spAutoFit/>
          </a:bodyPr>
          <a:lstStyle/>
          <a:p>
            <a:r>
              <a:rPr lang="en-US" altLang="ja-JP" sz="2000" b="1" dirty="0">
                <a:solidFill>
                  <a:srgbClr val="0070C0"/>
                </a:solidFill>
              </a:rPr>
              <a:t>YES</a:t>
            </a:r>
            <a:endParaRPr kumimoji="1" lang="ja-JP" altLang="en-US" sz="2000" b="1">
              <a:solidFill>
                <a:srgbClr val="0070C0"/>
              </a:solidFill>
            </a:endParaRPr>
          </a:p>
        </p:txBody>
      </p:sp>
      <p:sp>
        <p:nvSpPr>
          <p:cNvPr id="74" name="フローチャート: 代替処理 73">
            <a:extLst>
              <a:ext uri="{FF2B5EF4-FFF2-40B4-BE49-F238E27FC236}">
                <a16:creationId xmlns:a16="http://schemas.microsoft.com/office/drawing/2014/main" id="{3D299980-5A84-6D58-1E2E-5AA0B752DA6F}"/>
              </a:ext>
            </a:extLst>
          </p:cNvPr>
          <p:cNvSpPr/>
          <p:nvPr/>
        </p:nvSpPr>
        <p:spPr>
          <a:xfrm>
            <a:off x="4719775" y="6144915"/>
            <a:ext cx="3430757" cy="369332"/>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kumimoji="0" lang="ja-JP" altLang="en-US" b="1">
                <a:solidFill>
                  <a:schemeClr val="tx1"/>
                </a:solidFill>
              </a:rPr>
              <a:t>頚部の可動性あり</a:t>
            </a:r>
            <a:r>
              <a:rPr kumimoji="0" lang="en-US" altLang="ja-JP" b="1" dirty="0">
                <a:solidFill>
                  <a:schemeClr val="tx1"/>
                </a:solidFill>
              </a:rPr>
              <a:t>(</a:t>
            </a:r>
            <a:r>
              <a:rPr kumimoji="0" lang="ja-JP" altLang="en-US" b="1">
                <a:solidFill>
                  <a:schemeClr val="tx1"/>
                </a:solidFill>
              </a:rPr>
              <a:t>左右</a:t>
            </a:r>
            <a:r>
              <a:rPr kumimoji="0" lang="en-US" altLang="ja-JP" b="1" dirty="0">
                <a:solidFill>
                  <a:schemeClr val="tx1"/>
                </a:solidFill>
              </a:rPr>
              <a:t>45°)</a:t>
            </a:r>
            <a:endParaRPr lang="ja-JP" altLang="en-US" b="1">
              <a:solidFill>
                <a:schemeClr val="tx1"/>
              </a:solidFill>
            </a:endParaRPr>
          </a:p>
        </p:txBody>
      </p:sp>
      <p:sp>
        <p:nvSpPr>
          <p:cNvPr id="79" name="テキスト ボックス 78">
            <a:extLst>
              <a:ext uri="{FF2B5EF4-FFF2-40B4-BE49-F238E27FC236}">
                <a16:creationId xmlns:a16="http://schemas.microsoft.com/office/drawing/2014/main" id="{69D5B311-8BA6-B8EE-DDD0-B907BAFD3D4B}"/>
              </a:ext>
            </a:extLst>
          </p:cNvPr>
          <p:cNvSpPr txBox="1"/>
          <p:nvPr/>
        </p:nvSpPr>
        <p:spPr>
          <a:xfrm>
            <a:off x="9336430" y="5947294"/>
            <a:ext cx="947396" cy="400110"/>
          </a:xfrm>
          <a:prstGeom prst="rect">
            <a:avLst/>
          </a:prstGeom>
          <a:noFill/>
        </p:spPr>
        <p:txBody>
          <a:bodyPr wrap="square" rtlCol="0">
            <a:spAutoFit/>
          </a:bodyPr>
          <a:lstStyle/>
          <a:p>
            <a:r>
              <a:rPr lang="en-US" altLang="ja-JP" sz="2000" b="1" dirty="0">
                <a:solidFill>
                  <a:srgbClr val="FF0000"/>
                </a:solidFill>
              </a:rPr>
              <a:t>NO</a:t>
            </a:r>
            <a:endParaRPr kumimoji="1" lang="ja-JP" altLang="en-US" sz="2000" b="1">
              <a:solidFill>
                <a:srgbClr val="FF0000"/>
              </a:solidFill>
            </a:endParaRPr>
          </a:p>
        </p:txBody>
      </p:sp>
      <p:cxnSp>
        <p:nvCxnSpPr>
          <p:cNvPr id="83" name="カギ線コネクタ 82">
            <a:extLst>
              <a:ext uri="{FF2B5EF4-FFF2-40B4-BE49-F238E27FC236}">
                <a16:creationId xmlns:a16="http://schemas.microsoft.com/office/drawing/2014/main" id="{200D2B1B-EB55-90DE-AD65-C5A9020DD539}"/>
              </a:ext>
            </a:extLst>
          </p:cNvPr>
          <p:cNvCxnSpPr>
            <a:cxnSpLocks/>
            <a:stCxn id="74" idx="3"/>
            <a:endCxn id="107" idx="2"/>
          </p:cNvCxnSpPr>
          <p:nvPr/>
        </p:nvCxnSpPr>
        <p:spPr>
          <a:xfrm flipV="1">
            <a:off x="8150532" y="4664567"/>
            <a:ext cx="2734896" cy="1665014"/>
          </a:xfrm>
          <a:prstGeom prst="bentConnector2">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カギ線コネクタ 89">
            <a:extLst>
              <a:ext uri="{FF2B5EF4-FFF2-40B4-BE49-F238E27FC236}">
                <a16:creationId xmlns:a16="http://schemas.microsoft.com/office/drawing/2014/main" id="{F81FDF9E-38D4-BCB5-0B40-3E5691D8D0BF}"/>
              </a:ext>
            </a:extLst>
          </p:cNvPr>
          <p:cNvCxnSpPr>
            <a:cxnSpLocks/>
            <a:endCxn id="107" idx="0"/>
          </p:cNvCxnSpPr>
          <p:nvPr/>
        </p:nvCxnSpPr>
        <p:spPr>
          <a:xfrm>
            <a:off x="6898633" y="2277031"/>
            <a:ext cx="3986795" cy="769275"/>
          </a:xfrm>
          <a:prstGeom prst="bentConnector2">
            <a:avLst/>
          </a:prstGeom>
          <a:ln w="1905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7" name="テキスト ボックス 96">
            <a:extLst>
              <a:ext uri="{FF2B5EF4-FFF2-40B4-BE49-F238E27FC236}">
                <a16:creationId xmlns:a16="http://schemas.microsoft.com/office/drawing/2014/main" id="{9490647A-BA2B-F447-D428-F4570A46F90E}"/>
              </a:ext>
            </a:extLst>
          </p:cNvPr>
          <p:cNvSpPr txBox="1"/>
          <p:nvPr/>
        </p:nvSpPr>
        <p:spPr>
          <a:xfrm flipH="1">
            <a:off x="7408366" y="2287740"/>
            <a:ext cx="2218660" cy="400110"/>
          </a:xfrm>
          <a:prstGeom prst="rect">
            <a:avLst/>
          </a:prstGeom>
          <a:noFill/>
        </p:spPr>
        <p:txBody>
          <a:bodyPr wrap="square" rtlCol="0">
            <a:spAutoFit/>
          </a:bodyPr>
          <a:lstStyle/>
          <a:p>
            <a:r>
              <a:rPr kumimoji="1" lang="ja-JP" altLang="en-US" sz="2000" b="1">
                <a:solidFill>
                  <a:srgbClr val="0070C0"/>
                </a:solidFill>
              </a:rPr>
              <a:t>ひとつでもあれば</a:t>
            </a:r>
          </a:p>
        </p:txBody>
      </p:sp>
      <p:sp>
        <p:nvSpPr>
          <p:cNvPr id="98" name="テキスト ボックス 97">
            <a:extLst>
              <a:ext uri="{FF2B5EF4-FFF2-40B4-BE49-F238E27FC236}">
                <a16:creationId xmlns:a16="http://schemas.microsoft.com/office/drawing/2014/main" id="{9952F542-5EB5-CA40-0908-EEA4D9E0C875}"/>
              </a:ext>
            </a:extLst>
          </p:cNvPr>
          <p:cNvSpPr txBox="1"/>
          <p:nvPr/>
        </p:nvSpPr>
        <p:spPr>
          <a:xfrm flipH="1">
            <a:off x="7162876" y="3892299"/>
            <a:ext cx="2588232" cy="400110"/>
          </a:xfrm>
          <a:prstGeom prst="rect">
            <a:avLst/>
          </a:prstGeom>
          <a:noFill/>
        </p:spPr>
        <p:txBody>
          <a:bodyPr wrap="square" rtlCol="0">
            <a:spAutoFit/>
          </a:bodyPr>
          <a:lstStyle/>
          <a:p>
            <a:pPr algn="ctr"/>
            <a:r>
              <a:rPr kumimoji="1" lang="ja-JP" altLang="en-US" sz="2000" b="1">
                <a:solidFill>
                  <a:srgbClr val="FF0000"/>
                </a:solidFill>
              </a:rPr>
              <a:t>ひとつでもなければ</a:t>
            </a:r>
          </a:p>
        </p:txBody>
      </p:sp>
      <p:sp>
        <p:nvSpPr>
          <p:cNvPr id="102" name="フローチャート: 代替処理 101">
            <a:extLst>
              <a:ext uri="{FF2B5EF4-FFF2-40B4-BE49-F238E27FC236}">
                <a16:creationId xmlns:a16="http://schemas.microsoft.com/office/drawing/2014/main" id="{DEA445B2-DC06-623A-6CFD-CBB8530A9423}"/>
              </a:ext>
            </a:extLst>
          </p:cNvPr>
          <p:cNvSpPr/>
          <p:nvPr/>
        </p:nvSpPr>
        <p:spPr>
          <a:xfrm>
            <a:off x="1720828" y="6149169"/>
            <a:ext cx="1611876" cy="369332"/>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b="1">
                <a:solidFill>
                  <a:srgbClr val="000000"/>
                </a:solidFill>
              </a:rPr>
              <a:t>経過観察</a:t>
            </a:r>
            <a:endParaRPr kumimoji="1" lang="ja-JP" altLang="en-US" b="1">
              <a:solidFill>
                <a:sysClr val="windowText" lastClr="000000"/>
              </a:solidFill>
            </a:endParaRPr>
          </a:p>
        </p:txBody>
      </p:sp>
      <p:cxnSp>
        <p:nvCxnSpPr>
          <p:cNvPr id="103" name="直線矢印コネクタ 102">
            <a:extLst>
              <a:ext uri="{FF2B5EF4-FFF2-40B4-BE49-F238E27FC236}">
                <a16:creationId xmlns:a16="http://schemas.microsoft.com/office/drawing/2014/main" id="{D7A06C47-9FE3-CB05-F8EA-52DE9503A855}"/>
              </a:ext>
            </a:extLst>
          </p:cNvPr>
          <p:cNvCxnSpPr>
            <a:cxnSpLocks/>
          </p:cNvCxnSpPr>
          <p:nvPr/>
        </p:nvCxnSpPr>
        <p:spPr>
          <a:xfrm flipH="1">
            <a:off x="3333636" y="6329581"/>
            <a:ext cx="1417750" cy="0"/>
          </a:xfrm>
          <a:prstGeom prst="straightConnector1">
            <a:avLst/>
          </a:prstGeom>
          <a:ln w="1905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4" name="テキスト ボックス 103">
            <a:extLst>
              <a:ext uri="{FF2B5EF4-FFF2-40B4-BE49-F238E27FC236}">
                <a16:creationId xmlns:a16="http://schemas.microsoft.com/office/drawing/2014/main" id="{A1BDD52D-19AE-5C96-F2F3-7A672EC4C7C0}"/>
              </a:ext>
            </a:extLst>
          </p:cNvPr>
          <p:cNvSpPr txBox="1"/>
          <p:nvPr/>
        </p:nvSpPr>
        <p:spPr>
          <a:xfrm>
            <a:off x="3696493" y="5997785"/>
            <a:ext cx="794666" cy="400110"/>
          </a:xfrm>
          <a:prstGeom prst="rect">
            <a:avLst/>
          </a:prstGeom>
          <a:noFill/>
          <a:ln>
            <a:noFill/>
          </a:ln>
        </p:spPr>
        <p:txBody>
          <a:bodyPr wrap="square" rtlCol="0">
            <a:spAutoFit/>
          </a:bodyPr>
          <a:lstStyle/>
          <a:p>
            <a:r>
              <a:rPr lang="en-US" altLang="ja-JP" sz="2000" b="1" dirty="0">
                <a:solidFill>
                  <a:srgbClr val="0070C0"/>
                </a:solidFill>
              </a:rPr>
              <a:t>YES</a:t>
            </a:r>
            <a:endParaRPr kumimoji="1" lang="ja-JP" altLang="en-US" sz="2000" b="1">
              <a:solidFill>
                <a:srgbClr val="0070C0"/>
              </a:solidFill>
            </a:endParaRPr>
          </a:p>
        </p:txBody>
      </p:sp>
      <p:sp>
        <p:nvSpPr>
          <p:cNvPr id="107" name="フローチャート: 代替処理 106">
            <a:extLst>
              <a:ext uri="{FF2B5EF4-FFF2-40B4-BE49-F238E27FC236}">
                <a16:creationId xmlns:a16="http://schemas.microsoft.com/office/drawing/2014/main" id="{2AF80545-1BFF-5A75-1639-4CF15B93D00D}"/>
              </a:ext>
            </a:extLst>
          </p:cNvPr>
          <p:cNvSpPr/>
          <p:nvPr/>
        </p:nvSpPr>
        <p:spPr>
          <a:xfrm>
            <a:off x="9627026" y="3046306"/>
            <a:ext cx="2516804" cy="1618261"/>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ysClr val="windowText" lastClr="000000"/>
                </a:solidFill>
              </a:rPr>
              <a:t>頚椎の画像検査を推奨</a:t>
            </a:r>
            <a:endParaRPr lang="en-US" altLang="ja-JP" sz="2400" b="1" dirty="0">
              <a:solidFill>
                <a:sysClr val="windowText" lastClr="000000"/>
              </a:solidFill>
            </a:endParaRPr>
          </a:p>
          <a:p>
            <a:pPr algn="ctr"/>
            <a:r>
              <a:rPr kumimoji="1" lang="en-US" altLang="ja-JP" sz="2400" b="1" dirty="0">
                <a:solidFill>
                  <a:sysClr val="windowText" lastClr="000000"/>
                </a:solidFill>
              </a:rPr>
              <a:t>(CT, X</a:t>
            </a:r>
            <a:r>
              <a:rPr kumimoji="1" lang="ja-JP" altLang="en-US" sz="2400" b="1">
                <a:solidFill>
                  <a:sysClr val="windowText" lastClr="000000"/>
                </a:solidFill>
              </a:rPr>
              <a:t>線の</a:t>
            </a:r>
            <a:endParaRPr kumimoji="1" lang="en-US" altLang="ja-JP" sz="2400" b="1" dirty="0">
              <a:solidFill>
                <a:sysClr val="windowText" lastClr="000000"/>
              </a:solidFill>
            </a:endParaRPr>
          </a:p>
          <a:p>
            <a:pPr algn="ctr"/>
            <a:r>
              <a:rPr kumimoji="1" lang="ja-JP" altLang="en-US" sz="2400" b="1">
                <a:solidFill>
                  <a:sysClr val="windowText" lastClr="000000"/>
                </a:solidFill>
              </a:rPr>
              <a:t>区別はなし</a:t>
            </a:r>
            <a:r>
              <a:rPr kumimoji="1" lang="en-US" altLang="ja-JP" sz="2400" b="1" dirty="0">
                <a:solidFill>
                  <a:sysClr val="windowText" lastClr="000000"/>
                </a:solidFill>
              </a:rPr>
              <a:t>)</a:t>
            </a:r>
            <a:endParaRPr kumimoji="1" lang="ja-JP" altLang="en-US" sz="2400" b="1">
              <a:solidFill>
                <a:sysClr val="windowText" lastClr="000000"/>
              </a:solidFill>
            </a:endParaRPr>
          </a:p>
        </p:txBody>
      </p:sp>
    </p:spTree>
    <p:extLst>
      <p:ext uri="{BB962C8B-B14F-4D97-AF65-F5344CB8AC3E}">
        <p14:creationId xmlns:p14="http://schemas.microsoft.com/office/powerpoint/2010/main" val="234685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2946C-C0E6-7966-A2E9-273E88870B30}"/>
              </a:ext>
            </a:extLst>
          </p:cNvPr>
          <p:cNvSpPr>
            <a:spLocks noGrp="1"/>
          </p:cNvSpPr>
          <p:nvPr>
            <p:ph type="title"/>
          </p:nvPr>
        </p:nvSpPr>
        <p:spPr>
          <a:xfrm>
            <a:off x="838200" y="365125"/>
            <a:ext cx="10515600" cy="1325563"/>
          </a:xfrm>
        </p:spPr>
        <p:txBody>
          <a:bodyPr anchor="ctr">
            <a:normAutofit/>
          </a:bodyPr>
          <a:lstStyle/>
          <a:p>
            <a:r>
              <a:rPr lang="ja-JP" altLang="en-US"/>
              <a:t>方法</a:t>
            </a:r>
            <a:endParaRPr kumimoji="1" lang="ja-JP" altLang="en-US"/>
          </a:p>
        </p:txBody>
      </p:sp>
      <p:pic>
        <p:nvPicPr>
          <p:cNvPr id="5" name="Picture 4">
            <a:extLst>
              <a:ext uri="{FF2B5EF4-FFF2-40B4-BE49-F238E27FC236}">
                <a16:creationId xmlns:a16="http://schemas.microsoft.com/office/drawing/2014/main" id="{2BBA1241-2141-19A0-6323-577CDF0163C0}"/>
              </a:ext>
            </a:extLst>
          </p:cNvPr>
          <p:cNvPicPr>
            <a:picLocks noChangeAspect="1"/>
          </p:cNvPicPr>
          <p:nvPr/>
        </p:nvPicPr>
        <p:blipFill>
          <a:blip r:embed="rId2"/>
          <a:srcRect t="36311" b="21249"/>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429488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3045B16-2916-1917-ED15-871995DB0DD3}"/>
              </a:ext>
            </a:extLst>
          </p:cNvPr>
          <p:cNvSpPr>
            <a:spLocks noGrp="1"/>
          </p:cNvSpPr>
          <p:nvPr>
            <p:ph idx="1"/>
          </p:nvPr>
        </p:nvSpPr>
        <p:spPr>
          <a:xfrm>
            <a:off x="0" y="1314229"/>
            <a:ext cx="12289668" cy="5543771"/>
          </a:xfrm>
        </p:spPr>
        <p:txBody>
          <a:bodyPr>
            <a:normAutofit/>
          </a:bodyPr>
          <a:lstStyle/>
          <a:p>
            <a:pPr marL="0" indent="0">
              <a:buNone/>
            </a:pPr>
            <a:r>
              <a:rPr lang="ja-JP" altLang="en-US"/>
              <a:t>◎研究デザイン</a:t>
            </a:r>
            <a:endParaRPr lang="en-US" altLang="ja-JP" dirty="0"/>
          </a:p>
          <a:p>
            <a:pPr marL="0" indent="0" algn="ctr">
              <a:buNone/>
            </a:pPr>
            <a:r>
              <a:rPr lang="ja-JP" altLang="en-US"/>
              <a:t>「小児</a:t>
            </a:r>
            <a:r>
              <a:rPr lang="en-US" altLang="ja-JP" dirty="0"/>
              <a:t>CSI</a:t>
            </a:r>
            <a:r>
              <a:rPr lang="ja-JP" altLang="en-US"/>
              <a:t>評価に関する臨床予測ルール作成を目的とした</a:t>
            </a:r>
            <a:endParaRPr lang="en-US" altLang="ja-JP" dirty="0"/>
          </a:p>
          <a:p>
            <a:pPr marL="0" indent="0" algn="ctr">
              <a:buNone/>
            </a:pPr>
            <a:r>
              <a:rPr lang="ja-JP" altLang="en-US"/>
              <a:t>米国の大規模・前向き多施設観察研究」の</a:t>
            </a:r>
            <a:r>
              <a:rPr lang="ja-JP" altLang="en-US" b="1"/>
              <a:t>二次解析</a:t>
            </a:r>
            <a:endParaRPr lang="en-US" altLang="ja-JP" b="1" dirty="0"/>
          </a:p>
          <a:p>
            <a:pPr marL="0" indent="0" algn="r">
              <a:buNone/>
            </a:pPr>
            <a:r>
              <a:rPr lang="en-US" altLang="ja-JP" dirty="0"/>
              <a:t>(</a:t>
            </a:r>
            <a:r>
              <a:rPr lang="ja-JP" altLang="en-US"/>
              <a:t>解析は</a:t>
            </a:r>
            <a:r>
              <a:rPr lang="en-US" altLang="ja-JP" dirty="0"/>
              <a:t>2024</a:t>
            </a:r>
            <a:r>
              <a:rPr lang="ja-JP" altLang="en-US"/>
              <a:t>年</a:t>
            </a:r>
            <a:r>
              <a:rPr lang="en-US" altLang="ja-JP" dirty="0"/>
              <a:t>3</a:t>
            </a:r>
            <a:r>
              <a:rPr lang="ja-JP" altLang="en-US"/>
              <a:t>月から</a:t>
            </a:r>
            <a:r>
              <a:rPr lang="en-US" altLang="ja-JP" dirty="0"/>
              <a:t>2025</a:t>
            </a:r>
            <a:r>
              <a:rPr lang="ja-JP" altLang="en-US"/>
              <a:t>年</a:t>
            </a:r>
            <a:r>
              <a:rPr lang="en-US" altLang="ja-JP" dirty="0"/>
              <a:t>1</a:t>
            </a:r>
            <a:r>
              <a:rPr lang="ja-JP" altLang="en-US"/>
              <a:t>月に実施</a:t>
            </a:r>
            <a:r>
              <a:rPr lang="en-US" altLang="ja-JP" dirty="0"/>
              <a:t>)</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None/>
            </a:pPr>
            <a:r>
              <a:rPr lang="ja-JP" altLang="en-US"/>
              <a:t>◎対象</a:t>
            </a:r>
            <a:endParaRPr lang="en-US" altLang="ja-JP" dirty="0"/>
          </a:p>
          <a:p>
            <a:pPr marL="0" lvl="0" indent="0" eaLnBrk="0" fontAlgn="base" hangingPunct="0">
              <a:lnSpc>
                <a:spcPct val="100000"/>
              </a:lnSpc>
              <a:spcBef>
                <a:spcPct val="0"/>
              </a:spcBef>
              <a:spcAft>
                <a:spcPct val="0"/>
              </a:spcAft>
              <a:buNone/>
            </a:pPr>
            <a:r>
              <a:rPr kumimoji="0" lang="ja-JP" altLang="ja-JP" b="1">
                <a:solidFill>
                  <a:srgbClr val="000000"/>
                </a:solidFill>
                <a:latin typeface="Arial" panose="020B0604020202020204" pitchFamily="34" charset="0"/>
              </a:rPr>
              <a:t>0〜17歳</a:t>
            </a:r>
            <a:r>
              <a:rPr kumimoji="0" lang="ja-JP" altLang="ja-JP">
                <a:solidFill>
                  <a:srgbClr val="000000"/>
                </a:solidFill>
                <a:latin typeface="Arial" panose="020B0604020202020204" pitchFamily="34" charset="0"/>
              </a:rPr>
              <a:t>の鈍的外傷</a:t>
            </a:r>
            <a:r>
              <a:rPr kumimoji="0" lang="ja-JP" altLang="en-US">
                <a:solidFill>
                  <a:srgbClr val="000000"/>
                </a:solidFill>
                <a:latin typeface="Arial" panose="020B0604020202020204" pitchFamily="34" charset="0"/>
              </a:rPr>
              <a:t>（確定</a:t>
            </a:r>
            <a:r>
              <a:rPr kumimoji="0" lang="en-US" altLang="ja-JP" dirty="0">
                <a:solidFill>
                  <a:srgbClr val="000000"/>
                </a:solidFill>
                <a:latin typeface="Arial" panose="020B0604020202020204" pitchFamily="34" charset="0"/>
              </a:rPr>
              <a:t>or</a:t>
            </a:r>
            <a:r>
              <a:rPr kumimoji="0" lang="ja-JP" altLang="en-US">
                <a:solidFill>
                  <a:srgbClr val="000000"/>
                </a:solidFill>
                <a:latin typeface="Arial" panose="020B0604020202020204" pitchFamily="34" charset="0"/>
              </a:rPr>
              <a:t>疑い）</a:t>
            </a:r>
            <a:r>
              <a:rPr kumimoji="0" lang="ja-JP" altLang="ja-JP">
                <a:solidFill>
                  <a:srgbClr val="000000"/>
                </a:solidFill>
                <a:latin typeface="Arial" panose="020B0604020202020204" pitchFamily="34" charset="0"/>
              </a:rPr>
              <a:t>の小児で、以下のいずれかに該当する者</a:t>
            </a:r>
            <a:endParaRPr kumimoji="0" lang="ja-JP" altLang="ja-JP">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1, </a:t>
            </a:r>
            <a:r>
              <a:rPr kumimoji="0" lang="ja-JP" altLang="ja-JP">
                <a:solidFill>
                  <a:srgbClr val="000000"/>
                </a:solidFill>
                <a:latin typeface="Arial" panose="020B0604020202020204" pitchFamily="34" charset="0"/>
              </a:rPr>
              <a:t>救急搬送により受傷現場から来院した</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2, </a:t>
            </a:r>
            <a:r>
              <a:rPr kumimoji="0" lang="ja-JP" altLang="ja-JP">
                <a:solidFill>
                  <a:srgbClr val="000000"/>
                </a:solidFill>
                <a:latin typeface="Arial" panose="020B0604020202020204" pitchFamily="34" charset="0"/>
              </a:rPr>
              <a:t>登録施設である </a:t>
            </a:r>
            <a:r>
              <a:rPr kumimoji="0" lang="ja-JP" altLang="ja-JP" b="1">
                <a:solidFill>
                  <a:srgbClr val="000000"/>
                </a:solidFill>
                <a:latin typeface="Arial" panose="020B0604020202020204" pitchFamily="34" charset="0"/>
              </a:rPr>
              <a:t>PECARNの</a:t>
            </a:r>
            <a:r>
              <a:rPr kumimoji="0" lang="en-US" altLang="ja-JP" b="1" dirty="0">
                <a:solidFill>
                  <a:srgbClr val="000000"/>
                </a:solidFill>
                <a:latin typeface="Arial" panose="020B0604020202020204" pitchFamily="34" charset="0"/>
              </a:rPr>
              <a:t>18</a:t>
            </a:r>
            <a:r>
              <a:rPr kumimoji="0" lang="ja-JP" altLang="en-US" b="1">
                <a:solidFill>
                  <a:srgbClr val="000000"/>
                </a:solidFill>
                <a:latin typeface="Arial" panose="020B0604020202020204" pitchFamily="34" charset="0"/>
              </a:rPr>
              <a:t>の</a:t>
            </a:r>
            <a:r>
              <a:rPr kumimoji="0" lang="ja-JP" altLang="ja-JP" b="1">
                <a:solidFill>
                  <a:srgbClr val="000000"/>
                </a:solidFill>
              </a:rPr>
              <a:t>小児レベル1外傷センター</a:t>
            </a:r>
            <a:r>
              <a:rPr lang="ja-JP" altLang="en-US" b="1"/>
              <a:t>の</a:t>
            </a:r>
            <a:r>
              <a:rPr kumimoji="0" lang="ja-JP" altLang="ja-JP" b="1">
                <a:solidFill>
                  <a:srgbClr val="000000"/>
                </a:solidFill>
                <a:latin typeface="Arial" panose="020B0604020202020204" pitchFamily="34" charset="0"/>
              </a:rPr>
              <a:t>救急部で</a:t>
            </a:r>
            <a:endParaRPr kumimoji="0" lang="en-US" altLang="ja-JP" b="1"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None/>
            </a:pPr>
            <a:r>
              <a:rPr kumimoji="0" lang="ja-JP" altLang="ja-JP" b="1">
                <a:solidFill>
                  <a:srgbClr val="000000"/>
                </a:solidFill>
                <a:latin typeface="Arial" panose="020B0604020202020204" pitchFamily="34" charset="0"/>
              </a:rPr>
              <a:t>外傷チーム評価</a:t>
            </a:r>
            <a:r>
              <a:rPr kumimoji="0" lang="ja-JP" altLang="ja-JP">
                <a:solidFill>
                  <a:srgbClr val="000000"/>
                </a:solidFill>
                <a:latin typeface="Arial" panose="020B0604020202020204" pitchFamily="34" charset="0"/>
              </a:rPr>
              <a:t>を受け</a:t>
            </a:r>
            <a:r>
              <a:rPr kumimoji="0" lang="ja-JP" altLang="en-US">
                <a:solidFill>
                  <a:srgbClr val="000000"/>
                </a:solidFill>
                <a:latin typeface="Arial" panose="020B0604020202020204" pitchFamily="34" charset="0"/>
              </a:rPr>
              <a:t>た</a:t>
            </a:r>
            <a:endParaRPr kumimoji="0" lang="en-US" altLang="ja-JP" dirty="0">
              <a:solidFill>
                <a:srgbClr val="000000"/>
              </a:solidFill>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3, </a:t>
            </a:r>
            <a:r>
              <a:rPr kumimoji="0" lang="ja-JP" altLang="en-US">
                <a:solidFill>
                  <a:srgbClr val="000000"/>
                </a:solidFill>
                <a:latin typeface="Arial" panose="020B0604020202020204" pitchFamily="34" charset="0"/>
              </a:rPr>
              <a:t>救急部</a:t>
            </a:r>
            <a:r>
              <a:rPr kumimoji="0" lang="ja-JP" altLang="ja-JP">
                <a:solidFill>
                  <a:srgbClr val="000000"/>
                </a:solidFill>
                <a:latin typeface="Arial" panose="020B0604020202020204" pitchFamily="34" charset="0"/>
              </a:rPr>
              <a:t>での評価の一環として</a:t>
            </a:r>
            <a:r>
              <a:rPr kumimoji="0" lang="ja-JP" altLang="ja-JP" b="1">
                <a:solidFill>
                  <a:srgbClr val="000000"/>
                </a:solidFill>
                <a:latin typeface="Arial" panose="020B0604020202020204" pitchFamily="34" charset="0"/>
              </a:rPr>
              <a:t>頸椎画像検査</a:t>
            </a:r>
            <a:r>
              <a:rPr kumimoji="0" lang="ja-JP" altLang="ja-JP">
                <a:solidFill>
                  <a:srgbClr val="000000"/>
                </a:solidFill>
                <a:latin typeface="Arial" panose="020B0604020202020204" pitchFamily="34" charset="0"/>
              </a:rPr>
              <a:t>がオーダーされた</a:t>
            </a:r>
          </a:p>
          <a:p>
            <a:pPr marL="0" lvl="0" indent="0" eaLnBrk="0" fontAlgn="base" hangingPunct="0">
              <a:lnSpc>
                <a:spcPct val="100000"/>
              </a:lnSpc>
              <a:spcBef>
                <a:spcPct val="0"/>
              </a:spcBef>
              <a:spcAft>
                <a:spcPct val="0"/>
              </a:spcAft>
              <a:buNone/>
            </a:pPr>
            <a:r>
              <a:rPr kumimoji="0" lang="en-US" altLang="ja-JP" dirty="0">
                <a:solidFill>
                  <a:srgbClr val="000000"/>
                </a:solidFill>
                <a:latin typeface="Arial" panose="020B0604020202020204" pitchFamily="34" charset="0"/>
              </a:rPr>
              <a:t>(</a:t>
            </a:r>
            <a:r>
              <a:rPr kumimoji="0" lang="ja-JP" altLang="ja-JP">
                <a:solidFill>
                  <a:srgbClr val="000000"/>
                </a:solidFill>
                <a:latin typeface="Arial" panose="020B0604020202020204" pitchFamily="34" charset="0"/>
              </a:rPr>
              <a:t>穿通性外傷のみで受診した小児</a:t>
            </a:r>
            <a:r>
              <a:rPr kumimoji="0" lang="ja-JP" altLang="en-US">
                <a:solidFill>
                  <a:srgbClr val="000000"/>
                </a:solidFill>
                <a:latin typeface="Arial" panose="020B0604020202020204" pitchFamily="34" charset="0"/>
              </a:rPr>
              <a:t>は除外</a:t>
            </a:r>
            <a:r>
              <a:rPr kumimoji="0" lang="en-US" altLang="ja-JP" dirty="0">
                <a:solidFill>
                  <a:srgbClr val="000000"/>
                </a:solidFill>
                <a:latin typeface="Arial" panose="020B0604020202020204" pitchFamily="34" charset="0"/>
              </a:rPr>
              <a:t>)</a:t>
            </a:r>
          </a:p>
          <a:p>
            <a:pPr marL="0" lvl="0" indent="0" algn="r" eaLnBrk="0" fontAlgn="base" hangingPunct="0">
              <a:lnSpc>
                <a:spcPct val="100000"/>
              </a:lnSpc>
              <a:spcBef>
                <a:spcPct val="0"/>
              </a:spcBef>
              <a:spcAft>
                <a:spcPct val="0"/>
              </a:spcAft>
              <a:buNone/>
            </a:pPr>
            <a:r>
              <a:rPr lang="en-US" altLang="ja-JP" dirty="0"/>
              <a:t>(2018</a:t>
            </a:r>
            <a:r>
              <a:rPr lang="ja-JP" altLang="en-US"/>
              <a:t>年</a:t>
            </a:r>
            <a:r>
              <a:rPr lang="en-US" altLang="ja-JP" dirty="0"/>
              <a:t>12</a:t>
            </a:r>
            <a:r>
              <a:rPr lang="ja-JP" altLang="en-US"/>
              <a:t>月</a:t>
            </a:r>
            <a:r>
              <a:rPr lang="en-US" altLang="ja-JP" dirty="0"/>
              <a:t>〜2021</a:t>
            </a:r>
            <a:r>
              <a:rPr lang="ja-JP" altLang="en-US"/>
              <a:t>年</a:t>
            </a:r>
            <a:r>
              <a:rPr lang="en-US" altLang="ja-JP" dirty="0"/>
              <a:t>12</a:t>
            </a:r>
            <a:r>
              <a:rPr lang="ja-JP" altLang="en-US"/>
              <a:t>月</a:t>
            </a:r>
            <a:r>
              <a:rPr lang="en-US" altLang="ja-JP" dirty="0"/>
              <a:t>)</a:t>
            </a:r>
            <a:endParaRPr kumimoji="0" lang="en-US" altLang="ja-JP" dirty="0">
              <a:solidFill>
                <a:srgbClr val="000000"/>
              </a:solidFill>
              <a:latin typeface="Arial" panose="020B0604020202020204" pitchFamily="34" charset="0"/>
            </a:endParaRPr>
          </a:p>
          <a:p>
            <a:pPr marL="0" lvl="0" indent="0" eaLnBrk="0" fontAlgn="base" hangingPunct="0">
              <a:lnSpc>
                <a:spcPct val="100000"/>
              </a:lnSpc>
              <a:spcBef>
                <a:spcPct val="0"/>
              </a:spcBef>
              <a:spcAft>
                <a:spcPct val="0"/>
              </a:spcAft>
              <a:buNone/>
            </a:pPr>
            <a:endParaRPr kumimoji="0" lang="ja-JP" altLang="ja-JP">
              <a:latin typeface="Arial" panose="020B0604020202020204" pitchFamily="34" charset="0"/>
            </a:endParaRPr>
          </a:p>
          <a:p>
            <a:pPr marL="0" indent="0">
              <a:buNone/>
            </a:pPr>
            <a:endParaRPr lang="en-US" altLang="ja-JP" dirty="0"/>
          </a:p>
        </p:txBody>
      </p:sp>
      <p:sp>
        <p:nvSpPr>
          <p:cNvPr id="2" name="タイトル 1">
            <a:extLst>
              <a:ext uri="{FF2B5EF4-FFF2-40B4-BE49-F238E27FC236}">
                <a16:creationId xmlns:a16="http://schemas.microsoft.com/office/drawing/2014/main" id="{95BDBAA1-5FEE-7F80-8BCF-324207081593}"/>
              </a:ext>
            </a:extLst>
          </p:cNvPr>
          <p:cNvSpPr>
            <a:spLocks noGrp="1"/>
          </p:cNvSpPr>
          <p:nvPr>
            <p:ph type="title"/>
          </p:nvPr>
        </p:nvSpPr>
        <p:spPr/>
        <p:txBody>
          <a:bodyPr/>
          <a:lstStyle/>
          <a:p>
            <a:r>
              <a:rPr kumimoji="1" lang="ja-JP" altLang="en-US"/>
              <a:t>方法</a:t>
            </a:r>
          </a:p>
        </p:txBody>
      </p:sp>
      <p:sp>
        <p:nvSpPr>
          <p:cNvPr id="6" name="円形吹き出し 5">
            <a:extLst>
              <a:ext uri="{FF2B5EF4-FFF2-40B4-BE49-F238E27FC236}">
                <a16:creationId xmlns:a16="http://schemas.microsoft.com/office/drawing/2014/main" id="{F63B66C6-0378-49D3-1D2C-4C8EB9440BD7}"/>
              </a:ext>
            </a:extLst>
          </p:cNvPr>
          <p:cNvSpPr/>
          <p:nvPr/>
        </p:nvSpPr>
        <p:spPr>
          <a:xfrm>
            <a:off x="9166646" y="5259662"/>
            <a:ext cx="2792743" cy="1054161"/>
          </a:xfrm>
          <a:prstGeom prst="wedgeEllipseCallout">
            <a:avLst>
              <a:gd name="adj1" fmla="val -56806"/>
              <a:gd name="adj2" fmla="val -77957"/>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ysClr val="windowText" lastClr="000000"/>
                </a:solidFill>
              </a:rPr>
              <a:t>小児重症外傷の</a:t>
            </a:r>
            <a:endParaRPr lang="en-US" altLang="ja-JP" sz="2000" b="1" dirty="0">
              <a:solidFill>
                <a:sysClr val="windowText" lastClr="000000"/>
              </a:solidFill>
            </a:endParaRPr>
          </a:p>
          <a:p>
            <a:pPr algn="ctr"/>
            <a:r>
              <a:rPr lang="ja-JP" altLang="en-US" sz="2000" b="1">
                <a:solidFill>
                  <a:sysClr val="windowText" lastClr="000000"/>
                </a:solidFill>
              </a:rPr>
              <a:t>“最後の砦”</a:t>
            </a:r>
            <a:endParaRPr kumimoji="1" lang="ja-JP" altLang="en-US" sz="2000" b="1">
              <a:solidFill>
                <a:sysClr val="windowText" lastClr="000000"/>
              </a:solidFill>
            </a:endParaRPr>
          </a:p>
        </p:txBody>
      </p:sp>
      <p:sp>
        <p:nvSpPr>
          <p:cNvPr id="9" name="円形吹き出し 8">
            <a:extLst>
              <a:ext uri="{FF2B5EF4-FFF2-40B4-BE49-F238E27FC236}">
                <a16:creationId xmlns:a16="http://schemas.microsoft.com/office/drawing/2014/main" id="{0F17C5CE-8837-CA12-ABF0-1200382F9613}"/>
              </a:ext>
            </a:extLst>
          </p:cNvPr>
          <p:cNvSpPr/>
          <p:nvPr/>
        </p:nvSpPr>
        <p:spPr>
          <a:xfrm>
            <a:off x="946909" y="2639792"/>
            <a:ext cx="4671556" cy="1054161"/>
          </a:xfrm>
          <a:prstGeom prst="wedgeEllipseCallout">
            <a:avLst>
              <a:gd name="adj1" fmla="val 13343"/>
              <a:gd name="adj2" fmla="val 130929"/>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ysClr val="windowText" lastClr="000000"/>
                </a:solidFill>
              </a:rPr>
              <a:t>臨床予測ルール作成のため共同研究している病院</a:t>
            </a:r>
          </a:p>
        </p:txBody>
      </p:sp>
      <p:cxnSp>
        <p:nvCxnSpPr>
          <p:cNvPr id="18" name="直線コネクタ 17">
            <a:extLst>
              <a:ext uri="{FF2B5EF4-FFF2-40B4-BE49-F238E27FC236}">
                <a16:creationId xmlns:a16="http://schemas.microsoft.com/office/drawing/2014/main" id="{1D41E612-E7A9-EF9E-5D4A-D23663A0E5EF}"/>
              </a:ext>
            </a:extLst>
          </p:cNvPr>
          <p:cNvCxnSpPr>
            <a:cxnSpLocks/>
          </p:cNvCxnSpPr>
          <p:nvPr/>
        </p:nvCxnSpPr>
        <p:spPr>
          <a:xfrm>
            <a:off x="3059749" y="4915086"/>
            <a:ext cx="1536314"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cxnSp>
        <p:nvCxnSpPr>
          <p:cNvPr id="20" name="直線コネクタ 19">
            <a:extLst>
              <a:ext uri="{FF2B5EF4-FFF2-40B4-BE49-F238E27FC236}">
                <a16:creationId xmlns:a16="http://schemas.microsoft.com/office/drawing/2014/main" id="{B94C38F0-BBFF-0D8A-B2BE-33EC782EEB65}"/>
              </a:ext>
            </a:extLst>
          </p:cNvPr>
          <p:cNvCxnSpPr>
            <a:cxnSpLocks/>
          </p:cNvCxnSpPr>
          <p:nvPr/>
        </p:nvCxnSpPr>
        <p:spPr>
          <a:xfrm>
            <a:off x="5618465" y="4915086"/>
            <a:ext cx="4151177"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593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E808E-B888-61C7-A2DD-889232A64A3E}"/>
              </a:ext>
            </a:extLst>
          </p:cNvPr>
          <p:cNvSpPr>
            <a:spLocks noGrp="1"/>
          </p:cNvSpPr>
          <p:nvPr>
            <p:ph type="title"/>
          </p:nvPr>
        </p:nvSpPr>
        <p:spPr/>
        <p:txBody>
          <a:bodyPr/>
          <a:lstStyle/>
          <a:p>
            <a:r>
              <a:rPr lang="ja-JP" altLang="en-US"/>
              <a:t>方法</a:t>
            </a:r>
            <a:endParaRPr kumimoji="1" lang="ja-JP" altLang="en-US"/>
          </a:p>
        </p:txBody>
      </p:sp>
      <p:sp>
        <p:nvSpPr>
          <p:cNvPr id="3" name="コンテンツ プレースホルダー 2">
            <a:extLst>
              <a:ext uri="{FF2B5EF4-FFF2-40B4-BE49-F238E27FC236}">
                <a16:creationId xmlns:a16="http://schemas.microsoft.com/office/drawing/2014/main" id="{CC1F494B-7508-B957-F3D7-3CE282261F76}"/>
              </a:ext>
            </a:extLst>
          </p:cNvPr>
          <p:cNvSpPr>
            <a:spLocks noGrp="1"/>
          </p:cNvSpPr>
          <p:nvPr>
            <p:ph idx="1"/>
          </p:nvPr>
        </p:nvSpPr>
        <p:spPr>
          <a:xfrm>
            <a:off x="114300" y="1690687"/>
            <a:ext cx="12077700" cy="4802187"/>
          </a:xfrm>
        </p:spPr>
        <p:txBody>
          <a:bodyPr>
            <a:normAutofit fontScale="92500"/>
          </a:bodyPr>
          <a:lstStyle/>
          <a:p>
            <a:pPr marL="0" indent="0">
              <a:buNone/>
            </a:pPr>
            <a:r>
              <a:rPr lang="ja-JP" altLang="en-US"/>
              <a:t>◎主要アウトカム</a:t>
            </a:r>
            <a:endParaRPr lang="en-US" altLang="ja-JP" dirty="0"/>
          </a:p>
          <a:p>
            <a:pPr marL="0" indent="0">
              <a:buNone/>
            </a:pPr>
            <a:r>
              <a:rPr lang="en-US" altLang="ja-JP" dirty="0"/>
              <a:t>PECARN CSI Rule</a:t>
            </a:r>
            <a:r>
              <a:rPr lang="ja-JP" altLang="en-US"/>
              <a:t>、</a:t>
            </a:r>
            <a:r>
              <a:rPr lang="en-US" altLang="ja-JP" dirty="0"/>
              <a:t>NEXUS</a:t>
            </a:r>
            <a:r>
              <a:rPr lang="ja-JP" altLang="en-US"/>
              <a:t>、</a:t>
            </a:r>
            <a:r>
              <a:rPr lang="en-US" altLang="ja-JP" dirty="0"/>
              <a:t>CCR</a:t>
            </a:r>
            <a:r>
              <a:rPr lang="ja-JP" altLang="en-US"/>
              <a:t>の</a:t>
            </a:r>
            <a:r>
              <a:rPr lang="en-US" altLang="ja-JP" dirty="0"/>
              <a:t>CSI</a:t>
            </a:r>
            <a:r>
              <a:rPr lang="ja-JP" altLang="en-US"/>
              <a:t>同定に関する</a:t>
            </a:r>
            <a:r>
              <a:rPr lang="ja-JP" altLang="en-US" b="1"/>
              <a:t>診断精度</a:t>
            </a:r>
            <a:endParaRPr lang="en-US" altLang="ja-JP" b="1" dirty="0"/>
          </a:p>
          <a:p>
            <a:pPr marL="0" indent="0">
              <a:buNone/>
            </a:pPr>
            <a:r>
              <a:rPr lang="en-US" altLang="ja-JP" dirty="0"/>
              <a:t>(95%</a:t>
            </a:r>
            <a:r>
              <a:rPr lang="ja-JP" altLang="en-US"/>
              <a:t>信頼区間つきの感度、特異度、陽性的中率［</a:t>
            </a:r>
            <a:r>
              <a:rPr lang="en-US" altLang="ja-JP" dirty="0"/>
              <a:t>PPV</a:t>
            </a:r>
            <a:r>
              <a:rPr lang="ja-JP" altLang="en-US"/>
              <a:t>］、陰性的中率［</a:t>
            </a:r>
            <a:r>
              <a:rPr lang="en-US" altLang="ja-JP" dirty="0"/>
              <a:t>NPV</a:t>
            </a:r>
            <a:r>
              <a:rPr lang="ja-JP" altLang="en-US"/>
              <a:t>］</a:t>
            </a:r>
            <a:r>
              <a:rPr lang="en-US" altLang="ja-JP" dirty="0"/>
              <a:t>)</a:t>
            </a:r>
          </a:p>
          <a:p>
            <a:pPr marL="0" indent="0">
              <a:buNone/>
            </a:pPr>
            <a:r>
              <a:rPr lang="ja-JP" altLang="en-US"/>
              <a:t>および</a:t>
            </a:r>
            <a:r>
              <a:rPr lang="en-US" altLang="ja-JP" dirty="0"/>
              <a:t>ROC</a:t>
            </a:r>
            <a:r>
              <a:rPr lang="ja-JP" altLang="en-US"/>
              <a:t>曲線の曲線下面積（</a:t>
            </a:r>
            <a:r>
              <a:rPr lang="en-US" altLang="ja-JP" dirty="0"/>
              <a:t>AUC</a:t>
            </a:r>
            <a:r>
              <a:rPr lang="ja-JP" altLang="en-US"/>
              <a:t>）を評価</a:t>
            </a:r>
            <a:endParaRPr lang="en-US" altLang="ja-JP" dirty="0"/>
          </a:p>
          <a:p>
            <a:pPr marL="0" indent="0">
              <a:buNone/>
            </a:pPr>
            <a:endParaRPr lang="ja-JP" altLang="en-US"/>
          </a:p>
          <a:p>
            <a:pPr marL="0" indent="0">
              <a:buNone/>
            </a:pPr>
            <a:r>
              <a:rPr lang="ja-JP" altLang="en-US"/>
              <a:t>◎副次アウトカム</a:t>
            </a:r>
            <a:endParaRPr lang="en-US" altLang="ja-JP" dirty="0"/>
          </a:p>
          <a:p>
            <a:pPr marL="0" indent="0">
              <a:buNone/>
            </a:pPr>
            <a:r>
              <a:rPr lang="ja-JP" altLang="en-US"/>
              <a:t>各ルールの基準に基づく</a:t>
            </a:r>
            <a:r>
              <a:rPr lang="ja-JP" altLang="en-US" b="1"/>
              <a:t>頸椎画像検査（単純</a:t>
            </a:r>
            <a:r>
              <a:rPr lang="en-US" altLang="ja-JP" b="1" dirty="0"/>
              <a:t>X</a:t>
            </a:r>
            <a:r>
              <a:rPr lang="ja-JP" altLang="en-US" b="1"/>
              <a:t>線または</a:t>
            </a:r>
            <a:r>
              <a:rPr lang="en-US" altLang="ja-JP" b="1" dirty="0"/>
              <a:t>CT</a:t>
            </a:r>
            <a:r>
              <a:rPr lang="ja-JP" altLang="en-US" b="1"/>
              <a:t>）の推定実施率</a:t>
            </a:r>
            <a:endParaRPr lang="en-US" altLang="ja-JP" b="1" dirty="0"/>
          </a:p>
          <a:p>
            <a:pPr marL="0" indent="0">
              <a:buNone/>
            </a:pPr>
            <a:endParaRPr lang="en-US" altLang="ja-JP" dirty="0"/>
          </a:p>
          <a:p>
            <a:pPr marL="0" indent="0">
              <a:buNone/>
            </a:pPr>
            <a:r>
              <a:rPr lang="ja-JP" altLang="en-US"/>
              <a:t>◎仮説</a:t>
            </a:r>
            <a:endParaRPr lang="en-US" altLang="ja-JP" dirty="0"/>
          </a:p>
          <a:p>
            <a:pPr marL="0" indent="0">
              <a:buNone/>
            </a:pPr>
            <a:r>
              <a:rPr lang="en-US" altLang="ja-JP" b="1" dirty="0"/>
              <a:t>PECARN CSI Rule</a:t>
            </a:r>
            <a:r>
              <a:rPr lang="ja-JP" altLang="en-US" b="1"/>
              <a:t>が優れた診断精度を示し、</a:t>
            </a:r>
            <a:r>
              <a:rPr lang="en-US" altLang="ja-JP" b="1" dirty="0"/>
              <a:t>CT</a:t>
            </a:r>
            <a:r>
              <a:rPr lang="ja-JP" altLang="en-US" b="1"/>
              <a:t>使用が少なくなる</a:t>
            </a:r>
            <a:endParaRPr lang="en-US" altLang="ja-JP" b="1" dirty="0"/>
          </a:p>
          <a:p>
            <a:endParaRPr kumimoji="1" lang="ja-JP" altLang="en-US"/>
          </a:p>
        </p:txBody>
      </p:sp>
    </p:spTree>
    <p:extLst>
      <p:ext uri="{BB962C8B-B14F-4D97-AF65-F5344CB8AC3E}">
        <p14:creationId xmlns:p14="http://schemas.microsoft.com/office/powerpoint/2010/main" val="134426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AI 生成コンテンツは誤りを含む可能性があります。">
            <a:extLst>
              <a:ext uri="{FF2B5EF4-FFF2-40B4-BE49-F238E27FC236}">
                <a16:creationId xmlns:a16="http://schemas.microsoft.com/office/drawing/2014/main" id="{E69BB9FF-BE19-2CEA-B898-3EDD4D9CDFAC}"/>
              </a:ext>
            </a:extLst>
          </p:cNvPr>
          <p:cNvPicPr>
            <a:picLocks noChangeAspect="1"/>
          </p:cNvPicPr>
          <p:nvPr/>
        </p:nvPicPr>
        <p:blipFill>
          <a:blip r:embed="rId3"/>
          <a:srcRect b="27273"/>
          <a:stretch>
            <a:fillRect/>
          </a:stretch>
        </p:blipFill>
        <p:spPr>
          <a:xfrm>
            <a:off x="4293070" y="1284296"/>
            <a:ext cx="7733830" cy="4289408"/>
          </a:xfrm>
          <a:prstGeom prst="rect">
            <a:avLst/>
          </a:prstGeom>
        </p:spPr>
      </p:pic>
      <p:sp>
        <p:nvSpPr>
          <p:cNvPr id="3" name="Rectangle 1">
            <a:extLst>
              <a:ext uri="{FF2B5EF4-FFF2-40B4-BE49-F238E27FC236}">
                <a16:creationId xmlns:a16="http://schemas.microsoft.com/office/drawing/2014/main" id="{B75FC44F-7184-C6AB-ADFF-FA136A70063B}"/>
              </a:ext>
            </a:extLst>
          </p:cNvPr>
          <p:cNvSpPr>
            <a:spLocks noChangeArrowheads="1"/>
          </p:cNvSpPr>
          <p:nvPr/>
        </p:nvSpPr>
        <p:spPr bwMode="auto">
          <a:xfrm>
            <a:off x="5207470" y="5573704"/>
            <a:ext cx="68194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a:ln>
                  <a:noFill/>
                </a:ln>
                <a:solidFill>
                  <a:srgbClr val="000000"/>
                </a:solidFill>
                <a:effectLst/>
                <a:latin typeface="Arial" panose="020B0604020202020204" pitchFamily="34" charset="0"/>
              </a:rPr>
              <a:t>PECARN CSI</a:t>
            </a:r>
            <a:r>
              <a:rPr kumimoji="0" lang="en-US" altLang="ja-JP" b="1" dirty="0">
                <a:solidFill>
                  <a:srgbClr val="000000"/>
                </a:solidFill>
                <a:latin typeface="Arial" panose="020B0604020202020204" pitchFamily="34" charset="0"/>
              </a:rPr>
              <a:t> Rule</a:t>
            </a:r>
            <a:r>
              <a:rPr kumimoji="0" lang="ja-JP" altLang="ja-JP" sz="1800" b="1" i="0" u="none" strike="noStrike" cap="none" normalizeH="0" baseline="0">
                <a:ln>
                  <a:noFill/>
                </a:ln>
                <a:solidFill>
                  <a:srgbClr val="000000"/>
                </a:solidFill>
                <a:effectLst/>
                <a:latin typeface="Arial" panose="020B0604020202020204" pitchFamily="34" charset="0"/>
              </a:rPr>
              <a:t>研究における患者登録のフローダイアグラム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11C36C14-4C06-643C-62A2-9B9DDB3AAFF9}"/>
              </a:ext>
            </a:extLst>
          </p:cNvPr>
          <p:cNvSpPr txBox="1"/>
          <p:nvPr/>
        </p:nvSpPr>
        <p:spPr>
          <a:xfrm>
            <a:off x="165100" y="1536174"/>
            <a:ext cx="5623655" cy="4154984"/>
          </a:xfrm>
          <a:prstGeom prst="rect">
            <a:avLst/>
          </a:prstGeom>
          <a:noFill/>
        </p:spPr>
        <p:txBody>
          <a:bodyPr wrap="none" rtlCol="0">
            <a:spAutoFit/>
          </a:bodyPr>
          <a:lstStyle/>
          <a:p>
            <a:pPr lvl="0">
              <a:defRPr/>
            </a:pPr>
            <a:r>
              <a:rPr lang="ja-JP" altLang="en-US" sz="2400"/>
              <a:t>適格性評価対象者：</a:t>
            </a:r>
            <a:r>
              <a:rPr lang="en-US" altLang="ja-JP" sz="2400" dirty="0"/>
              <a:t>50,255</a:t>
            </a:r>
            <a:r>
              <a:rPr lang="ja-JP" altLang="en-US" sz="2400"/>
              <a:t>人</a:t>
            </a:r>
            <a:endParaRPr lang="en-US" altLang="ja-JP" sz="2400" dirty="0"/>
          </a:p>
          <a:p>
            <a:pPr lvl="0">
              <a:defRPr/>
            </a:pPr>
            <a:r>
              <a:rPr lang="ja-JP" altLang="en-US" sz="2400"/>
              <a:t>適格基準を満たさない者：</a:t>
            </a:r>
            <a:r>
              <a:rPr lang="en-US" altLang="ja-JP" sz="2400" dirty="0"/>
              <a:t>17,809</a:t>
            </a:r>
            <a:r>
              <a:rPr lang="ja-JP" altLang="en-US" sz="2400"/>
              <a:t>人</a:t>
            </a:r>
            <a:endParaRPr lang="en-US" altLang="ja-JP" sz="2400" dirty="0"/>
          </a:p>
          <a:p>
            <a:pPr lvl="0">
              <a:defRPr/>
            </a:pPr>
            <a:r>
              <a:rPr lang="ja-JP" altLang="ja-JP" sz="2400"/>
              <a:t>同</a:t>
            </a:r>
            <a:r>
              <a:rPr lang="ja-JP" altLang="en-US" sz="2400"/>
              <a:t>一</a:t>
            </a:r>
            <a:r>
              <a:rPr lang="ja-JP" altLang="ja-JP" sz="2400"/>
              <a:t>外傷で</a:t>
            </a:r>
            <a:r>
              <a:rPr lang="ja-JP" altLang="en-US" sz="2400"/>
              <a:t>再受診</a:t>
            </a:r>
            <a:r>
              <a:rPr lang="ja-JP" altLang="ja-JP" sz="2400"/>
              <a:t>した</a:t>
            </a:r>
            <a:r>
              <a:rPr lang="ja-JP" altLang="en-US" sz="2400"/>
              <a:t>者：</a:t>
            </a:r>
            <a:r>
              <a:rPr lang="en-US" altLang="ja-JP" sz="2400" dirty="0"/>
              <a:t>179</a:t>
            </a:r>
            <a:r>
              <a:rPr lang="ja-JP" altLang="ja-JP" sz="2400"/>
              <a:t>人</a:t>
            </a:r>
          </a:p>
          <a:p>
            <a:pPr lvl="0">
              <a:defRPr/>
            </a:pPr>
            <a:endParaRPr lang="en-US" altLang="ja-JP" sz="2400" dirty="0"/>
          </a:p>
          <a:p>
            <a:pPr lvl="0">
              <a:defRPr/>
            </a:pPr>
            <a:r>
              <a:rPr lang="ja-JP" altLang="en-US" sz="2400"/>
              <a:t>登録対象：</a:t>
            </a:r>
            <a:r>
              <a:rPr lang="en-US" altLang="ja-JP" sz="2400" dirty="0"/>
              <a:t>32,267</a:t>
            </a:r>
            <a:r>
              <a:rPr lang="ja-JP" altLang="en-US" sz="2400"/>
              <a:t>人</a:t>
            </a:r>
            <a:endParaRPr lang="en-US" altLang="ja-JP" sz="2400" dirty="0"/>
          </a:p>
          <a:p>
            <a:pPr lvl="0">
              <a:defRPr/>
            </a:pPr>
            <a:r>
              <a:rPr lang="ja-JP" altLang="en-US" sz="2400"/>
              <a:t>適格だが登録されなかった者：</a:t>
            </a:r>
            <a:r>
              <a:rPr lang="en-US" altLang="ja-JP" sz="2400" dirty="0"/>
              <a:t>9,837</a:t>
            </a:r>
            <a:r>
              <a:rPr lang="ja-JP" altLang="en-US" sz="2400"/>
              <a:t>人</a:t>
            </a:r>
            <a:endParaRPr lang="en-US" altLang="ja-JP" sz="2400" dirty="0"/>
          </a:p>
          <a:p>
            <a:pPr lvl="0">
              <a:defRPr/>
            </a:pPr>
            <a:endParaRPr lang="en-US" altLang="ja-JP" sz="2400" dirty="0"/>
          </a:p>
          <a:p>
            <a:pPr lvl="0">
              <a:defRPr/>
            </a:pPr>
            <a:r>
              <a:rPr lang="ja-JP" altLang="en-US" sz="2400" b="1"/>
              <a:t>登録参加者：</a:t>
            </a:r>
            <a:r>
              <a:rPr lang="en-US" altLang="ja-JP" sz="2400" b="1" dirty="0"/>
              <a:t>22,430</a:t>
            </a:r>
            <a:r>
              <a:rPr lang="ja-JP" altLang="en-US" sz="2400" b="1"/>
              <a:t>人</a:t>
            </a:r>
            <a:endParaRPr lang="en-US" altLang="ja-JP" sz="2400" b="1" dirty="0"/>
          </a:p>
          <a:p>
            <a:pPr lvl="0">
              <a:defRPr/>
            </a:pPr>
            <a:endParaRPr lang="en-US" altLang="ja-JP" sz="2400" b="1" dirty="0"/>
          </a:p>
          <a:p>
            <a:pPr lvl="0">
              <a:defRPr/>
            </a:pPr>
            <a:r>
              <a:rPr lang="en-US" altLang="ja-JP" sz="2400" b="1" dirty="0"/>
              <a:t>CSI</a:t>
            </a:r>
            <a:r>
              <a:rPr lang="ja-JP" altLang="en-US" sz="2400" b="1"/>
              <a:t>：</a:t>
            </a:r>
            <a:r>
              <a:rPr lang="en-US" altLang="ja-JP" sz="2400" b="1" dirty="0"/>
              <a:t>433</a:t>
            </a:r>
            <a:r>
              <a:rPr lang="ja-JP" altLang="en-US" sz="2400" b="1"/>
              <a:t>人</a:t>
            </a:r>
            <a:endParaRPr lang="en-US" altLang="ja-JP" sz="2400" b="1" dirty="0"/>
          </a:p>
          <a:p>
            <a:r>
              <a:rPr kumimoji="1" lang="ja-JP" altLang="en-US" sz="2400" b="1"/>
              <a:t>頚椎画像検査：</a:t>
            </a:r>
            <a:r>
              <a:rPr kumimoji="1" lang="en-US" altLang="ja-JP" sz="2400" b="1" dirty="0"/>
              <a:t>12,768</a:t>
            </a:r>
            <a:r>
              <a:rPr kumimoji="1" lang="ja-JP" altLang="en-US" sz="2400" b="1"/>
              <a:t>人</a:t>
            </a:r>
          </a:p>
        </p:txBody>
      </p:sp>
      <p:sp>
        <p:nvSpPr>
          <p:cNvPr id="7" name="Title 1">
            <a:extLst>
              <a:ext uri="{FF2B5EF4-FFF2-40B4-BE49-F238E27FC236}">
                <a16:creationId xmlns:a16="http://schemas.microsoft.com/office/drawing/2014/main" id="{FC4CC9DA-F28A-2E44-27D3-185930427F9B}"/>
              </a:ext>
            </a:extLst>
          </p:cNvPr>
          <p:cNvSpPr>
            <a:spLocks noGrp="1"/>
          </p:cNvSpPr>
          <p:nvPr>
            <p:ph type="title"/>
          </p:nvPr>
        </p:nvSpPr>
        <p:spPr>
          <a:xfrm>
            <a:off x="1333714" y="84672"/>
            <a:ext cx="2487428" cy="1325563"/>
          </a:xfrm>
        </p:spPr>
        <p:txBody>
          <a:bodyPr/>
          <a:lstStyle/>
          <a:p>
            <a:pPr algn="l"/>
            <a:r>
              <a:rPr lang="en-US" dirty="0" err="1"/>
              <a:t>対象症例</a:t>
            </a:r>
            <a:endParaRPr lang="en-US" dirty="0"/>
          </a:p>
        </p:txBody>
      </p:sp>
    </p:spTree>
    <p:extLst>
      <p:ext uri="{BB962C8B-B14F-4D97-AF65-F5344CB8AC3E}">
        <p14:creationId xmlns:p14="http://schemas.microsoft.com/office/powerpoint/2010/main" val="150876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ーブル&#10;&#10;AI 生成コンテンツは誤りを含む可能性があります。">
            <a:extLst>
              <a:ext uri="{FF2B5EF4-FFF2-40B4-BE49-F238E27FC236}">
                <a16:creationId xmlns:a16="http://schemas.microsoft.com/office/drawing/2014/main" id="{16392424-4DFB-2054-5D11-3BAFDA6DDB3B}"/>
              </a:ext>
            </a:extLst>
          </p:cNvPr>
          <p:cNvPicPr>
            <a:picLocks noGrp="1" noChangeAspect="1"/>
          </p:cNvPicPr>
          <p:nvPr>
            <p:ph idx="1"/>
          </p:nvPr>
        </p:nvPicPr>
        <p:blipFill>
          <a:blip r:embed="rId3"/>
          <a:srcRect t="3933" r="30948"/>
          <a:stretch>
            <a:fillRect/>
          </a:stretch>
        </p:blipFill>
        <p:spPr>
          <a:xfrm>
            <a:off x="6857891" y="430749"/>
            <a:ext cx="5334109" cy="6427249"/>
          </a:xfrm>
        </p:spPr>
      </p:pic>
      <p:sp>
        <p:nvSpPr>
          <p:cNvPr id="8" name="テキスト ボックス 7">
            <a:extLst>
              <a:ext uri="{FF2B5EF4-FFF2-40B4-BE49-F238E27FC236}">
                <a16:creationId xmlns:a16="http://schemas.microsoft.com/office/drawing/2014/main" id="{478F8D5B-170D-59DE-01A6-E18AEA145AE6}"/>
              </a:ext>
            </a:extLst>
          </p:cNvPr>
          <p:cNvSpPr txBox="1"/>
          <p:nvPr/>
        </p:nvSpPr>
        <p:spPr>
          <a:xfrm>
            <a:off x="463192" y="1225687"/>
            <a:ext cx="6394699" cy="5632311"/>
          </a:xfrm>
          <a:prstGeom prst="rect">
            <a:avLst/>
          </a:prstGeom>
          <a:noFill/>
        </p:spPr>
        <p:txBody>
          <a:bodyPr wrap="none" rtlCol="0">
            <a:spAutoFit/>
          </a:bodyPr>
          <a:lstStyle/>
          <a:p>
            <a:r>
              <a:rPr kumimoji="1" lang="ja-JP" altLang="en-US" sz="2400"/>
              <a:t>対象症例数：</a:t>
            </a:r>
            <a:r>
              <a:rPr kumimoji="1" lang="en-US" altLang="ja-JP" sz="2400" dirty="0"/>
              <a:t>22,430</a:t>
            </a:r>
            <a:r>
              <a:rPr kumimoji="1" lang="ja-JP" altLang="en-US" sz="2400"/>
              <a:t>人</a:t>
            </a:r>
            <a:endParaRPr kumimoji="1" lang="en-US" altLang="ja-JP" sz="2400" dirty="0"/>
          </a:p>
          <a:p>
            <a:r>
              <a:rPr lang="ja-JP" altLang="en-US" sz="2400"/>
              <a:t>年齢中央値：</a:t>
            </a:r>
            <a:r>
              <a:rPr lang="en-US" altLang="ja-JP" sz="2400" dirty="0"/>
              <a:t>8.0</a:t>
            </a:r>
            <a:r>
              <a:rPr lang="ja-JP" altLang="en-US" sz="2400"/>
              <a:t>（</a:t>
            </a:r>
            <a:r>
              <a:rPr lang="en-US" altLang="ja-JP" sz="2400" dirty="0"/>
              <a:t>2.0-13.0</a:t>
            </a:r>
            <a:r>
              <a:rPr lang="ja-JP" altLang="en-US" sz="2400"/>
              <a:t>）歳</a:t>
            </a:r>
            <a:endParaRPr lang="en-US" altLang="ja-JP" sz="2400" dirty="0"/>
          </a:p>
          <a:p>
            <a:r>
              <a:rPr lang="ja-JP" altLang="en-US" sz="2400"/>
              <a:t>男性：</a:t>
            </a:r>
            <a:r>
              <a:rPr lang="en-US" altLang="ja-JP" sz="2400" dirty="0"/>
              <a:t>13,068</a:t>
            </a:r>
            <a:r>
              <a:rPr lang="ja-JP" altLang="en-US" sz="2400"/>
              <a:t>人（</a:t>
            </a:r>
            <a:r>
              <a:rPr lang="en-US" altLang="ja-JP" sz="2400" dirty="0"/>
              <a:t>58.3%</a:t>
            </a:r>
            <a:r>
              <a:rPr lang="ja-JP" altLang="en-US" sz="2400"/>
              <a:t>）</a:t>
            </a:r>
            <a:endParaRPr lang="en-US" altLang="ja-JP" sz="2400" dirty="0"/>
          </a:p>
          <a:p>
            <a:endParaRPr lang="en-US" altLang="ja-JP" sz="2400" dirty="0"/>
          </a:p>
          <a:p>
            <a:r>
              <a:rPr lang="ja-JP" altLang="en-US" sz="2400"/>
              <a:t>受傷機転</a:t>
            </a:r>
            <a:endParaRPr lang="en-US" altLang="ja-JP" sz="2400" dirty="0"/>
          </a:p>
          <a:p>
            <a:r>
              <a:rPr lang="en-US" altLang="ja-JP" sz="2400" dirty="0"/>
              <a:t>1. </a:t>
            </a:r>
            <a:r>
              <a:rPr lang="ja-JP" altLang="en-US" sz="2400"/>
              <a:t>転倒　　　</a:t>
            </a:r>
            <a:r>
              <a:rPr lang="en-US" altLang="ja-JP" sz="2400" dirty="0"/>
              <a:t> 7,444</a:t>
            </a:r>
            <a:r>
              <a:rPr lang="ja-JP" altLang="en-US" sz="2400"/>
              <a:t>人（</a:t>
            </a:r>
            <a:r>
              <a:rPr lang="en-US" altLang="ja-JP" sz="2400" dirty="0"/>
              <a:t>33.2%</a:t>
            </a:r>
            <a:r>
              <a:rPr lang="ja-JP" altLang="en-US" sz="2400"/>
              <a:t>）</a:t>
            </a:r>
            <a:endParaRPr lang="en-US" altLang="ja-JP" sz="2400" dirty="0"/>
          </a:p>
          <a:p>
            <a:r>
              <a:rPr lang="en-US" altLang="ja-JP" sz="2400" dirty="0"/>
              <a:t>2. </a:t>
            </a:r>
            <a:r>
              <a:rPr lang="ja-JP" altLang="en-US" sz="2400"/>
              <a:t>自動車事故</a:t>
            </a:r>
            <a:r>
              <a:rPr lang="en-US" altLang="ja-JP" sz="2400" dirty="0"/>
              <a:t> 6,358</a:t>
            </a:r>
            <a:r>
              <a:rPr lang="ja-JP" altLang="en-US" sz="2400"/>
              <a:t>人（</a:t>
            </a:r>
            <a:r>
              <a:rPr lang="en-US" altLang="ja-JP" sz="2400" dirty="0"/>
              <a:t>28.3%</a:t>
            </a:r>
            <a:r>
              <a:rPr lang="ja-JP" altLang="en-US" sz="2400"/>
              <a:t>）</a:t>
            </a:r>
            <a:endParaRPr lang="en-US" altLang="ja-JP" sz="2400" dirty="0"/>
          </a:p>
          <a:p>
            <a:endParaRPr lang="en-US" altLang="ja-JP" sz="2400" dirty="0"/>
          </a:p>
          <a:p>
            <a:r>
              <a:rPr lang="ja-JP" altLang="en-US" sz="2400"/>
              <a:t>頚椎損傷の原因となりうる既往歴あり：</a:t>
            </a:r>
            <a:r>
              <a:rPr lang="en-US" altLang="ja-JP" sz="2400" dirty="0"/>
              <a:t>0.6%</a:t>
            </a:r>
          </a:p>
          <a:p>
            <a:endParaRPr lang="en-US" altLang="ja-JP" sz="2400" dirty="0"/>
          </a:p>
          <a:p>
            <a:pPr lvl="0">
              <a:defRPr/>
            </a:pPr>
            <a:r>
              <a:rPr lang="ja-JP" altLang="en-US" sz="2400"/>
              <a:t>頚椎画像検査実施人数：</a:t>
            </a:r>
            <a:r>
              <a:rPr lang="en-US" altLang="ja-JP" sz="2400" dirty="0"/>
              <a:t>12,768</a:t>
            </a:r>
            <a:r>
              <a:rPr lang="ja-JP" altLang="en-US" sz="2400"/>
              <a:t>人（</a:t>
            </a:r>
            <a:r>
              <a:rPr lang="en-US" altLang="ja-JP" sz="2400" dirty="0"/>
              <a:t>56.9%</a:t>
            </a:r>
            <a:r>
              <a:rPr lang="ja-JP" altLang="en-US" sz="2400"/>
              <a:t>）</a:t>
            </a:r>
            <a:endParaRPr lang="en-US" altLang="ja-JP" sz="2400" dirty="0"/>
          </a:p>
          <a:p>
            <a:pPr lvl="0">
              <a:defRPr/>
            </a:pPr>
            <a:r>
              <a:rPr lang="en-US" altLang="ja-JP" sz="2400" dirty="0"/>
              <a:t>X</a:t>
            </a:r>
            <a:r>
              <a:rPr lang="ja-JP" altLang="en-US" sz="2400"/>
              <a:t>線　</a:t>
            </a:r>
            <a:r>
              <a:rPr lang="en-US" altLang="ja-JP" sz="2400" dirty="0"/>
              <a:t>8,912</a:t>
            </a:r>
            <a:r>
              <a:rPr lang="ja-JP" altLang="en-US" sz="2400"/>
              <a:t>人（</a:t>
            </a:r>
            <a:r>
              <a:rPr lang="en-US" altLang="ja-JP" sz="2400" dirty="0"/>
              <a:t>69.8%</a:t>
            </a:r>
            <a:r>
              <a:rPr lang="ja-JP" altLang="en-US" sz="2400"/>
              <a:t>）</a:t>
            </a:r>
            <a:endParaRPr lang="en-US" altLang="ja-JP" sz="2400" dirty="0"/>
          </a:p>
          <a:p>
            <a:pPr lvl="0">
              <a:defRPr/>
            </a:pPr>
            <a:r>
              <a:rPr lang="en-US" altLang="ja-JP" sz="2400" b="1" dirty="0"/>
              <a:t>CT</a:t>
            </a:r>
            <a:r>
              <a:rPr lang="ja-JP" altLang="en-US" sz="2400" b="1"/>
              <a:t>　</a:t>
            </a:r>
            <a:r>
              <a:rPr lang="en-US" altLang="ja-JP" sz="2400" b="1" dirty="0"/>
              <a:t> 3,856</a:t>
            </a:r>
            <a:r>
              <a:rPr lang="ja-JP" altLang="en-US" sz="2400" b="1"/>
              <a:t>人（</a:t>
            </a:r>
            <a:r>
              <a:rPr lang="en-US" altLang="ja-JP" sz="2400" b="1" dirty="0"/>
              <a:t>30.2%</a:t>
            </a:r>
            <a:r>
              <a:rPr lang="ja-JP" altLang="en-US" sz="2400" b="1"/>
              <a:t>）</a:t>
            </a:r>
            <a:endParaRPr lang="en-US" altLang="ja-JP" sz="2400" b="1" dirty="0"/>
          </a:p>
          <a:p>
            <a:pPr lvl="0">
              <a:defRPr/>
            </a:pPr>
            <a:endParaRPr lang="en-US" altLang="ja-JP" sz="2400" b="1" dirty="0"/>
          </a:p>
          <a:p>
            <a:pPr lvl="0">
              <a:defRPr/>
            </a:pPr>
            <a:r>
              <a:rPr lang="en-US" altLang="ja-JP" sz="2400" b="1" dirty="0"/>
              <a:t>CSI</a:t>
            </a:r>
            <a:r>
              <a:rPr lang="ja-JP" altLang="en-US" sz="2400" b="1"/>
              <a:t>：</a:t>
            </a:r>
            <a:r>
              <a:rPr lang="en-US" altLang="ja-JP" sz="2400" b="1" dirty="0"/>
              <a:t>433</a:t>
            </a:r>
            <a:r>
              <a:rPr lang="ja-JP" altLang="en-US" sz="2400" b="1"/>
              <a:t>人（</a:t>
            </a:r>
            <a:r>
              <a:rPr lang="en-US" altLang="ja-JP" sz="2400" b="1" dirty="0"/>
              <a:t>1.9%</a:t>
            </a:r>
            <a:r>
              <a:rPr lang="ja-JP" altLang="en-US" sz="2400" b="1"/>
              <a:t>）</a:t>
            </a:r>
            <a:endParaRPr lang="en-US" altLang="ja-JP" sz="2400" b="1" dirty="0"/>
          </a:p>
        </p:txBody>
      </p:sp>
      <p:sp>
        <p:nvSpPr>
          <p:cNvPr id="11" name="Title 1">
            <a:extLst>
              <a:ext uri="{FF2B5EF4-FFF2-40B4-BE49-F238E27FC236}">
                <a16:creationId xmlns:a16="http://schemas.microsoft.com/office/drawing/2014/main" id="{7E3422E2-D201-98C6-7C52-5D86B31D26FF}"/>
              </a:ext>
            </a:extLst>
          </p:cNvPr>
          <p:cNvSpPr>
            <a:spLocks noGrp="1"/>
          </p:cNvSpPr>
          <p:nvPr>
            <p:ph type="title"/>
          </p:nvPr>
        </p:nvSpPr>
        <p:spPr>
          <a:xfrm>
            <a:off x="1173114" y="61417"/>
            <a:ext cx="2487428" cy="1325563"/>
          </a:xfrm>
        </p:spPr>
        <p:txBody>
          <a:bodyPr/>
          <a:lstStyle/>
          <a:p>
            <a:r>
              <a:rPr lang="en-US" dirty="0" err="1"/>
              <a:t>結果</a:t>
            </a:r>
            <a:endParaRPr lang="en-US" dirty="0"/>
          </a:p>
        </p:txBody>
      </p:sp>
      <p:sp>
        <p:nvSpPr>
          <p:cNvPr id="12" name="Rectangle 1">
            <a:extLst>
              <a:ext uri="{FF2B5EF4-FFF2-40B4-BE49-F238E27FC236}">
                <a16:creationId xmlns:a16="http://schemas.microsoft.com/office/drawing/2014/main" id="{243B6727-D0BC-8FEB-C0A5-8D37673B4DC3}"/>
              </a:ext>
            </a:extLst>
          </p:cNvPr>
          <p:cNvSpPr>
            <a:spLocks noChangeArrowheads="1"/>
          </p:cNvSpPr>
          <p:nvPr/>
        </p:nvSpPr>
        <p:spPr bwMode="auto">
          <a:xfrm>
            <a:off x="6857891" y="61417"/>
            <a:ext cx="53341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a:ln>
                  <a:noFill/>
                </a:ln>
                <a:solidFill>
                  <a:srgbClr val="000000"/>
                </a:solidFill>
                <a:effectLst/>
                <a:latin typeface="Arial" panose="020B0604020202020204" pitchFamily="34" charset="0"/>
              </a:rPr>
              <a:t>研究参加者の背景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24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10;&#10;AI 生成コンテンツは誤りを含む可能性があります。">
            <a:extLst>
              <a:ext uri="{FF2B5EF4-FFF2-40B4-BE49-F238E27FC236}">
                <a16:creationId xmlns:a16="http://schemas.microsoft.com/office/drawing/2014/main" id="{CE9742F6-960E-BF0B-9D62-CFE3858BBFA7}"/>
              </a:ext>
            </a:extLst>
          </p:cNvPr>
          <p:cNvPicPr>
            <a:picLocks noChangeAspect="1"/>
          </p:cNvPicPr>
          <p:nvPr/>
        </p:nvPicPr>
        <p:blipFill>
          <a:blip r:embed="rId3"/>
          <a:srcRect l="11762" r="4607" b="19813"/>
          <a:stretch>
            <a:fillRect/>
          </a:stretch>
        </p:blipFill>
        <p:spPr>
          <a:xfrm>
            <a:off x="5049741" y="602166"/>
            <a:ext cx="6976225" cy="5083658"/>
          </a:xfrm>
          <a:prstGeom prst="rect">
            <a:avLst/>
          </a:prstGeom>
          <a:noFill/>
        </p:spPr>
      </p:pic>
      <p:sp>
        <p:nvSpPr>
          <p:cNvPr id="6" name="Rectangle 1">
            <a:extLst>
              <a:ext uri="{FF2B5EF4-FFF2-40B4-BE49-F238E27FC236}">
                <a16:creationId xmlns:a16="http://schemas.microsoft.com/office/drawing/2014/main" id="{CB3A8E3D-4192-9063-F03A-CDD7BDD12B0B}"/>
              </a:ext>
            </a:extLst>
          </p:cNvPr>
          <p:cNvSpPr>
            <a:spLocks noChangeArrowheads="1"/>
          </p:cNvSpPr>
          <p:nvPr/>
        </p:nvSpPr>
        <p:spPr bwMode="auto">
          <a:xfrm>
            <a:off x="5498166" y="5962823"/>
            <a:ext cx="652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Arial" panose="020B0604020202020204" pitchFamily="34" charset="0"/>
                <a:ea typeface="-webkit-standard"/>
              </a:rPr>
              <a:t>PECARN</a:t>
            </a:r>
            <a:r>
              <a:rPr kumimoji="0" lang="en-US" altLang="ja-JP" sz="1800" b="0" i="0" u="none" strike="noStrike" cap="none" normalizeH="0" baseline="0" dirty="0">
                <a:ln>
                  <a:noFill/>
                </a:ln>
                <a:solidFill>
                  <a:srgbClr val="000000"/>
                </a:solidFill>
                <a:effectLst/>
                <a:latin typeface="Arial" panose="020B0604020202020204" pitchFamily="34" charset="0"/>
                <a:ea typeface="-webkit-standard"/>
              </a:rPr>
              <a:t> CSI Rule</a:t>
            </a:r>
            <a:r>
              <a:rPr kumimoji="0" lang="ja-JP" altLang="ja-JP" sz="1800" b="0" i="0" u="none" strike="noStrike" cap="none" normalizeH="0" baseline="0">
                <a:ln>
                  <a:noFill/>
                </a:ln>
                <a:solidFill>
                  <a:srgbClr val="000000"/>
                </a:solidFill>
                <a:effectLst/>
                <a:latin typeface="Arial" panose="020B0604020202020204" pitchFamily="34" charset="0"/>
                <a:ea typeface="-webkit-standard"/>
              </a:rPr>
              <a:t>、CCR、NEXUSのCSI予測ルールにおける</a:t>
            </a:r>
            <a:endParaRPr kumimoji="0" lang="en-US" altLang="ja-JP" sz="1800" b="0" i="0" u="none" strike="noStrike" cap="none" normalizeH="0" baseline="0" dirty="0">
              <a:ln>
                <a:noFill/>
              </a:ln>
              <a:solidFill>
                <a:srgbClr val="000000"/>
              </a:solidFill>
              <a:effectLst/>
              <a:latin typeface="Arial" panose="020B0604020202020204" pitchFamily="34" charset="0"/>
              <a:ea typeface="-webkit-standar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Arial" panose="020B0604020202020204" pitchFamily="34" charset="0"/>
                <a:ea typeface="-webkit-standard"/>
              </a:rPr>
              <a:t>各臨床予測因子の有病率と画像検査実施状況</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テキスト ボックス 7">
            <a:extLst>
              <a:ext uri="{FF2B5EF4-FFF2-40B4-BE49-F238E27FC236}">
                <a16:creationId xmlns:a16="http://schemas.microsoft.com/office/drawing/2014/main" id="{2739CFC8-DB33-F7C9-DF26-625CB64D7846}"/>
              </a:ext>
            </a:extLst>
          </p:cNvPr>
          <p:cNvSpPr txBox="1"/>
          <p:nvPr/>
        </p:nvSpPr>
        <p:spPr>
          <a:xfrm>
            <a:off x="6592241" y="5673290"/>
            <a:ext cx="4339650" cy="276999"/>
          </a:xfrm>
          <a:prstGeom prst="rect">
            <a:avLst/>
          </a:prstGeom>
          <a:noFill/>
        </p:spPr>
        <p:txBody>
          <a:bodyPr wrap="none" rtlCol="0">
            <a:spAutoFit/>
          </a:bodyPr>
          <a:lstStyle/>
          <a:p>
            <a:r>
              <a:rPr kumimoji="1" lang="ja-JP" altLang="en-US" sz="1200"/>
              <a:t>基準に当てはまる症例割合　実際に画像検査を実施した割合</a:t>
            </a:r>
          </a:p>
        </p:txBody>
      </p:sp>
      <p:sp>
        <p:nvSpPr>
          <p:cNvPr id="16" name="角丸四角形吹き出し 15">
            <a:extLst>
              <a:ext uri="{FF2B5EF4-FFF2-40B4-BE49-F238E27FC236}">
                <a16:creationId xmlns:a16="http://schemas.microsoft.com/office/drawing/2014/main" id="{D5EF4C9C-EC17-80D7-6610-8DCC800CB9CE}"/>
              </a:ext>
            </a:extLst>
          </p:cNvPr>
          <p:cNvSpPr/>
          <p:nvPr/>
        </p:nvSpPr>
        <p:spPr>
          <a:xfrm>
            <a:off x="150436" y="6005071"/>
            <a:ext cx="5382930" cy="833453"/>
          </a:xfrm>
          <a:prstGeom prst="wedgeRoundRectCallout">
            <a:avLst>
              <a:gd name="adj1" fmla="val -20020"/>
              <a:gd name="adj2" fmla="val 32093"/>
              <a:gd name="adj3" fmla="val 16667"/>
            </a:avLst>
          </a:prstGeom>
          <a:solidFill>
            <a:srgbClr val="FFB1B5">
              <a:alpha val="50196"/>
            </a:srgbClr>
          </a:solidFill>
          <a:ln>
            <a:solidFill>
              <a:srgbClr val="FFB1B5"/>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ysClr val="windowText" lastClr="000000"/>
              </a:solidFill>
            </a:endParaRPr>
          </a:p>
          <a:p>
            <a:r>
              <a:rPr lang="ja-JP" altLang="en-US" b="1">
                <a:solidFill>
                  <a:sysClr val="windowText" lastClr="000000"/>
                </a:solidFill>
              </a:rPr>
              <a:t>全ての臨床予測因子において、</a:t>
            </a:r>
            <a:endParaRPr lang="en-US" altLang="ja-JP" b="1" dirty="0">
              <a:solidFill>
                <a:sysClr val="windowText" lastClr="000000"/>
              </a:solidFill>
            </a:endParaRPr>
          </a:p>
          <a:p>
            <a:r>
              <a:rPr lang="ja-JP" altLang="en-US" b="1">
                <a:solidFill>
                  <a:sysClr val="windowText" lastClr="000000"/>
                </a:solidFill>
              </a:rPr>
              <a:t>因子があっても画像検査をしていない症例がある</a:t>
            </a:r>
          </a:p>
          <a:p>
            <a:pPr algn="ctr"/>
            <a:endParaRPr kumimoji="1" lang="ja-JP" altLang="en-US" b="1">
              <a:solidFill>
                <a:sysClr val="windowText" lastClr="000000"/>
              </a:solidFill>
            </a:endParaRPr>
          </a:p>
        </p:txBody>
      </p:sp>
      <p:sp>
        <p:nvSpPr>
          <p:cNvPr id="19" name="Title 1">
            <a:extLst>
              <a:ext uri="{FF2B5EF4-FFF2-40B4-BE49-F238E27FC236}">
                <a16:creationId xmlns:a16="http://schemas.microsoft.com/office/drawing/2014/main" id="{0681776C-FE04-AE2C-88D0-B2771AD7B847}"/>
              </a:ext>
            </a:extLst>
          </p:cNvPr>
          <p:cNvSpPr>
            <a:spLocks noGrp="1"/>
          </p:cNvSpPr>
          <p:nvPr>
            <p:ph type="title"/>
          </p:nvPr>
        </p:nvSpPr>
        <p:spPr>
          <a:xfrm>
            <a:off x="114152" y="409420"/>
            <a:ext cx="5734090" cy="1325563"/>
          </a:xfrm>
        </p:spPr>
        <p:txBody>
          <a:bodyPr>
            <a:normAutofit/>
          </a:bodyPr>
          <a:lstStyle/>
          <a:p>
            <a:pPr algn="l"/>
            <a:r>
              <a:rPr lang="en-US" b="1" dirty="0" err="1"/>
              <a:t>CSI予測ルール因子</a:t>
            </a:r>
            <a:endParaRPr lang="en-US" b="1" dirty="0"/>
          </a:p>
        </p:txBody>
      </p:sp>
      <p:sp>
        <p:nvSpPr>
          <p:cNvPr id="14" name="Content Placeholder 2">
            <a:extLst>
              <a:ext uri="{FF2B5EF4-FFF2-40B4-BE49-F238E27FC236}">
                <a16:creationId xmlns:a16="http://schemas.microsoft.com/office/drawing/2014/main" id="{186EC72D-202C-A5A3-1F9D-268E4823FCC2}"/>
              </a:ext>
            </a:extLst>
          </p:cNvPr>
          <p:cNvSpPr>
            <a:spLocks noGrp="1"/>
          </p:cNvSpPr>
          <p:nvPr>
            <p:ph sz="half" idx="1"/>
          </p:nvPr>
        </p:nvSpPr>
        <p:spPr>
          <a:xfrm>
            <a:off x="365725" y="2723527"/>
            <a:ext cx="4952351" cy="1325564"/>
          </a:xfrm>
          <a:ln w="38100">
            <a:solidFill>
              <a:srgbClr val="FF616C"/>
            </a:solidFill>
          </a:ln>
        </p:spPr>
        <p:txBody>
          <a:bodyPr>
            <a:noAutofit/>
          </a:bodyPr>
          <a:lstStyle/>
          <a:p>
            <a:pPr marL="0" indent="0">
              <a:buNone/>
            </a:pPr>
            <a:r>
              <a:rPr lang="ja-JP" altLang="ja-JP" sz="2400"/>
              <a:t>頸部痛</a:t>
            </a:r>
            <a:r>
              <a:rPr lang="ja-JP" altLang="en-US" sz="2400"/>
              <a:t>の自覚：</a:t>
            </a:r>
            <a:r>
              <a:rPr lang="en-US" altLang="ja-JP" sz="2400" dirty="0"/>
              <a:t>4,711</a:t>
            </a:r>
            <a:r>
              <a:rPr lang="ja-JP" altLang="ja-JP" sz="2400"/>
              <a:t>人</a:t>
            </a:r>
            <a:r>
              <a:rPr lang="en-US" altLang="ja-JP" sz="2400" dirty="0"/>
              <a:t>(21.0</a:t>
            </a:r>
            <a:r>
              <a:rPr lang="ja-JP" altLang="ja-JP" sz="2400"/>
              <a:t>％</a:t>
            </a:r>
            <a:r>
              <a:rPr lang="en-US" altLang="ja-JP" sz="2400" dirty="0"/>
              <a:t>)</a:t>
            </a:r>
          </a:p>
          <a:p>
            <a:pPr marL="0" indent="0">
              <a:buNone/>
            </a:pPr>
            <a:r>
              <a:rPr lang="ja-JP" altLang="ja-JP" sz="2400"/>
              <a:t>診察で</a:t>
            </a:r>
            <a:r>
              <a:rPr lang="ja-JP" altLang="en-US" sz="2400"/>
              <a:t>の</a:t>
            </a:r>
            <a:r>
              <a:rPr lang="ja-JP" altLang="ja-JP" sz="2400"/>
              <a:t>頸部痛</a:t>
            </a:r>
            <a:r>
              <a:rPr lang="ja-JP" altLang="en-US" sz="2400"/>
              <a:t>：</a:t>
            </a:r>
            <a:r>
              <a:rPr lang="en-US" altLang="ja-JP" sz="2400" dirty="0"/>
              <a:t>3,706</a:t>
            </a:r>
            <a:r>
              <a:rPr lang="ja-JP" altLang="ja-JP" sz="2400"/>
              <a:t>人</a:t>
            </a:r>
            <a:r>
              <a:rPr lang="en-US" altLang="ja-JP" sz="2400" dirty="0"/>
              <a:t>(16.5</a:t>
            </a:r>
            <a:r>
              <a:rPr lang="ja-JP" altLang="ja-JP" sz="2400"/>
              <a:t>％</a:t>
            </a:r>
            <a:r>
              <a:rPr lang="en-US" altLang="ja-JP" sz="2400" dirty="0"/>
              <a:t>)</a:t>
            </a:r>
          </a:p>
          <a:p>
            <a:pPr marL="0" indent="0">
              <a:buNone/>
            </a:pPr>
            <a:r>
              <a:rPr lang="ja-JP" altLang="ja-JP" sz="2400"/>
              <a:t>意識</a:t>
            </a:r>
            <a:r>
              <a:rPr lang="ja-JP" altLang="en-US" sz="2400"/>
              <a:t>変容：</a:t>
            </a:r>
            <a:r>
              <a:rPr lang="en-US" altLang="ja-JP" sz="2400" dirty="0"/>
              <a:t>2,169</a:t>
            </a:r>
            <a:r>
              <a:rPr lang="ja-JP" altLang="ja-JP" sz="2400"/>
              <a:t>人（</a:t>
            </a:r>
            <a:r>
              <a:rPr lang="en-US" altLang="ja-JP" sz="2400" dirty="0"/>
              <a:t>9.7</a:t>
            </a:r>
            <a:r>
              <a:rPr lang="ja-JP" altLang="ja-JP" sz="2400"/>
              <a:t>％） </a:t>
            </a:r>
            <a:endParaRPr lang="en-US" sz="2400" dirty="0"/>
          </a:p>
        </p:txBody>
      </p:sp>
      <p:sp>
        <p:nvSpPr>
          <p:cNvPr id="21" name="テキスト ボックス 20">
            <a:extLst>
              <a:ext uri="{FF2B5EF4-FFF2-40B4-BE49-F238E27FC236}">
                <a16:creationId xmlns:a16="http://schemas.microsoft.com/office/drawing/2014/main" id="{A318684C-5F7F-4345-39B1-01878B8D4103}"/>
              </a:ext>
            </a:extLst>
          </p:cNvPr>
          <p:cNvSpPr txBox="1"/>
          <p:nvPr/>
        </p:nvSpPr>
        <p:spPr>
          <a:xfrm>
            <a:off x="480787" y="1396697"/>
            <a:ext cx="4722225" cy="1200329"/>
          </a:xfrm>
          <a:prstGeom prst="rect">
            <a:avLst/>
          </a:prstGeom>
          <a:noFill/>
        </p:spPr>
        <p:txBody>
          <a:bodyPr wrap="square">
            <a:spAutoFit/>
          </a:bodyPr>
          <a:lstStyle/>
          <a:p>
            <a:r>
              <a:rPr lang="en-US" altLang="ja-JP" sz="2400" b="1" kern="0" dirty="0">
                <a:effectLst/>
                <a:cs typeface="ＭＳ Ｐゴシック" panose="020B0600070205080204" pitchFamily="34" charset="-128"/>
              </a:rPr>
              <a:t>PECARN CSI Rule</a:t>
            </a:r>
            <a:r>
              <a:rPr lang="ja-JP" altLang="ja-JP" sz="2400" kern="0">
                <a:effectLst/>
                <a:ea typeface="ＭＳ Ｐゴシック" panose="020B0600070205080204" pitchFamily="34" charset="-128"/>
                <a:cs typeface="ＭＳ Ｐゴシック" panose="020B0600070205080204" pitchFamily="34" charset="-128"/>
              </a:rPr>
              <a:t>において</a:t>
            </a:r>
            <a:endParaRPr lang="en-US" altLang="ja-JP" sz="2400" kern="0" dirty="0">
              <a:ea typeface="ＭＳ Ｐゴシック" panose="020B0600070205080204" pitchFamily="34" charset="-128"/>
              <a:cs typeface="ＭＳ Ｐゴシック" panose="020B0600070205080204" pitchFamily="34" charset="-128"/>
            </a:endParaRPr>
          </a:p>
          <a:p>
            <a:r>
              <a:rPr lang="en-US" altLang="ja-JP" sz="2400" b="1" kern="0" dirty="0">
                <a:effectLst/>
                <a:ea typeface="ＭＳ Ｐゴシック" panose="020B0600070205080204" pitchFamily="34" charset="-128"/>
                <a:cs typeface="ＭＳ Ｐゴシック" panose="020B0600070205080204" pitchFamily="34" charset="-128"/>
              </a:rPr>
              <a:t>9,225</a:t>
            </a:r>
            <a:r>
              <a:rPr lang="ja-JP" altLang="ja-JP" sz="2400" b="1" kern="0">
                <a:ea typeface="ＭＳ Ｐゴシック" panose="020B0600070205080204" pitchFamily="34" charset="-128"/>
                <a:cs typeface="ＭＳ Ｐゴシック" panose="020B0600070205080204" pitchFamily="34" charset="-128"/>
              </a:rPr>
              <a:t>人（</a:t>
            </a:r>
            <a:r>
              <a:rPr lang="en-US" altLang="ja-JP" sz="2400" b="1" kern="0" dirty="0">
                <a:ea typeface="ＭＳ Ｐゴシック" panose="020B0600070205080204" pitchFamily="34" charset="-128"/>
                <a:cs typeface="ＭＳ Ｐゴシック" panose="020B0600070205080204" pitchFamily="34" charset="-128"/>
              </a:rPr>
              <a:t>41.1</a:t>
            </a:r>
            <a:r>
              <a:rPr lang="ja-JP" altLang="ja-JP" sz="2400" b="1" kern="0">
                <a:ea typeface="ＭＳ Ｐゴシック" panose="020B0600070205080204" pitchFamily="34" charset="-128"/>
                <a:cs typeface="ＭＳ Ｐゴシック" panose="020B0600070205080204" pitchFamily="34" charset="-128"/>
              </a:rPr>
              <a:t>％）</a:t>
            </a:r>
            <a:r>
              <a:rPr lang="ja-JP" altLang="ja-JP" sz="2400" kern="0">
                <a:ea typeface="ＭＳ Ｐゴシック" panose="020B0600070205080204" pitchFamily="34" charset="-128"/>
                <a:cs typeface="ＭＳ Ｐゴシック" panose="020B0600070205080204" pitchFamily="34" charset="-128"/>
              </a:rPr>
              <a:t>が</a:t>
            </a:r>
            <a:r>
              <a:rPr lang="ja-JP" altLang="ja-JP" sz="2400" kern="0">
                <a:effectLst/>
                <a:ea typeface="ＭＳ Ｐゴシック" panose="020B0600070205080204" pitchFamily="34" charset="-128"/>
                <a:cs typeface="ＭＳ Ｐゴシック" panose="020B0600070205080204" pitchFamily="34" charset="-128"/>
              </a:rPr>
              <a:t>少なくとも</a:t>
            </a:r>
            <a:endParaRPr lang="en-US" altLang="ja-JP" sz="2400" kern="0" dirty="0">
              <a:effectLst/>
              <a:ea typeface="ＭＳ Ｐゴシック" panose="020B0600070205080204" pitchFamily="34" charset="-128"/>
              <a:cs typeface="ＭＳ Ｐゴシック" panose="020B0600070205080204" pitchFamily="34" charset="-128"/>
            </a:endParaRPr>
          </a:p>
          <a:p>
            <a:r>
              <a:rPr lang="en-US" altLang="ja-JP" sz="2400" b="1" kern="0" dirty="0">
                <a:effectLst/>
                <a:ea typeface="ＭＳ Ｐゴシック" panose="020B0600070205080204" pitchFamily="34" charset="-128"/>
                <a:cs typeface="ＭＳ Ｐゴシック" panose="020B0600070205080204" pitchFamily="34" charset="-128"/>
              </a:rPr>
              <a:t>1</a:t>
            </a:r>
            <a:r>
              <a:rPr lang="ja-JP" altLang="ja-JP" sz="2400" b="1" kern="0">
                <a:effectLst/>
                <a:ea typeface="ＭＳ Ｐゴシック" panose="020B0600070205080204" pitchFamily="34" charset="-128"/>
                <a:cs typeface="ＭＳ Ｐゴシック" panose="020B0600070205080204" pitchFamily="34" charset="-128"/>
              </a:rPr>
              <a:t>つの</a:t>
            </a:r>
            <a:r>
              <a:rPr lang="en-US" altLang="ja-JP" sz="2400" b="1" kern="0" dirty="0">
                <a:effectLst/>
                <a:ea typeface="ＭＳ Ｐゴシック" panose="020B0600070205080204" pitchFamily="34" charset="-128"/>
                <a:cs typeface="ＭＳ Ｐゴシック" panose="020B0600070205080204" pitchFamily="34" charset="-128"/>
              </a:rPr>
              <a:t>CSI</a:t>
            </a:r>
            <a:r>
              <a:rPr lang="ja-JP" altLang="ja-JP" sz="2400" b="1" kern="0">
                <a:effectLst/>
                <a:ea typeface="ＭＳ Ｐゴシック" panose="020B0600070205080204" pitchFamily="34" charset="-128"/>
                <a:cs typeface="ＭＳ Ｐゴシック" panose="020B0600070205080204" pitchFamily="34" charset="-128"/>
              </a:rPr>
              <a:t>リスク因子を有していた</a:t>
            </a:r>
            <a:r>
              <a:rPr lang="ja-JP" altLang="ja-JP" sz="2400" b="1">
                <a:effectLst/>
              </a:rPr>
              <a:t> </a:t>
            </a:r>
            <a:endParaRPr lang="ja-JP" altLang="en-US" sz="2400" b="1"/>
          </a:p>
        </p:txBody>
      </p:sp>
      <p:sp>
        <p:nvSpPr>
          <p:cNvPr id="24" name="フレーム 23">
            <a:extLst>
              <a:ext uri="{FF2B5EF4-FFF2-40B4-BE49-F238E27FC236}">
                <a16:creationId xmlns:a16="http://schemas.microsoft.com/office/drawing/2014/main" id="{AD6315D7-9236-14BD-A702-2EB87253EB8C}"/>
              </a:ext>
            </a:extLst>
          </p:cNvPr>
          <p:cNvSpPr/>
          <p:nvPr/>
        </p:nvSpPr>
        <p:spPr>
          <a:xfrm rot="5400000">
            <a:off x="4945829" y="3553340"/>
            <a:ext cx="1767717" cy="165530"/>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フレーム 24">
            <a:extLst>
              <a:ext uri="{FF2B5EF4-FFF2-40B4-BE49-F238E27FC236}">
                <a16:creationId xmlns:a16="http://schemas.microsoft.com/office/drawing/2014/main" id="{1474E758-98D6-7330-FDAB-B65666DBA8D9}"/>
              </a:ext>
            </a:extLst>
          </p:cNvPr>
          <p:cNvSpPr/>
          <p:nvPr/>
        </p:nvSpPr>
        <p:spPr>
          <a:xfrm rot="5400000">
            <a:off x="5699550" y="3009570"/>
            <a:ext cx="676755" cy="165533"/>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フレーム 25">
            <a:extLst>
              <a:ext uri="{FF2B5EF4-FFF2-40B4-BE49-F238E27FC236}">
                <a16:creationId xmlns:a16="http://schemas.microsoft.com/office/drawing/2014/main" id="{EF054041-8CA2-480A-DDC2-628FA038BB0F}"/>
              </a:ext>
            </a:extLst>
          </p:cNvPr>
          <p:cNvSpPr/>
          <p:nvPr/>
        </p:nvSpPr>
        <p:spPr>
          <a:xfrm rot="5400000">
            <a:off x="4946003" y="3988238"/>
            <a:ext cx="2637512" cy="165528"/>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フレーム 26">
            <a:extLst>
              <a:ext uri="{FF2B5EF4-FFF2-40B4-BE49-F238E27FC236}">
                <a16:creationId xmlns:a16="http://schemas.microsoft.com/office/drawing/2014/main" id="{B6F73100-193C-9EF5-43AC-1C1321D6D88D}"/>
              </a:ext>
            </a:extLst>
          </p:cNvPr>
          <p:cNvSpPr/>
          <p:nvPr/>
        </p:nvSpPr>
        <p:spPr>
          <a:xfrm rot="5400000">
            <a:off x="5364334" y="3778143"/>
            <a:ext cx="2217321" cy="16552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フレーム 27">
            <a:extLst>
              <a:ext uri="{FF2B5EF4-FFF2-40B4-BE49-F238E27FC236}">
                <a16:creationId xmlns:a16="http://schemas.microsoft.com/office/drawing/2014/main" id="{7DA755D8-088F-AF68-DA3A-FA08FFA4D86F}"/>
              </a:ext>
            </a:extLst>
          </p:cNvPr>
          <p:cNvSpPr/>
          <p:nvPr/>
        </p:nvSpPr>
        <p:spPr>
          <a:xfrm>
            <a:off x="6831452" y="2752246"/>
            <a:ext cx="165528" cy="1593754"/>
          </a:xfrm>
          <a:prstGeom prst="frame">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フレーム 28">
            <a:extLst>
              <a:ext uri="{FF2B5EF4-FFF2-40B4-BE49-F238E27FC236}">
                <a16:creationId xmlns:a16="http://schemas.microsoft.com/office/drawing/2014/main" id="{7E9720CE-88FE-8524-1C4D-EADDC6CD3A97}"/>
              </a:ext>
            </a:extLst>
          </p:cNvPr>
          <p:cNvSpPr/>
          <p:nvPr/>
        </p:nvSpPr>
        <p:spPr>
          <a:xfrm>
            <a:off x="7476190" y="2752246"/>
            <a:ext cx="165528" cy="1593754"/>
          </a:xfrm>
          <a:prstGeom prst="frame">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フレーム 29">
            <a:extLst>
              <a:ext uri="{FF2B5EF4-FFF2-40B4-BE49-F238E27FC236}">
                <a16:creationId xmlns:a16="http://schemas.microsoft.com/office/drawing/2014/main" id="{AADAAFE8-45B2-D1BB-3043-FB8264B65B31}"/>
              </a:ext>
            </a:extLst>
          </p:cNvPr>
          <p:cNvSpPr/>
          <p:nvPr/>
        </p:nvSpPr>
        <p:spPr>
          <a:xfrm>
            <a:off x="6612658" y="2752246"/>
            <a:ext cx="165528" cy="1593754"/>
          </a:xfrm>
          <a:prstGeom prst="frame">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形吹き出し 32">
            <a:extLst>
              <a:ext uri="{FF2B5EF4-FFF2-40B4-BE49-F238E27FC236}">
                <a16:creationId xmlns:a16="http://schemas.microsoft.com/office/drawing/2014/main" id="{AF1734BE-8BE2-2570-687E-3D2576872740}"/>
              </a:ext>
            </a:extLst>
          </p:cNvPr>
          <p:cNvSpPr/>
          <p:nvPr/>
        </p:nvSpPr>
        <p:spPr>
          <a:xfrm>
            <a:off x="1024697" y="4591985"/>
            <a:ext cx="4722225" cy="1054161"/>
          </a:xfrm>
          <a:prstGeom prst="wedgeEllipseCallout">
            <a:avLst>
              <a:gd name="adj1" fmla="val 57905"/>
              <a:gd name="adj2" fmla="val -51485"/>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altLang="ja-JP" sz="2000" b="1" dirty="0">
                <a:solidFill>
                  <a:schemeClr val="tx1"/>
                </a:solidFill>
                <a:cs typeface="ＭＳ Ｐゴシック" panose="020B0600070205080204" pitchFamily="34" charset="-128"/>
              </a:rPr>
              <a:t>PECARN CSI Rule</a:t>
            </a:r>
            <a:r>
              <a:rPr lang="ja-JP" altLang="en-US" sz="2000" b="1">
                <a:solidFill>
                  <a:schemeClr val="tx1"/>
                </a:solidFill>
                <a:cs typeface="ＭＳ Ｐゴシック" panose="020B0600070205080204" pitchFamily="34" charset="-128"/>
              </a:rPr>
              <a:t>での</a:t>
            </a:r>
            <a:endParaRPr lang="en-US" altLang="ja-JP" sz="2000" b="1" dirty="0">
              <a:solidFill>
                <a:schemeClr val="tx1"/>
              </a:solidFill>
              <a:cs typeface="ＭＳ Ｐゴシック" panose="020B0600070205080204" pitchFamily="34" charset="-128"/>
            </a:endParaRPr>
          </a:p>
          <a:p>
            <a:pPr>
              <a:buNone/>
            </a:pPr>
            <a:r>
              <a:rPr lang="ja-JP" altLang="ja-JP" b="1">
                <a:solidFill>
                  <a:schemeClr val="tx1"/>
                </a:solidFill>
                <a:cs typeface="ＭＳ Ｐゴシック" panose="020B0600070205080204" pitchFamily="34" charset="-128"/>
              </a:rPr>
              <a:t>高リスク因子</a:t>
            </a:r>
            <a:r>
              <a:rPr lang="ja-JP" altLang="en-US" b="1">
                <a:solidFill>
                  <a:schemeClr val="tx1"/>
                </a:solidFill>
                <a:cs typeface="ＭＳ Ｐゴシック" panose="020B0600070205080204" pitchFamily="34" charset="-128"/>
              </a:rPr>
              <a:t>の</a:t>
            </a:r>
            <a:r>
              <a:rPr lang="ja-JP" altLang="ja-JP" sz="2000" b="1">
                <a:solidFill>
                  <a:schemeClr val="tx1"/>
                </a:solidFill>
                <a:cs typeface="ＭＳ Ｐゴシック" panose="020B0600070205080204" pitchFamily="34" charset="-128"/>
              </a:rPr>
              <a:t>有病率は低</a:t>
            </a:r>
            <a:r>
              <a:rPr lang="ja-JP" altLang="en-US" sz="2000" b="1">
                <a:solidFill>
                  <a:schemeClr val="tx1"/>
                </a:solidFill>
                <a:cs typeface="ＭＳ Ｐゴシック" panose="020B0600070205080204" pitchFamily="34" charset="-128"/>
              </a:rPr>
              <a:t>い</a:t>
            </a:r>
            <a:endParaRPr lang="ja-JP" altLang="ja-JP" b="1">
              <a:solidFill>
                <a:schemeClr val="tx1"/>
              </a:solidFill>
              <a:cs typeface="ＭＳ Ｐゴシック" panose="020B0600070205080204" pitchFamily="34" charset="-128"/>
            </a:endParaRPr>
          </a:p>
        </p:txBody>
      </p:sp>
    </p:spTree>
    <p:extLst>
      <p:ext uri="{BB962C8B-B14F-4D97-AF65-F5344CB8AC3E}">
        <p14:creationId xmlns:p14="http://schemas.microsoft.com/office/powerpoint/2010/main" val="5221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6A445-B1F5-17B1-4D9B-C28C5F679135}"/>
              </a:ext>
            </a:extLst>
          </p:cNvPr>
          <p:cNvSpPr>
            <a:spLocks noGrp="1"/>
          </p:cNvSpPr>
          <p:nvPr>
            <p:ph type="title"/>
          </p:nvPr>
        </p:nvSpPr>
        <p:spPr>
          <a:xfrm>
            <a:off x="838200" y="365125"/>
            <a:ext cx="10515600" cy="1325563"/>
          </a:xfrm>
        </p:spPr>
        <p:txBody>
          <a:bodyPr anchor="ctr">
            <a:normAutofit/>
          </a:bodyPr>
          <a:lstStyle/>
          <a:p>
            <a:r>
              <a:rPr kumimoji="1" lang="ja-JP" altLang="en-US"/>
              <a:t>導入</a:t>
            </a:r>
          </a:p>
        </p:txBody>
      </p:sp>
      <p:pic>
        <p:nvPicPr>
          <p:cNvPr id="5" name="Picture 4" descr="花びらのような水色と緑のフラクタルの背景">
            <a:extLst>
              <a:ext uri="{FF2B5EF4-FFF2-40B4-BE49-F238E27FC236}">
                <a16:creationId xmlns:a16="http://schemas.microsoft.com/office/drawing/2014/main" id="{67E0BFE3-AC67-07B6-96D8-9E00946544BE}"/>
              </a:ext>
            </a:extLst>
          </p:cNvPr>
          <p:cNvPicPr>
            <a:picLocks noChangeAspect="1"/>
          </p:cNvPicPr>
          <p:nvPr/>
        </p:nvPicPr>
        <p:blipFill>
          <a:blip r:embed="rId3"/>
          <a:srcRect t="18661" b="26166"/>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142936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AD82093-F458-2DE1-ACE8-104378C602B7}"/>
              </a:ext>
            </a:extLst>
          </p:cNvPr>
          <p:cNvPicPr>
            <a:picLocks noChangeAspect="1"/>
          </p:cNvPicPr>
          <p:nvPr/>
        </p:nvPicPr>
        <p:blipFill>
          <a:blip r:embed="rId3">
            <a:extLst>
              <a:ext uri="{28A0092B-C50C-407E-A947-70E740481C1C}">
                <a14:useLocalDpi xmlns:a14="http://schemas.microsoft.com/office/drawing/2010/main" val="0"/>
              </a:ext>
            </a:extLst>
          </a:blip>
          <a:srcRect t="5443"/>
          <a:stretch>
            <a:fillRect/>
          </a:stretch>
        </p:blipFill>
        <p:spPr>
          <a:xfrm>
            <a:off x="6669962" y="150106"/>
            <a:ext cx="5396230" cy="5729351"/>
          </a:xfrm>
          <a:prstGeom prst="rect">
            <a:avLst/>
          </a:prstGeom>
        </p:spPr>
      </p:pic>
      <p:sp>
        <p:nvSpPr>
          <p:cNvPr id="7" name="テキスト ボックス 6">
            <a:extLst>
              <a:ext uri="{FF2B5EF4-FFF2-40B4-BE49-F238E27FC236}">
                <a16:creationId xmlns:a16="http://schemas.microsoft.com/office/drawing/2014/main" id="{3F0CFA3B-226D-4FAB-34D6-7025CC4E9FB4}"/>
              </a:ext>
            </a:extLst>
          </p:cNvPr>
          <p:cNvSpPr txBox="1"/>
          <p:nvPr/>
        </p:nvSpPr>
        <p:spPr>
          <a:xfrm>
            <a:off x="242308" y="1909433"/>
            <a:ext cx="6555179" cy="1569660"/>
          </a:xfrm>
          <a:prstGeom prst="rect">
            <a:avLst/>
          </a:prstGeom>
          <a:noFill/>
        </p:spPr>
        <p:txBody>
          <a:bodyPr wrap="square">
            <a:spAutoFit/>
          </a:bodyPr>
          <a:lstStyle/>
          <a:p>
            <a:r>
              <a:rPr lang="ja-JP" altLang="ja-JP" sz="2400" b="1">
                <a:latin typeface="+mj-ea"/>
                <a:ea typeface="+mj-ea"/>
              </a:rPr>
              <a:t>頸部痛</a:t>
            </a:r>
            <a:r>
              <a:rPr lang="ja-JP" altLang="en-US" sz="2400" b="1">
                <a:latin typeface="+mj-ea"/>
                <a:ea typeface="+mj-ea"/>
              </a:rPr>
              <a:t>の自覚：</a:t>
            </a:r>
            <a:r>
              <a:rPr lang="ja-JP" altLang="ja-JP" sz="2400" b="1">
                <a:latin typeface="+mj-ea"/>
                <a:ea typeface="+mj-ea"/>
                <a:cs typeface="ＭＳ Ｐゴシック" panose="020B0600070205080204" pitchFamily="34" charset="-128"/>
              </a:rPr>
              <a:t>年長：</a:t>
            </a:r>
            <a:r>
              <a:rPr lang="en-US" altLang="ja-JP" sz="2400" b="1" dirty="0">
                <a:latin typeface="+mj-ea"/>
                <a:ea typeface="+mj-ea"/>
                <a:cs typeface="ＭＳ Ｐゴシック" panose="020B0600070205080204" pitchFamily="34" charset="-128"/>
              </a:rPr>
              <a:t>32.1</a:t>
            </a:r>
            <a:r>
              <a:rPr lang="ja-JP" altLang="ja-JP" sz="2400" b="1">
                <a:latin typeface="+mj-ea"/>
                <a:ea typeface="+mj-ea"/>
                <a:cs typeface="ＭＳ Ｐゴシック" panose="020B0600070205080204" pitchFamily="34" charset="-128"/>
              </a:rPr>
              <a:t>％、年少：</a:t>
            </a:r>
            <a:r>
              <a:rPr lang="en-US" altLang="ja-JP" sz="2400" b="1" dirty="0">
                <a:latin typeface="+mj-ea"/>
                <a:ea typeface="+mj-ea"/>
                <a:cs typeface="ＭＳ Ｐゴシック" panose="020B0600070205080204" pitchFamily="34" charset="-128"/>
              </a:rPr>
              <a:t>10.7</a:t>
            </a:r>
            <a:r>
              <a:rPr lang="ja-JP" altLang="ja-JP" sz="2400" b="1">
                <a:latin typeface="+mj-ea"/>
                <a:ea typeface="+mj-ea"/>
                <a:cs typeface="ＭＳ Ｐゴシック" panose="020B0600070205080204" pitchFamily="34" charset="-128"/>
              </a:rPr>
              <a:t>％</a:t>
            </a:r>
            <a:endParaRPr lang="en-US" altLang="ja-JP" sz="2400" b="1" dirty="0">
              <a:latin typeface="+mj-ea"/>
              <a:ea typeface="+mj-ea"/>
            </a:endParaRPr>
          </a:p>
          <a:p>
            <a:r>
              <a:rPr lang="ja-JP" altLang="ja-JP" sz="2400" b="1">
                <a:latin typeface="+mj-ea"/>
                <a:ea typeface="+mj-ea"/>
              </a:rPr>
              <a:t>診察で</a:t>
            </a:r>
            <a:r>
              <a:rPr lang="ja-JP" altLang="en-US" sz="2400" b="1">
                <a:latin typeface="+mj-ea"/>
                <a:ea typeface="+mj-ea"/>
              </a:rPr>
              <a:t>の</a:t>
            </a:r>
            <a:r>
              <a:rPr lang="ja-JP" altLang="ja-JP" sz="2400" b="1">
                <a:latin typeface="+mj-ea"/>
                <a:ea typeface="+mj-ea"/>
              </a:rPr>
              <a:t>頸部痛</a:t>
            </a:r>
            <a:r>
              <a:rPr lang="ja-JP" altLang="en-US" sz="2400" b="1">
                <a:latin typeface="+mj-ea"/>
                <a:ea typeface="+mj-ea"/>
              </a:rPr>
              <a:t>：</a:t>
            </a:r>
            <a:r>
              <a:rPr lang="ja-JP" altLang="ja-JP" sz="2400" b="1">
                <a:latin typeface="+mj-ea"/>
                <a:ea typeface="+mj-ea"/>
                <a:cs typeface="ＭＳ Ｐゴシック" panose="020B0600070205080204" pitchFamily="34" charset="-128"/>
              </a:rPr>
              <a:t>年長：</a:t>
            </a:r>
            <a:r>
              <a:rPr lang="en-US" altLang="ja-JP" sz="2400" b="1" dirty="0">
                <a:latin typeface="+mj-ea"/>
                <a:ea typeface="+mj-ea"/>
                <a:cs typeface="ＭＳ Ｐゴシック" panose="020B0600070205080204" pitchFamily="34" charset="-128"/>
              </a:rPr>
              <a:t>25.8</a:t>
            </a:r>
            <a:r>
              <a:rPr lang="ja-JP" altLang="ja-JP" sz="2400" b="1">
                <a:latin typeface="+mj-ea"/>
                <a:ea typeface="+mj-ea"/>
                <a:cs typeface="ＭＳ Ｐゴシック" panose="020B0600070205080204" pitchFamily="34" charset="-128"/>
              </a:rPr>
              <a:t>％、年少：</a:t>
            </a:r>
            <a:r>
              <a:rPr lang="en-US" altLang="ja-JP" sz="2400" b="1" dirty="0">
                <a:latin typeface="+mj-ea"/>
                <a:ea typeface="+mj-ea"/>
                <a:cs typeface="ＭＳ Ｐゴシック" panose="020B0600070205080204" pitchFamily="34" charset="-128"/>
              </a:rPr>
              <a:t>7.9</a:t>
            </a:r>
            <a:r>
              <a:rPr lang="ja-JP" altLang="ja-JP" sz="2400" b="1">
                <a:latin typeface="+mj-ea"/>
                <a:ea typeface="+mj-ea"/>
                <a:cs typeface="ＭＳ Ｐゴシック" panose="020B0600070205080204" pitchFamily="34" charset="-128"/>
              </a:rPr>
              <a:t>％</a:t>
            </a:r>
            <a:endParaRPr lang="en-US" altLang="ja-JP" sz="2400" b="1" dirty="0">
              <a:latin typeface="+mj-ea"/>
              <a:ea typeface="+mj-ea"/>
              <a:cs typeface="ＭＳ Ｐゴシック" panose="020B0600070205080204" pitchFamily="34" charset="-128"/>
            </a:endParaRPr>
          </a:p>
          <a:p>
            <a:endParaRPr lang="en-US" altLang="ja-JP" sz="2400" b="1" dirty="0">
              <a:latin typeface="+mj-ea"/>
              <a:ea typeface="+mj-ea"/>
              <a:cs typeface="ＭＳ Ｐゴシック" panose="020B0600070205080204" pitchFamily="34" charset="-128"/>
            </a:endParaRPr>
          </a:p>
          <a:p>
            <a:pPr>
              <a:buNone/>
            </a:pPr>
            <a:r>
              <a:rPr lang="ja-JP" altLang="ja-JP" sz="2400" b="1">
                <a:latin typeface="+mj-ea"/>
                <a:ea typeface="+mj-ea"/>
                <a:cs typeface="ＭＳ Ｐゴシック" panose="020B0600070205080204" pitchFamily="34" charset="-128"/>
              </a:rPr>
              <a:t>重度頭部</a:t>
            </a:r>
            <a:r>
              <a:rPr lang="ja-JP" altLang="en-US" sz="2400" b="1">
                <a:latin typeface="+mj-ea"/>
                <a:ea typeface="+mj-ea"/>
                <a:cs typeface="ＭＳ Ｐゴシック" panose="020B0600070205080204" pitchFamily="34" charset="-128"/>
              </a:rPr>
              <a:t>外傷：</a:t>
            </a:r>
            <a:r>
              <a:rPr lang="ja-JP" altLang="ja-JP" sz="2400" b="1">
                <a:latin typeface="+mj-ea"/>
                <a:ea typeface="+mj-ea"/>
                <a:cs typeface="ＭＳ Ｐゴシック" panose="020B0600070205080204" pitchFamily="34" charset="-128"/>
              </a:rPr>
              <a:t>年長：</a:t>
            </a:r>
            <a:r>
              <a:rPr lang="en-US" altLang="ja-JP" sz="2400" b="1" dirty="0">
                <a:latin typeface="+mj-ea"/>
                <a:ea typeface="+mj-ea"/>
                <a:cs typeface="ＭＳ Ｐゴシック" panose="020B0600070205080204" pitchFamily="34" charset="-128"/>
              </a:rPr>
              <a:t>7.5</a:t>
            </a:r>
            <a:r>
              <a:rPr lang="ja-JP" altLang="ja-JP" sz="2400" b="1">
                <a:latin typeface="+mj-ea"/>
                <a:ea typeface="+mj-ea"/>
                <a:cs typeface="ＭＳ Ｐゴシック" panose="020B0600070205080204" pitchFamily="34" charset="-128"/>
              </a:rPr>
              <a:t>％</a:t>
            </a:r>
            <a:r>
              <a:rPr lang="ja-JP" altLang="en-US" sz="2400" b="1">
                <a:latin typeface="+mj-ea"/>
                <a:ea typeface="+mj-ea"/>
                <a:cs typeface="ＭＳ Ｐゴシック" panose="020B0600070205080204" pitchFamily="34" charset="-128"/>
              </a:rPr>
              <a:t>、</a:t>
            </a:r>
            <a:r>
              <a:rPr lang="ja-JP" altLang="ja-JP" sz="2400" b="1">
                <a:latin typeface="+mj-ea"/>
                <a:ea typeface="+mj-ea"/>
                <a:cs typeface="ＭＳ Ｐゴシック" panose="020B0600070205080204" pitchFamily="34" charset="-128"/>
              </a:rPr>
              <a:t>年少：</a:t>
            </a:r>
            <a:r>
              <a:rPr lang="en-US" altLang="ja-JP" sz="2400" b="1" dirty="0">
                <a:latin typeface="+mj-ea"/>
                <a:ea typeface="+mj-ea"/>
                <a:cs typeface="ＭＳ Ｐゴシック" panose="020B0600070205080204" pitchFamily="34" charset="-128"/>
              </a:rPr>
              <a:t>13.8</a:t>
            </a:r>
            <a:r>
              <a:rPr lang="ja-JP" altLang="ja-JP" sz="2400" b="1">
                <a:latin typeface="+mj-ea"/>
                <a:ea typeface="+mj-ea"/>
                <a:cs typeface="ＭＳ Ｐゴシック" panose="020B0600070205080204" pitchFamily="34" charset="-128"/>
              </a:rPr>
              <a:t>％</a:t>
            </a:r>
            <a:endParaRPr lang="ja-JP" altLang="en-US" sz="2400" b="1">
              <a:latin typeface="+mj-ea"/>
              <a:ea typeface="+mj-ea"/>
              <a:cs typeface="ＭＳ Ｐゴシック" panose="020B0600070205080204" pitchFamily="34" charset="-128"/>
            </a:endParaRPr>
          </a:p>
        </p:txBody>
      </p:sp>
      <p:sp>
        <p:nvSpPr>
          <p:cNvPr id="8" name="Rectangle 1">
            <a:extLst>
              <a:ext uri="{FF2B5EF4-FFF2-40B4-BE49-F238E27FC236}">
                <a16:creationId xmlns:a16="http://schemas.microsoft.com/office/drawing/2014/main" id="{412A9041-F286-8C9A-2743-78FB23D644E1}"/>
              </a:ext>
            </a:extLst>
          </p:cNvPr>
          <p:cNvSpPr>
            <a:spLocks noChangeArrowheads="1"/>
          </p:cNvSpPr>
          <p:nvPr/>
        </p:nvSpPr>
        <p:spPr bwMode="auto">
          <a:xfrm>
            <a:off x="6553462" y="5784564"/>
            <a:ext cx="53962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Arial" panose="020B0604020202020204" pitchFamily="34" charset="0"/>
                <a:ea typeface="-webkit-standard"/>
              </a:rPr>
              <a:t>PE</a:t>
            </a:r>
            <a:r>
              <a:rPr kumimoji="0" lang="ja-JP" altLang="ja-JP" b="0" i="0" u="none" strike="noStrike" cap="none" normalizeH="0" baseline="0">
                <a:ln>
                  <a:noFill/>
                </a:ln>
                <a:solidFill>
                  <a:srgbClr val="000000"/>
                </a:solidFill>
                <a:effectLst/>
                <a:latin typeface="Arial" panose="020B0604020202020204" pitchFamily="34" charset="0"/>
                <a:ea typeface="-webkit-standard"/>
              </a:rPr>
              <a:t>CARN CSI研究コホートにおける</a:t>
            </a:r>
            <a:endParaRPr kumimoji="0" lang="en-US" altLang="ja-JP" b="0" i="0" u="none" strike="noStrike" cap="none" normalizeH="0" baseline="0" dirty="0">
              <a:ln>
                <a:noFill/>
              </a:ln>
              <a:solidFill>
                <a:srgbClr val="000000"/>
              </a:solidFill>
              <a:effectLst/>
              <a:latin typeface="Arial" panose="020B0604020202020204" pitchFamily="34" charset="0"/>
              <a:ea typeface="-webkit-standar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000000"/>
                </a:solidFill>
                <a:effectLst/>
                <a:latin typeface="Arial" panose="020B0604020202020204" pitchFamily="34" charset="0"/>
                <a:ea typeface="-webkit-standard"/>
              </a:rPr>
              <a:t>PECARN CSI・NEXUS・CCR 予測ルールの</a:t>
            </a:r>
            <a:endParaRPr kumimoji="0" lang="en-US" altLang="ja-JP" b="0" i="0" u="none" strike="noStrike" cap="none" normalizeH="0" baseline="0" dirty="0">
              <a:ln>
                <a:noFill/>
              </a:ln>
              <a:solidFill>
                <a:srgbClr val="000000"/>
              </a:solidFill>
              <a:effectLst/>
              <a:latin typeface="Arial" panose="020B0604020202020204" pitchFamily="34" charset="0"/>
              <a:ea typeface="-webkit-standar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000000"/>
                </a:solidFill>
                <a:effectLst/>
                <a:latin typeface="Arial" panose="020B0604020202020204" pitchFamily="34" charset="0"/>
                <a:ea typeface="-webkit-standard"/>
              </a:rPr>
              <a:t>リスク因子の有病率</a:t>
            </a:r>
            <a:endParaRPr kumimoji="0" lang="ja-JP" altLang="ja-JP" b="0" i="0" u="none" strike="noStrike" cap="none" normalizeH="0" baseline="0">
              <a:ln>
                <a:noFill/>
              </a:ln>
              <a:solidFill>
                <a:schemeClr val="tx1"/>
              </a:solidFill>
              <a:effectLst/>
              <a:latin typeface="Arial" panose="020B0604020202020204" pitchFamily="34" charset="0"/>
            </a:endParaRPr>
          </a:p>
        </p:txBody>
      </p:sp>
      <p:sp>
        <p:nvSpPr>
          <p:cNvPr id="10" name="フレーム 9">
            <a:extLst>
              <a:ext uri="{FF2B5EF4-FFF2-40B4-BE49-F238E27FC236}">
                <a16:creationId xmlns:a16="http://schemas.microsoft.com/office/drawing/2014/main" id="{652D2EF1-8DED-60FE-8793-CD47369EC6DE}"/>
              </a:ext>
            </a:extLst>
          </p:cNvPr>
          <p:cNvSpPr/>
          <p:nvPr/>
        </p:nvSpPr>
        <p:spPr>
          <a:xfrm>
            <a:off x="10409349" y="1518939"/>
            <a:ext cx="1456267" cy="17843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a:extLst>
              <a:ext uri="{FF2B5EF4-FFF2-40B4-BE49-F238E27FC236}">
                <a16:creationId xmlns:a16="http://schemas.microsoft.com/office/drawing/2014/main" id="{A0989A33-20AA-99A7-BEE3-9A38A2CC69FA}"/>
              </a:ext>
            </a:extLst>
          </p:cNvPr>
          <p:cNvSpPr/>
          <p:nvPr/>
        </p:nvSpPr>
        <p:spPr>
          <a:xfrm>
            <a:off x="10409351" y="1990759"/>
            <a:ext cx="1456267" cy="17843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フレーム 14">
            <a:extLst>
              <a:ext uri="{FF2B5EF4-FFF2-40B4-BE49-F238E27FC236}">
                <a16:creationId xmlns:a16="http://schemas.microsoft.com/office/drawing/2014/main" id="{775C5A87-86A9-A45E-CA65-0CF563CE07B2}"/>
              </a:ext>
            </a:extLst>
          </p:cNvPr>
          <p:cNvSpPr/>
          <p:nvPr/>
        </p:nvSpPr>
        <p:spPr>
          <a:xfrm>
            <a:off x="10409350" y="1812323"/>
            <a:ext cx="1456267" cy="178436"/>
          </a:xfrm>
          <a:prstGeom prst="frame">
            <a:avLst/>
          </a:prstGeom>
          <a:solidFill>
            <a:srgbClr val="FFC8D9"/>
          </a:solidFill>
          <a:ln>
            <a:solidFill>
              <a:srgbClr val="FFC8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Title 1">
            <a:extLst>
              <a:ext uri="{FF2B5EF4-FFF2-40B4-BE49-F238E27FC236}">
                <a16:creationId xmlns:a16="http://schemas.microsoft.com/office/drawing/2014/main" id="{63D20BA4-084B-EB8B-C000-73888C202A02}"/>
              </a:ext>
            </a:extLst>
          </p:cNvPr>
          <p:cNvSpPr txBox="1">
            <a:spLocks/>
          </p:cNvSpPr>
          <p:nvPr/>
        </p:nvSpPr>
        <p:spPr>
          <a:xfrm>
            <a:off x="114152" y="409420"/>
            <a:ext cx="57340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b="1"/>
              <a:t>CSI予測ルール因子</a:t>
            </a:r>
            <a:endParaRPr lang="en-US" b="1" dirty="0"/>
          </a:p>
        </p:txBody>
      </p:sp>
      <p:sp>
        <p:nvSpPr>
          <p:cNvPr id="20" name="テキスト ボックス 19">
            <a:extLst>
              <a:ext uri="{FF2B5EF4-FFF2-40B4-BE49-F238E27FC236}">
                <a16:creationId xmlns:a16="http://schemas.microsoft.com/office/drawing/2014/main" id="{5A2E7B90-8B1E-6744-2891-1C996E5029C9}"/>
              </a:ext>
            </a:extLst>
          </p:cNvPr>
          <p:cNvSpPr txBox="1"/>
          <p:nvPr/>
        </p:nvSpPr>
        <p:spPr>
          <a:xfrm>
            <a:off x="74871" y="4546121"/>
            <a:ext cx="6555178" cy="1569660"/>
          </a:xfrm>
          <a:prstGeom prst="rect">
            <a:avLst/>
          </a:prstGeom>
          <a:solidFill>
            <a:srgbClr val="FFC8C8">
              <a:alpha val="49804"/>
            </a:srgbClr>
          </a:solidFill>
          <a:ln w="38100">
            <a:solidFill>
              <a:srgbClr val="FFC8C8"/>
            </a:solidFill>
          </a:ln>
        </p:spPr>
        <p:txBody>
          <a:bodyPr wrap="square">
            <a:spAutoFit/>
          </a:bodyPr>
          <a:lstStyle/>
          <a:p>
            <a:r>
              <a:rPr lang="ja-JP" altLang="ja-JP" sz="2400">
                <a:effectLst/>
                <a:ea typeface="ＭＳ Ｐゴシック" panose="020B0600070205080204" pitchFamily="34" charset="-128"/>
                <a:cs typeface="ＭＳ Ｐゴシック" panose="020B0600070205080204" pitchFamily="34" charset="-128"/>
              </a:rPr>
              <a:t>年長群（</a:t>
            </a:r>
            <a:r>
              <a:rPr lang="en-US" altLang="ja-JP" sz="2400" dirty="0">
                <a:effectLst/>
                <a:ea typeface="ＭＳ Ｐゴシック" panose="020B0600070205080204" pitchFamily="34" charset="-128"/>
                <a:cs typeface="ＭＳ Ｐゴシック" panose="020B0600070205080204" pitchFamily="34" charset="-128"/>
              </a:rPr>
              <a:t>9</a:t>
            </a:r>
            <a:r>
              <a:rPr lang="ja-JP" altLang="ja-JP" sz="2400">
                <a:effectLst/>
                <a:ea typeface="ＭＳ Ｐゴシック" panose="020B0600070205080204" pitchFamily="34" charset="-128"/>
                <a:cs typeface="ＭＳ Ｐゴシック" panose="020B0600070205080204" pitchFamily="34" charset="-128"/>
              </a:rPr>
              <a:t>～</a:t>
            </a:r>
            <a:r>
              <a:rPr lang="en-US" altLang="ja-JP" sz="2400" dirty="0">
                <a:effectLst/>
                <a:ea typeface="ＭＳ Ｐゴシック" panose="020B0600070205080204" pitchFamily="34" charset="-128"/>
                <a:cs typeface="ＭＳ Ｐゴシック" panose="020B0600070205080204" pitchFamily="34" charset="-128"/>
              </a:rPr>
              <a:t>17</a:t>
            </a:r>
            <a:r>
              <a:rPr lang="ja-JP" altLang="ja-JP" sz="2400">
                <a:effectLst/>
                <a:ea typeface="ＭＳ Ｐゴシック" panose="020B0600070205080204" pitchFamily="34" charset="-128"/>
                <a:cs typeface="ＭＳ Ｐゴシック" panose="020B0600070205080204" pitchFamily="34" charset="-128"/>
              </a:rPr>
              <a:t>歳）は年少群（</a:t>
            </a:r>
            <a:r>
              <a:rPr lang="en-US" altLang="ja-JP" sz="2400" dirty="0">
                <a:effectLst/>
                <a:ea typeface="ＭＳ Ｐゴシック" panose="020B0600070205080204" pitchFamily="34" charset="-128"/>
                <a:cs typeface="ＭＳ Ｐゴシック" panose="020B0600070205080204" pitchFamily="34" charset="-128"/>
              </a:rPr>
              <a:t>0</a:t>
            </a:r>
            <a:r>
              <a:rPr lang="ja-JP" altLang="ja-JP" sz="2400">
                <a:effectLst/>
                <a:ea typeface="ＭＳ Ｐゴシック" panose="020B0600070205080204" pitchFamily="34" charset="-128"/>
                <a:cs typeface="ＭＳ Ｐゴシック" panose="020B0600070205080204" pitchFamily="34" charset="-128"/>
              </a:rPr>
              <a:t>～</a:t>
            </a:r>
            <a:r>
              <a:rPr lang="en-US" altLang="ja-JP" sz="2400" dirty="0">
                <a:effectLst/>
                <a:ea typeface="ＭＳ Ｐゴシック" panose="020B0600070205080204" pitchFamily="34" charset="-128"/>
                <a:cs typeface="ＭＳ Ｐゴシック" panose="020B0600070205080204" pitchFamily="34" charset="-128"/>
              </a:rPr>
              <a:t>8</a:t>
            </a:r>
            <a:r>
              <a:rPr lang="ja-JP" altLang="ja-JP" sz="2400">
                <a:effectLst/>
                <a:ea typeface="ＭＳ Ｐゴシック" panose="020B0600070205080204" pitchFamily="34" charset="-128"/>
                <a:cs typeface="ＭＳ Ｐゴシック" panose="020B0600070205080204" pitchFamily="34" charset="-128"/>
              </a:rPr>
              <a:t>歳）と比べて、</a:t>
            </a:r>
            <a:endParaRPr lang="en-US" altLang="ja-JP" sz="2400" dirty="0">
              <a:effectLst/>
              <a:ea typeface="ＭＳ Ｐゴシック" panose="020B0600070205080204" pitchFamily="34" charset="-128"/>
              <a:cs typeface="ＭＳ Ｐゴシック" panose="020B0600070205080204" pitchFamily="34" charset="-128"/>
            </a:endParaRPr>
          </a:p>
          <a:p>
            <a:r>
              <a:rPr lang="ja-JP" altLang="ja-JP" sz="2400">
                <a:effectLst/>
                <a:ea typeface="ＭＳ Ｐゴシック" panose="020B0600070205080204" pitchFamily="34" charset="-128"/>
                <a:cs typeface="ＭＳ Ｐゴシック" panose="020B0600070205080204" pitchFamily="34" charset="-128"/>
              </a:rPr>
              <a:t>頸部痛</a:t>
            </a:r>
            <a:r>
              <a:rPr lang="ja-JP" altLang="en-US" sz="2400">
                <a:effectLst/>
                <a:ea typeface="ＭＳ Ｐゴシック" panose="020B0600070205080204" pitchFamily="34" charset="-128"/>
                <a:cs typeface="ＭＳ Ｐゴシック" panose="020B0600070205080204" pitchFamily="34" charset="-128"/>
              </a:rPr>
              <a:t>の自覚</a:t>
            </a:r>
            <a:r>
              <a:rPr lang="ja-JP" altLang="en-US" sz="2400">
                <a:ea typeface="ＭＳ Ｐゴシック" panose="020B0600070205080204" pitchFamily="34" charset="-128"/>
                <a:cs typeface="ＭＳ Ｐゴシック" panose="020B0600070205080204" pitchFamily="34" charset="-128"/>
              </a:rPr>
              <a:t>、</a:t>
            </a:r>
            <a:r>
              <a:rPr lang="ja-JP" altLang="ja-JP" sz="2400">
                <a:effectLst/>
                <a:ea typeface="ＭＳ Ｐゴシック" panose="020B0600070205080204" pitchFamily="34" charset="-128"/>
                <a:cs typeface="ＭＳ Ｐゴシック" panose="020B0600070205080204" pitchFamily="34" charset="-128"/>
              </a:rPr>
              <a:t>診察での頸部痛の有病率が高</a:t>
            </a:r>
            <a:r>
              <a:rPr lang="ja-JP" altLang="en-US" sz="2400">
                <a:effectLst/>
                <a:ea typeface="ＭＳ Ｐゴシック" panose="020B0600070205080204" pitchFamily="34" charset="-128"/>
                <a:cs typeface="ＭＳ Ｐゴシック" panose="020B0600070205080204" pitchFamily="34" charset="-128"/>
              </a:rPr>
              <a:t>い</a:t>
            </a:r>
            <a:endParaRPr lang="en-US" altLang="ja-JP" sz="2400" dirty="0">
              <a:effectLst/>
              <a:ea typeface="ＭＳ Ｐゴシック" panose="020B0600070205080204" pitchFamily="34" charset="-128"/>
              <a:cs typeface="ＭＳ Ｐゴシック" panose="020B0600070205080204" pitchFamily="34" charset="-128"/>
            </a:endParaRPr>
          </a:p>
          <a:p>
            <a:r>
              <a:rPr lang="ja-JP" altLang="ja-JP" sz="2400">
                <a:effectLst/>
                <a:ea typeface="ＭＳ Ｐゴシック" panose="020B0600070205080204" pitchFamily="34" charset="-128"/>
                <a:cs typeface="ＭＳ Ｐゴシック" panose="020B0600070205080204" pitchFamily="34" charset="-128"/>
              </a:rPr>
              <a:t>一方、年少群は</a:t>
            </a:r>
            <a:r>
              <a:rPr lang="ja-JP" altLang="en-US" sz="2400">
                <a:effectLst/>
                <a:ea typeface="ＭＳ Ｐゴシック" panose="020B0600070205080204" pitchFamily="34" charset="-128"/>
                <a:cs typeface="ＭＳ Ｐゴシック" panose="020B0600070205080204" pitchFamily="34" charset="-128"/>
              </a:rPr>
              <a:t>年長群に比べて、</a:t>
            </a:r>
            <a:endParaRPr lang="en-US" altLang="ja-JP" sz="2400" dirty="0">
              <a:effectLst/>
              <a:ea typeface="ＭＳ Ｐゴシック" panose="020B0600070205080204" pitchFamily="34" charset="-128"/>
              <a:cs typeface="ＭＳ Ｐゴシック" panose="020B0600070205080204" pitchFamily="34" charset="-128"/>
            </a:endParaRPr>
          </a:p>
          <a:p>
            <a:r>
              <a:rPr lang="ja-JP" altLang="ja-JP" sz="2400">
                <a:effectLst/>
                <a:ea typeface="ＭＳ Ｐゴシック" panose="020B0600070205080204" pitchFamily="34" charset="-128"/>
                <a:cs typeface="ＭＳ Ｐゴシック" panose="020B0600070205080204" pitchFamily="34" charset="-128"/>
              </a:rPr>
              <a:t>重度頭部外傷が多</a:t>
            </a:r>
            <a:r>
              <a:rPr lang="ja-JP" altLang="en-US" sz="2400">
                <a:ea typeface="ＭＳ Ｐゴシック" panose="020B0600070205080204" pitchFamily="34" charset="-128"/>
                <a:cs typeface="ＭＳ Ｐゴシック" panose="020B0600070205080204" pitchFamily="34" charset="-128"/>
              </a:rPr>
              <a:t>い</a:t>
            </a:r>
            <a:endParaRPr lang="ja-JP" altLang="ja-JP" sz="2400">
              <a:effectLst/>
              <a:ea typeface="ＭＳ Ｐゴシック" panose="020B0600070205080204" pitchFamily="34" charset="-128"/>
              <a:cs typeface="ＭＳ Ｐゴシック" panose="020B0600070205080204" pitchFamily="34" charset="-128"/>
            </a:endParaRPr>
          </a:p>
        </p:txBody>
      </p:sp>
      <p:sp>
        <p:nvSpPr>
          <p:cNvPr id="21" name="フレーム 20">
            <a:extLst>
              <a:ext uri="{FF2B5EF4-FFF2-40B4-BE49-F238E27FC236}">
                <a16:creationId xmlns:a16="http://schemas.microsoft.com/office/drawing/2014/main" id="{66DB3BC6-6122-A8D7-D0C9-68CF5090C155}"/>
              </a:ext>
            </a:extLst>
          </p:cNvPr>
          <p:cNvSpPr/>
          <p:nvPr/>
        </p:nvSpPr>
        <p:spPr>
          <a:xfrm>
            <a:off x="195694" y="1818297"/>
            <a:ext cx="6434355" cy="968497"/>
          </a:xfrm>
          <a:prstGeom prst="frame">
            <a:avLst>
              <a:gd name="adj1" fmla="val 7498"/>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22" name="フレーム 21">
            <a:extLst>
              <a:ext uri="{FF2B5EF4-FFF2-40B4-BE49-F238E27FC236}">
                <a16:creationId xmlns:a16="http://schemas.microsoft.com/office/drawing/2014/main" id="{FFDBE4EC-7DB0-61BB-1CB5-1B1CCA49C9D1}"/>
              </a:ext>
            </a:extLst>
          </p:cNvPr>
          <p:cNvSpPr/>
          <p:nvPr/>
        </p:nvSpPr>
        <p:spPr>
          <a:xfrm>
            <a:off x="190740" y="2950053"/>
            <a:ext cx="6439310" cy="529040"/>
          </a:xfrm>
          <a:prstGeom prst="frame">
            <a:avLst/>
          </a:prstGeom>
          <a:solidFill>
            <a:srgbClr val="FFC8D9"/>
          </a:solidFill>
          <a:ln>
            <a:solidFill>
              <a:srgbClr val="FFC8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24" name="右矢印 23">
            <a:extLst>
              <a:ext uri="{FF2B5EF4-FFF2-40B4-BE49-F238E27FC236}">
                <a16:creationId xmlns:a16="http://schemas.microsoft.com/office/drawing/2014/main" id="{6688B530-DFA9-930C-B3D2-876F35C7702B}"/>
              </a:ext>
            </a:extLst>
          </p:cNvPr>
          <p:cNvSpPr/>
          <p:nvPr/>
        </p:nvSpPr>
        <p:spPr>
          <a:xfrm rot="5400000">
            <a:off x="3186130" y="3945916"/>
            <a:ext cx="43021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069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96368-FB9A-9CAB-230E-5FDAE83CE163}"/>
              </a:ext>
            </a:extLst>
          </p:cNvPr>
          <p:cNvSpPr>
            <a:spLocks noGrp="1"/>
          </p:cNvSpPr>
          <p:nvPr>
            <p:ph type="title"/>
          </p:nvPr>
        </p:nvSpPr>
        <p:spPr>
          <a:xfrm>
            <a:off x="838200" y="365125"/>
            <a:ext cx="10515600" cy="1325563"/>
          </a:xfrm>
        </p:spPr>
        <p:txBody>
          <a:bodyPr anchor="ctr">
            <a:normAutofit/>
          </a:bodyPr>
          <a:lstStyle/>
          <a:p>
            <a:r>
              <a:rPr lang="ja-JP" altLang="en-US"/>
              <a:t>結果</a:t>
            </a:r>
            <a:endParaRPr kumimoji="1" lang="ja-JP" altLang="en-US"/>
          </a:p>
        </p:txBody>
      </p:sp>
      <p:pic>
        <p:nvPicPr>
          <p:cNvPr id="4" name="Picture 3" descr="文書のコード">
            <a:extLst>
              <a:ext uri="{FF2B5EF4-FFF2-40B4-BE49-F238E27FC236}">
                <a16:creationId xmlns:a16="http://schemas.microsoft.com/office/drawing/2014/main" id="{F2208E9A-5740-80DE-A8F1-D0E58F233B47}"/>
              </a:ext>
            </a:extLst>
          </p:cNvPr>
          <p:cNvPicPr>
            <a:picLocks noChangeAspect="1"/>
          </p:cNvPicPr>
          <p:nvPr/>
        </p:nvPicPr>
        <p:blipFill>
          <a:blip r:embed="rId2"/>
          <a:srcRect t="14747" b="23261"/>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19770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ーブル&#10;&#10;AI 生成コンテンツは誤りを含む可能性があります。">
            <a:extLst>
              <a:ext uri="{FF2B5EF4-FFF2-40B4-BE49-F238E27FC236}">
                <a16:creationId xmlns:a16="http://schemas.microsoft.com/office/drawing/2014/main" id="{EBF31E88-B560-2FC2-7261-9CDAED1FBA1D}"/>
              </a:ext>
            </a:extLst>
          </p:cNvPr>
          <p:cNvPicPr>
            <a:picLocks noGrp="1" noChangeAspect="1"/>
          </p:cNvPicPr>
          <p:nvPr>
            <p:ph idx="1"/>
          </p:nvPr>
        </p:nvPicPr>
        <p:blipFill>
          <a:blip r:embed="rId3"/>
          <a:srcRect t="7649" b="21527"/>
          <a:stretch>
            <a:fillRect/>
          </a:stretch>
        </p:blipFill>
        <p:spPr>
          <a:xfrm>
            <a:off x="111964" y="383738"/>
            <a:ext cx="11968072" cy="4042672"/>
          </a:xfrm>
        </p:spPr>
      </p:pic>
      <p:sp>
        <p:nvSpPr>
          <p:cNvPr id="9" name="フレーム 8">
            <a:extLst>
              <a:ext uri="{FF2B5EF4-FFF2-40B4-BE49-F238E27FC236}">
                <a16:creationId xmlns:a16="http://schemas.microsoft.com/office/drawing/2014/main" id="{3F474F87-474D-2FCC-1A5C-7A84ADAEAB15}"/>
              </a:ext>
            </a:extLst>
          </p:cNvPr>
          <p:cNvSpPr/>
          <p:nvPr/>
        </p:nvSpPr>
        <p:spPr>
          <a:xfrm>
            <a:off x="5638800" y="1321420"/>
            <a:ext cx="1456267" cy="36406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レーム 9">
            <a:extLst>
              <a:ext uri="{FF2B5EF4-FFF2-40B4-BE49-F238E27FC236}">
                <a16:creationId xmlns:a16="http://schemas.microsoft.com/office/drawing/2014/main" id="{75957A61-BAFA-299E-22C6-D586B42058D6}"/>
              </a:ext>
            </a:extLst>
          </p:cNvPr>
          <p:cNvSpPr/>
          <p:nvPr/>
        </p:nvSpPr>
        <p:spPr>
          <a:xfrm>
            <a:off x="5638799" y="2388220"/>
            <a:ext cx="1456267" cy="36406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a:extLst>
              <a:ext uri="{FF2B5EF4-FFF2-40B4-BE49-F238E27FC236}">
                <a16:creationId xmlns:a16="http://schemas.microsoft.com/office/drawing/2014/main" id="{2D4364D2-A768-881E-53DB-34CF71C9F0A0}"/>
              </a:ext>
            </a:extLst>
          </p:cNvPr>
          <p:cNvSpPr/>
          <p:nvPr/>
        </p:nvSpPr>
        <p:spPr>
          <a:xfrm>
            <a:off x="5638799" y="3470365"/>
            <a:ext cx="1456267" cy="36406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E45995AE-6327-BA6A-1955-F8DCFFD63168}"/>
              </a:ext>
            </a:extLst>
          </p:cNvPr>
          <p:cNvSpPr txBox="1"/>
          <p:nvPr/>
        </p:nvSpPr>
        <p:spPr>
          <a:xfrm>
            <a:off x="2172891" y="4426410"/>
            <a:ext cx="9844349" cy="830997"/>
          </a:xfrm>
          <a:prstGeom prst="rect">
            <a:avLst/>
          </a:prstGeom>
          <a:solidFill>
            <a:srgbClr val="FFC8C8"/>
          </a:solidFill>
          <a:ln w="28575">
            <a:solidFill>
              <a:srgbClr val="FFB1B5"/>
            </a:solidFill>
          </a:ln>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r>
              <a:rPr kumimoji="1" lang="ja-JP" altLang="en-US" sz="2400"/>
              <a:t>鈍的外傷後の</a:t>
            </a:r>
            <a:r>
              <a:rPr kumimoji="1" lang="en-US" altLang="ja-JP" sz="2400" dirty="0"/>
              <a:t>CSI</a:t>
            </a:r>
            <a:r>
              <a:rPr kumimoji="1" lang="ja-JP" altLang="en-US" sz="2400"/>
              <a:t>リスクがある小児の同定に</a:t>
            </a:r>
            <a:r>
              <a:rPr lang="ja-JP" altLang="en-US" sz="2400"/>
              <a:t>おいて、</a:t>
            </a:r>
            <a:endParaRPr lang="en-US" altLang="ja-JP" sz="2400" dirty="0"/>
          </a:p>
          <a:p>
            <a:r>
              <a:rPr lang="en-US" altLang="ja-JP" sz="2400" b="1" dirty="0"/>
              <a:t>PECARN CSI rule</a:t>
            </a:r>
            <a:r>
              <a:rPr lang="ja-JP" altLang="en-US" sz="2400" b="1"/>
              <a:t>が、全体・両年齢群も感度</a:t>
            </a:r>
            <a:r>
              <a:rPr kumimoji="1" lang="ja-JP" altLang="en-US" sz="2400" b="1"/>
              <a:t>と陰性</a:t>
            </a:r>
            <a:r>
              <a:rPr lang="ja-JP" altLang="en-US" sz="2400" b="1"/>
              <a:t>的中率が最も高い</a:t>
            </a:r>
          </a:p>
        </p:txBody>
      </p:sp>
      <p:sp>
        <p:nvSpPr>
          <p:cNvPr id="15" name="右矢印 14">
            <a:extLst>
              <a:ext uri="{FF2B5EF4-FFF2-40B4-BE49-F238E27FC236}">
                <a16:creationId xmlns:a16="http://schemas.microsoft.com/office/drawing/2014/main" id="{B22F8E01-B2BE-04AB-AC7C-5DB37F59ACA9}"/>
              </a:ext>
            </a:extLst>
          </p:cNvPr>
          <p:cNvSpPr/>
          <p:nvPr/>
        </p:nvSpPr>
        <p:spPr>
          <a:xfrm>
            <a:off x="1493679" y="4637801"/>
            <a:ext cx="53340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レーム 15">
            <a:extLst>
              <a:ext uri="{FF2B5EF4-FFF2-40B4-BE49-F238E27FC236}">
                <a16:creationId xmlns:a16="http://schemas.microsoft.com/office/drawing/2014/main" id="{EAF136E0-E36F-E46C-FFB5-DC517A8FBA57}"/>
              </a:ext>
            </a:extLst>
          </p:cNvPr>
          <p:cNvSpPr/>
          <p:nvPr/>
        </p:nvSpPr>
        <p:spPr>
          <a:xfrm>
            <a:off x="8859416" y="1321420"/>
            <a:ext cx="1456267" cy="36406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フレーム 16">
            <a:extLst>
              <a:ext uri="{FF2B5EF4-FFF2-40B4-BE49-F238E27FC236}">
                <a16:creationId xmlns:a16="http://schemas.microsoft.com/office/drawing/2014/main" id="{2EEDF749-E5C6-7A73-4E79-76D86BC7303E}"/>
              </a:ext>
            </a:extLst>
          </p:cNvPr>
          <p:cNvSpPr/>
          <p:nvPr/>
        </p:nvSpPr>
        <p:spPr>
          <a:xfrm>
            <a:off x="8859415" y="2388220"/>
            <a:ext cx="1456267" cy="36406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レーム 17">
            <a:extLst>
              <a:ext uri="{FF2B5EF4-FFF2-40B4-BE49-F238E27FC236}">
                <a16:creationId xmlns:a16="http://schemas.microsoft.com/office/drawing/2014/main" id="{83145A4B-39D0-595C-E5BA-698D1FDAF87A}"/>
              </a:ext>
            </a:extLst>
          </p:cNvPr>
          <p:cNvSpPr/>
          <p:nvPr/>
        </p:nvSpPr>
        <p:spPr>
          <a:xfrm>
            <a:off x="8859415" y="3470365"/>
            <a:ext cx="1456267" cy="364067"/>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Rectangle 1">
            <a:extLst>
              <a:ext uri="{FF2B5EF4-FFF2-40B4-BE49-F238E27FC236}">
                <a16:creationId xmlns:a16="http://schemas.microsoft.com/office/drawing/2014/main" id="{66E6B324-3224-B782-610C-003690D715BC}"/>
              </a:ext>
            </a:extLst>
          </p:cNvPr>
          <p:cNvSpPr>
            <a:spLocks noChangeArrowheads="1"/>
          </p:cNvSpPr>
          <p:nvPr/>
        </p:nvSpPr>
        <p:spPr bwMode="auto">
          <a:xfrm>
            <a:off x="270932" y="0"/>
            <a:ext cx="8007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a:ln>
                  <a:noFill/>
                </a:ln>
                <a:solidFill>
                  <a:srgbClr val="000000"/>
                </a:solidFill>
                <a:effectLst/>
                <a:latin typeface="Arial" panose="020B0604020202020204" pitchFamily="34" charset="0"/>
              </a:rPr>
              <a:t>PECARN</a:t>
            </a:r>
            <a:r>
              <a:rPr kumimoji="0" lang="en-US" altLang="ja-JP" sz="1800" b="1" i="0" u="none" strike="noStrike" cap="none" normalizeH="0" baseline="0" dirty="0">
                <a:ln>
                  <a:noFill/>
                </a:ln>
                <a:solidFill>
                  <a:srgbClr val="000000"/>
                </a:solidFill>
                <a:effectLst/>
                <a:latin typeface="Arial" panose="020B0604020202020204" pitchFamily="34" charset="0"/>
              </a:rPr>
              <a:t> CSI rule</a:t>
            </a:r>
            <a:r>
              <a:rPr kumimoji="0" lang="ja-JP" altLang="ja-JP" sz="1800" b="1" i="0" u="none" strike="noStrike" cap="none" normalizeH="0" baseline="0">
                <a:ln>
                  <a:noFill/>
                </a:ln>
                <a:solidFill>
                  <a:srgbClr val="000000"/>
                </a:solidFill>
                <a:effectLst/>
                <a:latin typeface="Arial" panose="020B0604020202020204" pitchFamily="34" charset="0"/>
              </a:rPr>
              <a:t>・NEXUS・CCRにおける診断精度および検査特性の比較</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フレーム 21">
            <a:extLst>
              <a:ext uri="{FF2B5EF4-FFF2-40B4-BE49-F238E27FC236}">
                <a16:creationId xmlns:a16="http://schemas.microsoft.com/office/drawing/2014/main" id="{8282207C-1CF0-320F-012A-E3C4F78C8D11}"/>
              </a:ext>
            </a:extLst>
          </p:cNvPr>
          <p:cNvSpPr/>
          <p:nvPr/>
        </p:nvSpPr>
        <p:spPr>
          <a:xfrm>
            <a:off x="3764504" y="1321420"/>
            <a:ext cx="354225" cy="885576"/>
          </a:xfrm>
          <a:prstGeom prst="frame">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AFB1CE15-B12A-2B37-F44B-957A0080B260}"/>
              </a:ext>
            </a:extLst>
          </p:cNvPr>
          <p:cNvSpPr txBox="1"/>
          <p:nvPr/>
        </p:nvSpPr>
        <p:spPr>
          <a:xfrm>
            <a:off x="2163990" y="6015393"/>
            <a:ext cx="9432880" cy="830997"/>
          </a:xfrm>
          <a:prstGeom prst="rect">
            <a:avLst/>
          </a:prstGeom>
          <a:solidFill>
            <a:srgbClr val="FF7E90">
              <a:alpha val="83922"/>
            </a:srgbClr>
          </a:solidFill>
          <a:ln w="28575">
            <a:solidFill>
              <a:srgbClr val="FF616C"/>
            </a:solidFill>
          </a:ln>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2400" b="1" dirty="0">
                <a:solidFill>
                  <a:schemeClr val="tx1"/>
                </a:solidFill>
              </a:rPr>
              <a:t>PECARN CSI rule</a:t>
            </a:r>
            <a:r>
              <a:rPr lang="ja-JP" altLang="en-US" sz="2400" b="1">
                <a:solidFill>
                  <a:schemeClr val="tx1"/>
                </a:solidFill>
              </a:rPr>
              <a:t>では見逃しが最も少なく、</a:t>
            </a:r>
            <a:endParaRPr lang="en-US" altLang="ja-JP" sz="2400" b="1" dirty="0">
              <a:solidFill>
                <a:schemeClr val="tx1"/>
              </a:solidFill>
            </a:endParaRPr>
          </a:p>
          <a:p>
            <a:r>
              <a:rPr lang="en-US" altLang="ja-JP" sz="2400" b="1" dirty="0">
                <a:solidFill>
                  <a:schemeClr val="tx1"/>
                </a:solidFill>
              </a:rPr>
              <a:t>NEXUS/CCR</a:t>
            </a:r>
            <a:r>
              <a:rPr lang="ja-JP" altLang="en-US" sz="2400" b="1">
                <a:solidFill>
                  <a:schemeClr val="tx1"/>
                </a:solidFill>
              </a:rPr>
              <a:t>では、手術介入を要する症例を含む見逃しがより多い</a:t>
            </a:r>
            <a:endParaRPr lang="en-US" altLang="ja-JP" sz="2400" b="1" dirty="0">
              <a:solidFill>
                <a:schemeClr val="tx1"/>
              </a:solidFill>
            </a:endParaRPr>
          </a:p>
        </p:txBody>
      </p:sp>
      <p:sp>
        <p:nvSpPr>
          <p:cNvPr id="26" name="右矢印 25">
            <a:extLst>
              <a:ext uri="{FF2B5EF4-FFF2-40B4-BE49-F238E27FC236}">
                <a16:creationId xmlns:a16="http://schemas.microsoft.com/office/drawing/2014/main" id="{6E0EADDD-FF22-C905-AAA8-A6221AFA6C98}"/>
              </a:ext>
            </a:extLst>
          </p:cNvPr>
          <p:cNvSpPr/>
          <p:nvPr/>
        </p:nvSpPr>
        <p:spPr>
          <a:xfrm>
            <a:off x="1493679" y="6267955"/>
            <a:ext cx="533400" cy="408214"/>
          </a:xfrm>
          <a:prstGeom prst="rightArrow">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レーム 1">
            <a:extLst>
              <a:ext uri="{FF2B5EF4-FFF2-40B4-BE49-F238E27FC236}">
                <a16:creationId xmlns:a16="http://schemas.microsoft.com/office/drawing/2014/main" id="{8E04029A-A4EF-07D1-7F52-C7103818CAA6}"/>
              </a:ext>
            </a:extLst>
          </p:cNvPr>
          <p:cNvSpPr/>
          <p:nvPr/>
        </p:nvSpPr>
        <p:spPr>
          <a:xfrm>
            <a:off x="7197658" y="1582174"/>
            <a:ext cx="1456267" cy="364067"/>
          </a:xfrm>
          <a:prstGeom prst="frame">
            <a:avLst/>
          </a:prstGeom>
          <a:solidFill>
            <a:srgbClr val="FFC8D9"/>
          </a:solidFill>
          <a:ln>
            <a:solidFill>
              <a:srgbClr val="FFC8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レーム 2">
            <a:extLst>
              <a:ext uri="{FF2B5EF4-FFF2-40B4-BE49-F238E27FC236}">
                <a16:creationId xmlns:a16="http://schemas.microsoft.com/office/drawing/2014/main" id="{B41379AE-D99C-6C2A-EDB5-33E456FAC70F}"/>
              </a:ext>
            </a:extLst>
          </p:cNvPr>
          <p:cNvSpPr/>
          <p:nvPr/>
        </p:nvSpPr>
        <p:spPr>
          <a:xfrm>
            <a:off x="7197657" y="2669481"/>
            <a:ext cx="1456267" cy="364067"/>
          </a:xfrm>
          <a:prstGeom prst="frame">
            <a:avLst/>
          </a:prstGeom>
          <a:solidFill>
            <a:srgbClr val="FFC8D9"/>
          </a:solidFill>
          <a:ln>
            <a:solidFill>
              <a:srgbClr val="FFC8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フレーム 3">
            <a:extLst>
              <a:ext uri="{FF2B5EF4-FFF2-40B4-BE49-F238E27FC236}">
                <a16:creationId xmlns:a16="http://schemas.microsoft.com/office/drawing/2014/main" id="{A73C8BEA-4495-97F5-4B6E-45AD5DDBD367}"/>
              </a:ext>
            </a:extLst>
          </p:cNvPr>
          <p:cNvSpPr/>
          <p:nvPr/>
        </p:nvSpPr>
        <p:spPr>
          <a:xfrm>
            <a:off x="7197656" y="3756788"/>
            <a:ext cx="1456267" cy="364067"/>
          </a:xfrm>
          <a:prstGeom prst="frame">
            <a:avLst/>
          </a:prstGeom>
          <a:solidFill>
            <a:srgbClr val="FFC8D9"/>
          </a:solidFill>
          <a:ln>
            <a:solidFill>
              <a:srgbClr val="FFC8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7D0EDCE6-4642-9148-C11A-95B614181856}"/>
              </a:ext>
            </a:extLst>
          </p:cNvPr>
          <p:cNvSpPr txBox="1"/>
          <p:nvPr/>
        </p:nvSpPr>
        <p:spPr>
          <a:xfrm>
            <a:off x="2158591" y="5220902"/>
            <a:ext cx="7504953" cy="830997"/>
          </a:xfrm>
          <a:prstGeom prst="rect">
            <a:avLst/>
          </a:prstGeom>
          <a:solidFill>
            <a:srgbClr val="FFC8D9"/>
          </a:solidFill>
          <a:ln w="28575">
            <a:solidFill>
              <a:srgbClr val="FFC8D9"/>
            </a:solidFill>
          </a:ln>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2400"/>
              <a:t>鈍的外傷後の</a:t>
            </a:r>
            <a:r>
              <a:rPr lang="en-US" altLang="ja-JP" sz="2400" dirty="0"/>
              <a:t>CSI</a:t>
            </a:r>
            <a:r>
              <a:rPr lang="ja-JP" altLang="en-US" sz="2400"/>
              <a:t>リスクがある小児の同定において、</a:t>
            </a:r>
            <a:endParaRPr lang="en-US" altLang="ja-JP" sz="2400" dirty="0"/>
          </a:p>
          <a:p>
            <a:r>
              <a:rPr lang="en-US" altLang="ja-JP" sz="2400" b="1" dirty="0">
                <a:solidFill>
                  <a:schemeClr val="tx1"/>
                </a:solidFill>
              </a:rPr>
              <a:t>NEXUS</a:t>
            </a:r>
            <a:r>
              <a:rPr lang="ja-JP" altLang="en-US" sz="2400" b="1">
                <a:solidFill>
                  <a:schemeClr val="tx1"/>
                </a:solidFill>
              </a:rPr>
              <a:t>が、</a:t>
            </a:r>
            <a:r>
              <a:rPr lang="ja-JP" altLang="en-US" sz="2400" b="1"/>
              <a:t>全体・両年齢群でも</a:t>
            </a:r>
            <a:r>
              <a:rPr lang="ja-JP" altLang="en-US" sz="2400" b="1">
                <a:solidFill>
                  <a:schemeClr val="tx1"/>
                </a:solidFill>
              </a:rPr>
              <a:t>特異度が最も高い</a:t>
            </a:r>
            <a:endParaRPr lang="en-US" altLang="ja-JP" sz="2400" b="1" dirty="0">
              <a:solidFill>
                <a:schemeClr val="tx1"/>
              </a:solidFill>
            </a:endParaRPr>
          </a:p>
        </p:txBody>
      </p:sp>
      <p:sp>
        <p:nvSpPr>
          <p:cNvPr id="7" name="右矢印 6">
            <a:extLst>
              <a:ext uri="{FF2B5EF4-FFF2-40B4-BE49-F238E27FC236}">
                <a16:creationId xmlns:a16="http://schemas.microsoft.com/office/drawing/2014/main" id="{783192C0-1591-2063-9E08-433A09A6529F}"/>
              </a:ext>
            </a:extLst>
          </p:cNvPr>
          <p:cNvSpPr/>
          <p:nvPr/>
        </p:nvSpPr>
        <p:spPr>
          <a:xfrm>
            <a:off x="1493679" y="5452878"/>
            <a:ext cx="533400" cy="408214"/>
          </a:xfrm>
          <a:prstGeom prst="rightArrow">
            <a:avLst/>
          </a:prstGeom>
          <a:solidFill>
            <a:srgbClr val="FFC8D9"/>
          </a:solidFill>
          <a:ln>
            <a:solidFill>
              <a:srgbClr val="FFC8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982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0B70F37-90DC-406F-46C0-6E4153A31782}"/>
              </a:ext>
            </a:extLst>
          </p:cNvPr>
          <p:cNvPicPr>
            <a:picLocks noChangeAspect="1"/>
          </p:cNvPicPr>
          <p:nvPr/>
        </p:nvPicPr>
        <p:blipFill>
          <a:blip r:embed="rId3"/>
          <a:srcRect t="529" b="6482"/>
          <a:stretch>
            <a:fillRect/>
          </a:stretch>
        </p:blipFill>
        <p:spPr>
          <a:xfrm>
            <a:off x="1857540" y="507813"/>
            <a:ext cx="8476918" cy="5222318"/>
          </a:xfrm>
          <a:prstGeom prst="rect">
            <a:avLst/>
          </a:prstGeom>
          <a:noFill/>
        </p:spPr>
      </p:pic>
      <p:pic>
        <p:nvPicPr>
          <p:cNvPr id="6" name="図 5" descr="グラフ, 折れ線グラフ&#10;&#10;AI 生成コンテンツは誤りを含む可能性があります。">
            <a:extLst>
              <a:ext uri="{FF2B5EF4-FFF2-40B4-BE49-F238E27FC236}">
                <a16:creationId xmlns:a16="http://schemas.microsoft.com/office/drawing/2014/main" id="{859A82B9-F59E-2A38-E09B-09D361355175}"/>
              </a:ext>
            </a:extLst>
          </p:cNvPr>
          <p:cNvPicPr>
            <a:picLocks noChangeAspect="1"/>
          </p:cNvPicPr>
          <p:nvPr/>
        </p:nvPicPr>
        <p:blipFill>
          <a:blip r:embed="rId4"/>
          <a:stretch>
            <a:fillRect/>
          </a:stretch>
        </p:blipFill>
        <p:spPr>
          <a:xfrm>
            <a:off x="12421582" y="1890411"/>
            <a:ext cx="3755225" cy="2457122"/>
          </a:xfrm>
          <a:prstGeom prst="rect">
            <a:avLst/>
          </a:prstGeom>
        </p:spPr>
      </p:pic>
      <p:pic>
        <p:nvPicPr>
          <p:cNvPr id="8" name="図 7" descr="グラフ, 折れ線グラフ&#10;&#10;AI 生成コンテンツは誤りを含む可能性があります。">
            <a:extLst>
              <a:ext uri="{FF2B5EF4-FFF2-40B4-BE49-F238E27FC236}">
                <a16:creationId xmlns:a16="http://schemas.microsoft.com/office/drawing/2014/main" id="{C65BB10F-2337-1CBE-E9B4-23B7E22E8AFA}"/>
              </a:ext>
            </a:extLst>
          </p:cNvPr>
          <p:cNvPicPr>
            <a:picLocks noChangeAspect="1"/>
          </p:cNvPicPr>
          <p:nvPr/>
        </p:nvPicPr>
        <p:blipFill>
          <a:blip r:embed="rId5"/>
          <a:stretch>
            <a:fillRect/>
          </a:stretch>
        </p:blipFill>
        <p:spPr>
          <a:xfrm>
            <a:off x="12421582" y="4547347"/>
            <a:ext cx="3817485" cy="2457123"/>
          </a:xfrm>
          <a:prstGeom prst="rect">
            <a:avLst/>
          </a:prstGeom>
        </p:spPr>
      </p:pic>
      <p:sp>
        <p:nvSpPr>
          <p:cNvPr id="9" name="テキスト ボックス 8">
            <a:extLst>
              <a:ext uri="{FF2B5EF4-FFF2-40B4-BE49-F238E27FC236}">
                <a16:creationId xmlns:a16="http://schemas.microsoft.com/office/drawing/2014/main" id="{D4290125-0678-FFF6-4017-092CBE34DB94}"/>
              </a:ext>
            </a:extLst>
          </p:cNvPr>
          <p:cNvSpPr txBox="1"/>
          <p:nvPr/>
        </p:nvSpPr>
        <p:spPr>
          <a:xfrm>
            <a:off x="6724562" y="2777873"/>
            <a:ext cx="3500935" cy="1569660"/>
          </a:xfrm>
          <a:prstGeom prst="rect">
            <a:avLst/>
          </a:prstGeom>
          <a:noFill/>
        </p:spPr>
        <p:txBody>
          <a:bodyPr wrap="square" rtlCol="0">
            <a:spAutoFit/>
          </a:bodyPr>
          <a:lstStyle/>
          <a:p>
            <a:r>
              <a:rPr kumimoji="1" lang="en-US" altLang="ja-JP" sz="2400" dirty="0"/>
              <a:t>AUC</a:t>
            </a:r>
            <a:r>
              <a:rPr kumimoji="1" lang="ja-JP" altLang="en-US" sz="2400"/>
              <a:t>：</a:t>
            </a:r>
            <a:endParaRPr kumimoji="1" lang="en-US" altLang="ja-JP" sz="2400" dirty="0"/>
          </a:p>
          <a:p>
            <a:r>
              <a:rPr lang="en-US" altLang="ja-JP" sz="2400" dirty="0"/>
              <a:t>PECARN CSI rule 0.77</a:t>
            </a:r>
          </a:p>
          <a:p>
            <a:r>
              <a:rPr lang="en-US" altLang="ja-JP" sz="2400" dirty="0"/>
              <a:t>NEXUS </a:t>
            </a:r>
            <a:r>
              <a:rPr lang="ja-JP" altLang="en-US" sz="2400"/>
              <a:t>　　　　</a:t>
            </a:r>
            <a:r>
              <a:rPr lang="en-US" altLang="ja-JP" sz="2400" dirty="0"/>
              <a:t>  0.75</a:t>
            </a:r>
          </a:p>
          <a:p>
            <a:r>
              <a:rPr lang="en-US" altLang="ja-JP" sz="2400" dirty="0"/>
              <a:t>CCR </a:t>
            </a:r>
            <a:r>
              <a:rPr lang="ja-JP" altLang="en-US" sz="2400"/>
              <a:t>　　　　　</a:t>
            </a:r>
            <a:r>
              <a:rPr lang="en-US" altLang="ja-JP" sz="2400" dirty="0"/>
              <a:t>   0.74</a:t>
            </a:r>
            <a:endParaRPr kumimoji="1" lang="ja-JP" altLang="en-US" sz="2400"/>
          </a:p>
        </p:txBody>
      </p:sp>
      <p:sp>
        <p:nvSpPr>
          <p:cNvPr id="15" name="Rectangle 1">
            <a:extLst>
              <a:ext uri="{FF2B5EF4-FFF2-40B4-BE49-F238E27FC236}">
                <a16:creationId xmlns:a16="http://schemas.microsoft.com/office/drawing/2014/main" id="{A286CC5F-5F01-1FCA-2FB0-8DC04FB062B1}"/>
              </a:ext>
            </a:extLst>
          </p:cNvPr>
          <p:cNvSpPr>
            <a:spLocks noChangeArrowheads="1"/>
          </p:cNvSpPr>
          <p:nvPr/>
        </p:nvSpPr>
        <p:spPr bwMode="auto">
          <a:xfrm>
            <a:off x="3072185" y="5730131"/>
            <a:ext cx="604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a:ln>
                  <a:noFill/>
                </a:ln>
                <a:solidFill>
                  <a:srgbClr val="000000"/>
                </a:solidFill>
                <a:effectLst/>
                <a:latin typeface="Arial" panose="020B0604020202020204" pitchFamily="34" charset="0"/>
              </a:rPr>
              <a:t>PECARN CSI</a:t>
            </a:r>
            <a:r>
              <a:rPr kumimoji="0" lang="en-US" altLang="ja-JP" sz="1800" b="1" i="0" u="none" strike="noStrike" cap="none" normalizeH="0" baseline="0" dirty="0">
                <a:ln>
                  <a:noFill/>
                </a:ln>
                <a:solidFill>
                  <a:srgbClr val="000000"/>
                </a:solidFill>
                <a:effectLst/>
                <a:latin typeface="Arial" panose="020B0604020202020204" pitchFamily="34" charset="0"/>
              </a:rPr>
              <a:t> rule</a:t>
            </a:r>
            <a:r>
              <a:rPr kumimoji="0" lang="ja-JP" altLang="ja-JP" sz="1800" b="1" i="0" u="none" strike="noStrike" cap="none" normalizeH="0" baseline="0">
                <a:ln>
                  <a:noFill/>
                </a:ln>
                <a:solidFill>
                  <a:srgbClr val="000000"/>
                </a:solidFill>
                <a:effectLst/>
                <a:latin typeface="Arial" panose="020B0604020202020204" pitchFamily="34" charset="0"/>
              </a:rPr>
              <a:t>・CCR・NEXUSのROC曲線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テキスト ボックス 15">
            <a:extLst>
              <a:ext uri="{FF2B5EF4-FFF2-40B4-BE49-F238E27FC236}">
                <a16:creationId xmlns:a16="http://schemas.microsoft.com/office/drawing/2014/main" id="{807CEFA3-C066-C155-A87E-6129CBB3DEFF}"/>
              </a:ext>
            </a:extLst>
          </p:cNvPr>
          <p:cNvSpPr txBox="1"/>
          <p:nvPr/>
        </p:nvSpPr>
        <p:spPr>
          <a:xfrm>
            <a:off x="4795238" y="6023571"/>
            <a:ext cx="7396762" cy="830997"/>
          </a:xfrm>
          <a:prstGeom prst="rect">
            <a:avLst/>
          </a:prstGeom>
          <a:solidFill>
            <a:srgbClr val="FFB1B5">
              <a:alpha val="83137"/>
            </a:srgbClr>
          </a:solidFill>
          <a:ln w="28575">
            <a:solidFill>
              <a:srgbClr val="FFB1B5"/>
            </a:solidFill>
          </a:ln>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2400" b="1" dirty="0"/>
              <a:t>ROC</a:t>
            </a:r>
            <a:r>
              <a:rPr lang="ja-JP" altLang="en-US" sz="2400" b="1"/>
              <a:t>曲線の</a:t>
            </a:r>
            <a:r>
              <a:rPr lang="en-US" altLang="ja-JP" sz="2400" b="1" dirty="0"/>
              <a:t>AUC</a:t>
            </a:r>
            <a:r>
              <a:rPr lang="ja-JP" altLang="en-US" sz="2400" b="1"/>
              <a:t>は</a:t>
            </a:r>
            <a:r>
              <a:rPr lang="en-US" altLang="ja-JP" sz="2400" b="1" dirty="0"/>
              <a:t>3</a:t>
            </a:r>
            <a:r>
              <a:rPr lang="ja-JP" altLang="en-US" sz="2400" b="1"/>
              <a:t>つでほぼ「同程度」だが、</a:t>
            </a:r>
            <a:r>
              <a:rPr lang="en-US" altLang="ja-JP" sz="2400" b="1" dirty="0"/>
              <a:t>PECARN CSI Rule</a:t>
            </a:r>
            <a:r>
              <a:rPr lang="ja-JP" altLang="en-US" sz="2400" b="1"/>
              <a:t>が、</a:t>
            </a:r>
            <a:r>
              <a:rPr lang="en-US" altLang="ja-JP" sz="2400" b="1" dirty="0"/>
              <a:t>NEXUS/CCR</a:t>
            </a:r>
            <a:r>
              <a:rPr lang="ja-JP" altLang="en-US" sz="2400" b="1"/>
              <a:t>より高かった </a:t>
            </a:r>
          </a:p>
        </p:txBody>
      </p:sp>
      <p:sp>
        <p:nvSpPr>
          <p:cNvPr id="17" name="右矢印 16">
            <a:extLst>
              <a:ext uri="{FF2B5EF4-FFF2-40B4-BE49-F238E27FC236}">
                <a16:creationId xmlns:a16="http://schemas.microsoft.com/office/drawing/2014/main" id="{6432CB38-2794-6F04-F5C5-B984CCA4CA4F}"/>
              </a:ext>
            </a:extLst>
          </p:cNvPr>
          <p:cNvSpPr/>
          <p:nvPr/>
        </p:nvSpPr>
        <p:spPr>
          <a:xfrm>
            <a:off x="4275760" y="6234962"/>
            <a:ext cx="45111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281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ーブル&#10;&#10;AI 生成コンテンツは誤りを含む可能性があります。">
            <a:extLst>
              <a:ext uri="{FF2B5EF4-FFF2-40B4-BE49-F238E27FC236}">
                <a16:creationId xmlns:a16="http://schemas.microsoft.com/office/drawing/2014/main" id="{7E067982-8E2F-5193-A30A-62F036DCF212}"/>
              </a:ext>
            </a:extLst>
          </p:cNvPr>
          <p:cNvPicPr>
            <a:picLocks noGrp="1" noChangeAspect="1"/>
          </p:cNvPicPr>
          <p:nvPr>
            <p:ph idx="1"/>
          </p:nvPr>
        </p:nvPicPr>
        <p:blipFill>
          <a:blip r:embed="rId3"/>
          <a:srcRect t="7473" r="32106"/>
          <a:stretch>
            <a:fillRect/>
          </a:stretch>
        </p:blipFill>
        <p:spPr>
          <a:xfrm>
            <a:off x="4463415" y="1314450"/>
            <a:ext cx="7528560" cy="5029200"/>
          </a:xfrm>
        </p:spPr>
      </p:pic>
      <p:sp>
        <p:nvSpPr>
          <p:cNvPr id="7" name="Rectangle 1">
            <a:extLst>
              <a:ext uri="{FF2B5EF4-FFF2-40B4-BE49-F238E27FC236}">
                <a16:creationId xmlns:a16="http://schemas.microsoft.com/office/drawing/2014/main" id="{BF564A2D-E039-A15F-97BB-D3D8738E35C0}"/>
              </a:ext>
            </a:extLst>
          </p:cNvPr>
          <p:cNvSpPr>
            <a:spLocks noChangeArrowheads="1"/>
          </p:cNvSpPr>
          <p:nvPr/>
        </p:nvSpPr>
        <p:spPr bwMode="auto">
          <a:xfrm>
            <a:off x="4463415" y="991672"/>
            <a:ext cx="6853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a:ln>
                  <a:noFill/>
                </a:ln>
                <a:solidFill>
                  <a:srgbClr val="000000"/>
                </a:solidFill>
                <a:effectLst/>
                <a:latin typeface="Arial" panose="020B0604020202020204" pitchFamily="34" charset="0"/>
              </a:rPr>
              <a:t>PECARN CSI</a:t>
            </a:r>
            <a:r>
              <a:rPr kumimoji="0" lang="en-US" altLang="ja-JP" sz="1800" b="1" i="0" u="none" strike="noStrike" cap="none" normalizeH="0" baseline="0" dirty="0">
                <a:ln>
                  <a:noFill/>
                </a:ln>
                <a:solidFill>
                  <a:srgbClr val="000000"/>
                </a:solidFill>
                <a:effectLst/>
                <a:latin typeface="Arial" panose="020B0604020202020204" pitchFamily="34" charset="0"/>
              </a:rPr>
              <a:t> rule</a:t>
            </a:r>
            <a:r>
              <a:rPr kumimoji="0" lang="ja-JP" altLang="ja-JP" sz="1800" b="1" i="0" u="none" strike="noStrike" cap="none" normalizeH="0" baseline="0">
                <a:ln>
                  <a:noFill/>
                </a:ln>
                <a:solidFill>
                  <a:srgbClr val="000000"/>
                </a:solidFill>
                <a:effectLst/>
                <a:latin typeface="Arial" panose="020B0604020202020204" pitchFamily="34" charset="0"/>
              </a:rPr>
              <a:t>・NEXUS・CCR</a:t>
            </a:r>
            <a:r>
              <a:rPr kumimoji="0" lang="ja-JP" altLang="en-US" b="1">
                <a:solidFill>
                  <a:srgbClr val="000000"/>
                </a:solidFill>
                <a:latin typeface="Arial" panose="020B0604020202020204" pitchFamily="34" charset="0"/>
              </a:rPr>
              <a:t>適用時</a:t>
            </a:r>
            <a:r>
              <a:rPr kumimoji="0" lang="ja-JP" altLang="ja-JP" sz="1800" b="1" i="0" u="none" strike="noStrike" cap="none" normalizeH="0" baseline="0">
                <a:ln>
                  <a:noFill/>
                </a:ln>
                <a:solidFill>
                  <a:srgbClr val="000000"/>
                </a:solidFill>
                <a:effectLst/>
                <a:latin typeface="Arial" panose="020B0604020202020204" pitchFamily="34" charset="0"/>
              </a:rPr>
              <a:t>の画像検査率の比較</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フレーム 7">
            <a:extLst>
              <a:ext uri="{FF2B5EF4-FFF2-40B4-BE49-F238E27FC236}">
                <a16:creationId xmlns:a16="http://schemas.microsoft.com/office/drawing/2014/main" id="{F04301CE-AFBE-4EA1-480B-40D4AFA9B6BE}"/>
              </a:ext>
            </a:extLst>
          </p:cNvPr>
          <p:cNvSpPr/>
          <p:nvPr/>
        </p:nvSpPr>
        <p:spPr>
          <a:xfrm>
            <a:off x="9856535" y="2536400"/>
            <a:ext cx="1128276" cy="283516"/>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フレーム 8">
            <a:extLst>
              <a:ext uri="{FF2B5EF4-FFF2-40B4-BE49-F238E27FC236}">
                <a16:creationId xmlns:a16="http://schemas.microsoft.com/office/drawing/2014/main" id="{AB8EEF31-3713-DD2E-B81C-FD9C750CF351}"/>
              </a:ext>
            </a:extLst>
          </p:cNvPr>
          <p:cNvSpPr/>
          <p:nvPr/>
        </p:nvSpPr>
        <p:spPr>
          <a:xfrm>
            <a:off x="9856535" y="3995311"/>
            <a:ext cx="1128276" cy="295983"/>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レーム 9">
            <a:extLst>
              <a:ext uri="{FF2B5EF4-FFF2-40B4-BE49-F238E27FC236}">
                <a16:creationId xmlns:a16="http://schemas.microsoft.com/office/drawing/2014/main" id="{F6143803-3C1B-F37B-6F30-1E3791A2B890}"/>
              </a:ext>
            </a:extLst>
          </p:cNvPr>
          <p:cNvSpPr/>
          <p:nvPr/>
        </p:nvSpPr>
        <p:spPr>
          <a:xfrm>
            <a:off x="9856535" y="5466688"/>
            <a:ext cx="1128276" cy="295985"/>
          </a:xfrm>
          <a:prstGeom prst="frame">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71DEC5E5-DE23-28E1-7006-CE57C8188AC7}"/>
              </a:ext>
            </a:extLst>
          </p:cNvPr>
          <p:cNvSpPr txBox="1"/>
          <p:nvPr/>
        </p:nvSpPr>
        <p:spPr>
          <a:xfrm>
            <a:off x="638175" y="412741"/>
            <a:ext cx="3757206" cy="4247317"/>
          </a:xfrm>
          <a:prstGeom prst="rect">
            <a:avLst/>
          </a:prstGeom>
          <a:noFill/>
        </p:spPr>
        <p:txBody>
          <a:bodyPr wrap="square">
            <a:spAutoFit/>
          </a:bodyPr>
          <a:lstStyle/>
          <a:p>
            <a:r>
              <a:rPr kumimoji="1" lang="ja-JP" altLang="en-US" sz="1800" b="1" i="0" u="none" strike="noStrike" kern="1200">
                <a:solidFill>
                  <a:schemeClr val="tx1"/>
                </a:solidFill>
                <a:effectLst/>
                <a:latin typeface="+mn-lt"/>
                <a:ea typeface="+mn-ea"/>
                <a:cs typeface="+mn-cs"/>
              </a:rPr>
              <a:t>・</a:t>
            </a:r>
            <a:r>
              <a:rPr kumimoji="1" lang="en-US" altLang="ja-JP" sz="1800" b="1" i="0" u="none" strike="noStrike" kern="1200" dirty="0">
                <a:solidFill>
                  <a:schemeClr val="tx1"/>
                </a:solidFill>
                <a:effectLst/>
                <a:latin typeface="+mn-lt"/>
                <a:ea typeface="+mn-ea"/>
                <a:cs typeface="+mn-cs"/>
              </a:rPr>
              <a:t>0-17</a:t>
            </a:r>
            <a:r>
              <a:rPr kumimoji="1" lang="ja-JP" altLang="en-US" sz="1800" b="1" i="0" u="none" strike="noStrike" kern="1200">
                <a:solidFill>
                  <a:schemeClr val="tx1"/>
                </a:solidFill>
                <a:effectLst/>
                <a:latin typeface="+mn-lt"/>
                <a:ea typeface="+mn-ea"/>
                <a:cs typeface="+mn-cs"/>
              </a:rPr>
              <a:t>歳の場合</a:t>
            </a:r>
            <a:endParaRPr kumimoji="1" lang="en-US" altLang="ja-JP" sz="1800" b="1" i="0" u="none" strike="noStrike" kern="1200" dirty="0">
              <a:solidFill>
                <a:schemeClr val="tx1"/>
              </a:solidFill>
              <a:effectLst/>
              <a:latin typeface="+mn-lt"/>
              <a:ea typeface="+mn-ea"/>
              <a:cs typeface="+mn-cs"/>
            </a:endParaRPr>
          </a:p>
          <a:p>
            <a:r>
              <a:rPr kumimoji="1" lang="ja-JP" altLang="en-US" sz="1800" b="1" i="0" u="none" strike="noStrike" kern="1200">
                <a:solidFill>
                  <a:schemeClr val="tx1"/>
                </a:solidFill>
                <a:effectLst/>
                <a:latin typeface="+mn-lt"/>
                <a:ea typeface="+mn-ea"/>
                <a:cs typeface="+mn-cs"/>
              </a:rPr>
              <a:t>推定画像検査率（単純</a:t>
            </a:r>
            <a:r>
              <a:rPr lang="en-US" altLang="ja-JP" b="1" dirty="0"/>
              <a:t>X</a:t>
            </a:r>
            <a:r>
              <a:rPr lang="ja-JP" altLang="en-US" b="1"/>
              <a:t>線</a:t>
            </a:r>
            <a:r>
              <a:rPr kumimoji="1" lang="en-US" altLang="ja-JP" sz="1800" b="1" i="0" u="none" strike="noStrike" kern="1200" dirty="0">
                <a:solidFill>
                  <a:schemeClr val="tx1"/>
                </a:solidFill>
                <a:effectLst/>
                <a:latin typeface="+mn-lt"/>
                <a:ea typeface="+mn-ea"/>
                <a:cs typeface="+mn-cs"/>
              </a:rPr>
              <a:t>+CT</a:t>
            </a:r>
            <a:r>
              <a:rPr kumimoji="1" lang="ja-JP" altLang="en-US" sz="1800" b="1" i="0" u="none" strike="noStrike" kern="1200">
                <a:solidFill>
                  <a:schemeClr val="tx1"/>
                </a:solidFill>
                <a:effectLst/>
                <a:latin typeface="+mn-lt"/>
                <a:ea typeface="+mn-ea"/>
                <a:cs typeface="+mn-cs"/>
              </a:rPr>
              <a:t>）</a:t>
            </a:r>
            <a:endParaRPr kumimoji="1" lang="en-US" altLang="ja-JP" sz="1800" b="1"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0" i="0" u="none" strike="noStrike" kern="1200" dirty="0">
                <a:solidFill>
                  <a:schemeClr val="tx1"/>
                </a:solidFill>
                <a:effectLst/>
                <a:latin typeface="+mn-lt"/>
                <a:ea typeface="+mn-ea"/>
                <a:cs typeface="+mn-cs"/>
              </a:rPr>
              <a:t>PECARN 41.1%</a:t>
            </a:r>
            <a:r>
              <a:rPr kumimoji="1" lang="ja-JP" altLang="en-US" sz="1800" b="0" i="0" u="none" strike="noStrike" kern="1200">
                <a:solidFill>
                  <a:schemeClr val="tx1"/>
                </a:solidFill>
                <a:effectLst/>
                <a:latin typeface="+mn-lt"/>
                <a:ea typeface="+mn-ea"/>
                <a:cs typeface="+mn-cs"/>
              </a:rPr>
              <a:t>（</a:t>
            </a:r>
            <a:r>
              <a:rPr kumimoji="1" lang="en-US" altLang="ja-JP" sz="1800" b="0" i="0" u="none" strike="noStrike" kern="1200" dirty="0">
                <a:solidFill>
                  <a:schemeClr val="tx1"/>
                </a:solidFill>
                <a:effectLst/>
                <a:latin typeface="+mn-lt"/>
                <a:ea typeface="+mn-ea"/>
                <a:cs typeface="+mn-cs"/>
              </a:rPr>
              <a:t>9,225</a:t>
            </a:r>
            <a:r>
              <a:rPr kumimoji="1" lang="ja-JP" altLang="en-US" sz="1800" b="0" i="0" u="none" strike="noStrike" kern="1200">
                <a:solidFill>
                  <a:schemeClr val="tx1"/>
                </a:solidFill>
                <a:effectLst/>
                <a:latin typeface="+mn-lt"/>
                <a:ea typeface="+mn-ea"/>
                <a:cs typeface="+mn-cs"/>
              </a:rPr>
              <a:t>人）</a:t>
            </a:r>
            <a:endParaRPr kumimoji="1" lang="en-US" altLang="ja-JP" sz="1800" b="0"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1" i="0" u="none" strike="noStrike" kern="1200" dirty="0">
                <a:solidFill>
                  <a:schemeClr val="tx1"/>
                </a:solidFill>
                <a:effectLst/>
                <a:latin typeface="+mn-lt"/>
                <a:ea typeface="+mn-ea"/>
                <a:cs typeface="+mn-cs"/>
              </a:rPr>
              <a:t>NEXUS 35.7%</a:t>
            </a:r>
            <a:r>
              <a:rPr kumimoji="1" lang="ja-JP" altLang="en-US" sz="1800" b="1" i="0" u="none" strike="noStrike" kern="1200">
                <a:solidFill>
                  <a:schemeClr val="tx1"/>
                </a:solidFill>
                <a:effectLst/>
                <a:latin typeface="+mn-lt"/>
                <a:ea typeface="+mn-ea"/>
                <a:cs typeface="+mn-cs"/>
              </a:rPr>
              <a:t>（</a:t>
            </a:r>
            <a:r>
              <a:rPr kumimoji="1" lang="en-US" altLang="ja-JP" sz="1800" b="1" i="0" u="none" strike="noStrike" kern="1200" dirty="0">
                <a:solidFill>
                  <a:schemeClr val="tx1"/>
                </a:solidFill>
                <a:effectLst/>
                <a:latin typeface="+mn-lt"/>
                <a:ea typeface="+mn-ea"/>
                <a:cs typeface="+mn-cs"/>
              </a:rPr>
              <a:t>8,010</a:t>
            </a:r>
            <a:r>
              <a:rPr kumimoji="1" lang="ja-JP" altLang="en-US" sz="1800" b="1" i="0" u="none" strike="noStrike" kern="1200">
                <a:solidFill>
                  <a:schemeClr val="tx1"/>
                </a:solidFill>
                <a:effectLst/>
                <a:latin typeface="+mn-lt"/>
                <a:ea typeface="+mn-ea"/>
                <a:cs typeface="+mn-cs"/>
              </a:rPr>
              <a:t>人）</a:t>
            </a:r>
            <a:endParaRPr kumimoji="1" lang="en-US" altLang="ja-JP" sz="1800" b="1"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0" i="0" u="none" strike="noStrike" kern="1200" dirty="0">
                <a:solidFill>
                  <a:schemeClr val="tx1"/>
                </a:solidFill>
                <a:effectLst/>
                <a:latin typeface="+mn-lt"/>
                <a:ea typeface="+mn-ea"/>
                <a:cs typeface="+mn-cs"/>
              </a:rPr>
              <a:t>CCR 43.8%</a:t>
            </a:r>
            <a:r>
              <a:rPr kumimoji="1" lang="ja-JP" altLang="en-US" sz="1800" b="0" i="0" u="none" strike="noStrike" kern="1200">
                <a:solidFill>
                  <a:schemeClr val="tx1"/>
                </a:solidFill>
                <a:effectLst/>
                <a:latin typeface="+mn-lt"/>
                <a:ea typeface="+mn-ea"/>
                <a:cs typeface="+mn-cs"/>
              </a:rPr>
              <a:t>（</a:t>
            </a:r>
            <a:r>
              <a:rPr kumimoji="1" lang="en-US" altLang="ja-JP" sz="1800" b="0" i="0" u="none" strike="noStrike" kern="1200" dirty="0">
                <a:solidFill>
                  <a:schemeClr val="tx1"/>
                </a:solidFill>
                <a:effectLst/>
                <a:latin typeface="+mn-lt"/>
                <a:ea typeface="+mn-ea"/>
                <a:cs typeface="+mn-cs"/>
              </a:rPr>
              <a:t>9,829</a:t>
            </a:r>
            <a:r>
              <a:rPr kumimoji="1" lang="ja-JP" altLang="en-US" sz="1800" b="0" i="0" u="none" strike="noStrike" kern="1200">
                <a:solidFill>
                  <a:schemeClr val="tx1"/>
                </a:solidFill>
                <a:effectLst/>
                <a:latin typeface="+mn-lt"/>
                <a:ea typeface="+mn-ea"/>
                <a:cs typeface="+mn-cs"/>
              </a:rPr>
              <a:t>人）</a:t>
            </a:r>
            <a:endParaRPr kumimoji="1" lang="en-US" altLang="ja-JP" sz="1800" b="0" i="0" u="none" strike="noStrike" kern="1200" dirty="0">
              <a:solidFill>
                <a:schemeClr val="tx1"/>
              </a:solidFill>
              <a:effectLst/>
              <a:latin typeface="+mn-lt"/>
              <a:ea typeface="+mn-ea"/>
              <a:cs typeface="+mn-cs"/>
            </a:endParaRPr>
          </a:p>
          <a:p>
            <a:endParaRPr lang="en-US" altLang="ja-JP" dirty="0"/>
          </a:p>
          <a:p>
            <a:r>
              <a:rPr kumimoji="1" lang="ja-JP" altLang="en-US" sz="1800" b="1" i="0" u="none" strike="noStrike" kern="1200">
                <a:solidFill>
                  <a:schemeClr val="tx1"/>
                </a:solidFill>
                <a:effectLst/>
                <a:latin typeface="+mn-lt"/>
                <a:ea typeface="+mn-ea"/>
                <a:cs typeface="+mn-cs"/>
              </a:rPr>
              <a:t>推定単純</a:t>
            </a:r>
            <a:r>
              <a:rPr kumimoji="1" lang="en-US" altLang="ja-JP" sz="1800" b="1" i="0" u="none" strike="noStrike" kern="1200" dirty="0">
                <a:solidFill>
                  <a:schemeClr val="tx1"/>
                </a:solidFill>
                <a:effectLst/>
                <a:latin typeface="+mn-lt"/>
                <a:ea typeface="+mn-ea"/>
                <a:cs typeface="+mn-cs"/>
              </a:rPr>
              <a:t>X</a:t>
            </a:r>
            <a:r>
              <a:rPr kumimoji="1" lang="ja-JP" altLang="en-US" sz="1800" b="1" i="0" u="none" strike="noStrike" kern="1200">
                <a:solidFill>
                  <a:schemeClr val="tx1"/>
                </a:solidFill>
                <a:effectLst/>
                <a:latin typeface="+mn-lt"/>
                <a:ea typeface="+mn-ea"/>
                <a:cs typeface="+mn-cs"/>
              </a:rPr>
              <a:t>線撮影率</a:t>
            </a:r>
            <a:endParaRPr kumimoji="1" lang="en-US" altLang="ja-JP" sz="1800" b="1" i="0" u="none" strike="noStrike" kern="1200" dirty="0">
              <a:solidFill>
                <a:schemeClr val="tx1"/>
              </a:solidFill>
              <a:effectLst/>
              <a:latin typeface="+mn-lt"/>
              <a:ea typeface="+mn-ea"/>
              <a:cs typeface="+mn-cs"/>
            </a:endParaRPr>
          </a:p>
          <a:p>
            <a:r>
              <a:rPr lang="ja-JP" altLang="en-US"/>
              <a:t>　</a:t>
            </a:r>
            <a:r>
              <a:rPr lang="en-US" altLang="ja-JP" dirty="0"/>
              <a:t>PECARN 34.2%</a:t>
            </a:r>
            <a:r>
              <a:rPr lang="ja-JP" altLang="en-US"/>
              <a:t>（</a:t>
            </a:r>
            <a:r>
              <a:rPr lang="en-US" altLang="ja-JP" dirty="0"/>
              <a:t>7,676</a:t>
            </a:r>
            <a:r>
              <a:rPr lang="ja-JP" altLang="en-US"/>
              <a:t>人）</a:t>
            </a:r>
            <a:endParaRPr kumimoji="1" lang="en-US" altLang="ja-JP" sz="1800" b="0"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1" i="0" u="none" strike="noStrike" kern="1200" dirty="0">
                <a:solidFill>
                  <a:schemeClr val="tx1"/>
                </a:solidFill>
                <a:effectLst/>
                <a:latin typeface="+mn-lt"/>
                <a:ea typeface="+mn-ea"/>
                <a:cs typeface="+mn-cs"/>
              </a:rPr>
              <a:t>NEXUS 24.9%</a:t>
            </a:r>
            <a:r>
              <a:rPr kumimoji="1" lang="ja-JP" altLang="en-US" sz="1800" b="1" i="0" u="none" strike="noStrike" kern="1200">
                <a:solidFill>
                  <a:schemeClr val="tx1"/>
                </a:solidFill>
                <a:effectLst/>
                <a:latin typeface="+mn-lt"/>
                <a:ea typeface="+mn-ea"/>
                <a:cs typeface="+mn-cs"/>
              </a:rPr>
              <a:t>（</a:t>
            </a:r>
            <a:r>
              <a:rPr kumimoji="1" lang="en-US" altLang="ja-JP" sz="1800" b="1" i="0" u="none" strike="noStrike" kern="1200" dirty="0">
                <a:solidFill>
                  <a:schemeClr val="tx1"/>
                </a:solidFill>
                <a:effectLst/>
                <a:latin typeface="+mn-lt"/>
                <a:ea typeface="+mn-ea"/>
                <a:cs typeface="+mn-cs"/>
              </a:rPr>
              <a:t>5,591</a:t>
            </a:r>
            <a:r>
              <a:rPr kumimoji="1" lang="ja-JP" altLang="en-US" sz="1800" b="1" i="0" u="none" strike="noStrike" kern="1200">
                <a:solidFill>
                  <a:schemeClr val="tx1"/>
                </a:solidFill>
                <a:effectLst/>
                <a:latin typeface="+mn-lt"/>
                <a:ea typeface="+mn-ea"/>
                <a:cs typeface="+mn-cs"/>
              </a:rPr>
              <a:t>人）</a:t>
            </a:r>
            <a:endParaRPr kumimoji="1" lang="en-US" altLang="ja-JP" sz="1800" b="1"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0" i="0" u="none" strike="noStrike" kern="1200" dirty="0">
                <a:solidFill>
                  <a:schemeClr val="tx1"/>
                </a:solidFill>
                <a:effectLst/>
                <a:latin typeface="+mn-lt"/>
                <a:ea typeface="+mn-ea"/>
                <a:cs typeface="+mn-cs"/>
              </a:rPr>
              <a:t>CCR 30.6%</a:t>
            </a:r>
            <a:r>
              <a:rPr kumimoji="1" lang="ja-JP" altLang="en-US" sz="1800" b="0" i="0" u="none" strike="noStrike" kern="1200">
                <a:solidFill>
                  <a:schemeClr val="tx1"/>
                </a:solidFill>
                <a:effectLst/>
                <a:latin typeface="+mn-lt"/>
                <a:ea typeface="+mn-ea"/>
                <a:cs typeface="+mn-cs"/>
              </a:rPr>
              <a:t>（</a:t>
            </a:r>
            <a:r>
              <a:rPr kumimoji="1" lang="en-US" altLang="ja-JP" sz="1800" b="0" i="0" u="none" strike="noStrike" kern="1200" dirty="0">
                <a:solidFill>
                  <a:schemeClr val="tx1"/>
                </a:solidFill>
                <a:effectLst/>
                <a:latin typeface="+mn-lt"/>
                <a:ea typeface="+mn-ea"/>
                <a:cs typeface="+mn-cs"/>
              </a:rPr>
              <a:t>6,861</a:t>
            </a:r>
            <a:r>
              <a:rPr kumimoji="1" lang="ja-JP" altLang="en-US" sz="1800" b="0" i="0" u="none" strike="noStrike" kern="1200">
                <a:solidFill>
                  <a:schemeClr val="tx1"/>
                </a:solidFill>
                <a:effectLst/>
                <a:latin typeface="+mn-lt"/>
                <a:ea typeface="+mn-ea"/>
                <a:cs typeface="+mn-cs"/>
              </a:rPr>
              <a:t>人</a:t>
            </a:r>
            <a:r>
              <a:rPr kumimoji="1" lang="en-US" altLang="ja-JP" sz="1800" b="0" i="0" u="none" strike="noStrike" kern="1200" dirty="0">
                <a:solidFill>
                  <a:schemeClr val="tx1"/>
                </a:solidFill>
                <a:effectLst/>
                <a:latin typeface="+mn-lt"/>
                <a:ea typeface="+mn-ea"/>
                <a:cs typeface="+mn-cs"/>
              </a:rPr>
              <a:t>)</a:t>
            </a:r>
          </a:p>
          <a:p>
            <a:endParaRPr kumimoji="1" lang="en-US" altLang="ja-JP" sz="1800" b="0" i="0" u="none" strike="noStrike" kern="1200" dirty="0">
              <a:solidFill>
                <a:schemeClr val="tx1"/>
              </a:solidFill>
              <a:effectLst/>
              <a:latin typeface="+mn-lt"/>
              <a:ea typeface="+mn-ea"/>
              <a:cs typeface="+mn-cs"/>
            </a:endParaRPr>
          </a:p>
          <a:p>
            <a:r>
              <a:rPr kumimoji="1" lang="ja-JP" altLang="en-US" sz="1800" b="1" i="0" u="none" strike="noStrike" kern="1200">
                <a:solidFill>
                  <a:schemeClr val="tx1"/>
                </a:solidFill>
                <a:effectLst/>
                <a:latin typeface="+mn-lt"/>
                <a:ea typeface="+mn-ea"/>
                <a:cs typeface="+mn-cs"/>
              </a:rPr>
              <a:t>推定</a:t>
            </a:r>
            <a:r>
              <a:rPr kumimoji="1" lang="en-US" altLang="ja-JP" sz="1800" b="1" i="0" u="none" strike="noStrike" kern="1200" dirty="0">
                <a:solidFill>
                  <a:schemeClr val="tx1"/>
                </a:solidFill>
                <a:effectLst/>
                <a:latin typeface="+mn-lt"/>
                <a:ea typeface="+mn-ea"/>
                <a:cs typeface="+mn-cs"/>
              </a:rPr>
              <a:t>CT</a:t>
            </a:r>
            <a:r>
              <a:rPr kumimoji="1" lang="ja-JP" altLang="en-US" sz="1800" b="1" i="0" u="none" strike="noStrike" kern="1200">
                <a:solidFill>
                  <a:schemeClr val="tx1"/>
                </a:solidFill>
                <a:effectLst/>
                <a:latin typeface="+mn-lt"/>
                <a:ea typeface="+mn-ea"/>
                <a:cs typeface="+mn-cs"/>
              </a:rPr>
              <a:t>撮像率</a:t>
            </a:r>
            <a:endParaRPr lang="en-US" altLang="ja-JP" b="1" dirty="0"/>
          </a:p>
          <a:p>
            <a:r>
              <a:rPr kumimoji="1" lang="ja-JP" altLang="en-US" sz="1800" b="0" i="0" u="none" strike="noStrike" kern="1200">
                <a:solidFill>
                  <a:schemeClr val="tx1"/>
                </a:solidFill>
                <a:effectLst/>
                <a:latin typeface="+mn-lt"/>
                <a:ea typeface="+mn-ea"/>
                <a:cs typeface="+mn-cs"/>
              </a:rPr>
              <a:t>　</a:t>
            </a:r>
            <a:r>
              <a:rPr kumimoji="1" lang="en-US" altLang="ja-JP" sz="1800" b="1" i="0" u="none" strike="noStrike" kern="1200" dirty="0">
                <a:solidFill>
                  <a:schemeClr val="tx1"/>
                </a:solidFill>
                <a:effectLst/>
                <a:latin typeface="+mn-lt"/>
                <a:ea typeface="+mn-ea"/>
                <a:cs typeface="+mn-cs"/>
              </a:rPr>
              <a:t>PECARN</a:t>
            </a:r>
            <a:r>
              <a:rPr lang="en-US" altLang="ja-JP" b="1" dirty="0"/>
              <a:t> </a:t>
            </a:r>
            <a:r>
              <a:rPr kumimoji="1" lang="en-US" altLang="ja-JP" sz="1800" b="1" i="0" u="none" strike="noStrike" kern="1200" dirty="0">
                <a:solidFill>
                  <a:schemeClr val="tx1"/>
                </a:solidFill>
                <a:effectLst/>
                <a:latin typeface="+mn-lt"/>
                <a:ea typeface="+mn-ea"/>
                <a:cs typeface="+mn-cs"/>
              </a:rPr>
              <a:t>6.9%</a:t>
            </a:r>
            <a:r>
              <a:rPr kumimoji="1" lang="ja-JP" altLang="en-US" sz="1800" b="1" i="0" u="none" strike="noStrike" kern="1200">
                <a:solidFill>
                  <a:schemeClr val="tx1"/>
                </a:solidFill>
                <a:effectLst/>
                <a:latin typeface="+mn-lt"/>
                <a:ea typeface="+mn-ea"/>
                <a:cs typeface="+mn-cs"/>
              </a:rPr>
              <a:t>（</a:t>
            </a:r>
            <a:r>
              <a:rPr kumimoji="1" lang="en-US" altLang="ja-JP" sz="1800" b="1" i="0" u="none" strike="noStrike" kern="1200" dirty="0">
                <a:solidFill>
                  <a:schemeClr val="tx1"/>
                </a:solidFill>
                <a:effectLst/>
                <a:latin typeface="+mn-lt"/>
                <a:ea typeface="+mn-ea"/>
                <a:cs typeface="+mn-cs"/>
              </a:rPr>
              <a:t>1,549</a:t>
            </a:r>
            <a:r>
              <a:rPr kumimoji="1" lang="ja-JP" altLang="en-US" sz="1800" b="1" i="0" u="none" strike="noStrike" kern="1200">
                <a:solidFill>
                  <a:schemeClr val="tx1"/>
                </a:solidFill>
                <a:effectLst/>
                <a:latin typeface="+mn-lt"/>
                <a:ea typeface="+mn-ea"/>
                <a:cs typeface="+mn-cs"/>
              </a:rPr>
              <a:t>人</a:t>
            </a:r>
            <a:r>
              <a:rPr lang="ja-JP" altLang="en-US" b="1"/>
              <a:t>）</a:t>
            </a:r>
            <a:endParaRPr lang="en-US" altLang="ja-JP" b="1" dirty="0"/>
          </a:p>
          <a:p>
            <a:r>
              <a:rPr kumimoji="1" lang="ja-JP" altLang="en-US" sz="1800" b="0" i="0" u="none" strike="noStrike" kern="1200">
                <a:solidFill>
                  <a:schemeClr val="tx1"/>
                </a:solidFill>
                <a:effectLst/>
                <a:latin typeface="+mn-lt"/>
                <a:ea typeface="+mn-ea"/>
                <a:cs typeface="+mn-cs"/>
              </a:rPr>
              <a:t>　</a:t>
            </a:r>
            <a:r>
              <a:rPr kumimoji="1" lang="en-US" altLang="ja-JP" sz="1800" b="0" i="0" u="none" strike="noStrike" kern="1200" dirty="0">
                <a:solidFill>
                  <a:schemeClr val="tx1"/>
                </a:solidFill>
                <a:effectLst/>
                <a:latin typeface="+mn-lt"/>
                <a:ea typeface="+mn-ea"/>
                <a:cs typeface="+mn-cs"/>
              </a:rPr>
              <a:t>NEXUS 10.8%</a:t>
            </a:r>
            <a:r>
              <a:rPr kumimoji="1" lang="ja-JP" altLang="en-US" sz="1800" b="0" i="0" u="none" strike="noStrike" kern="1200">
                <a:solidFill>
                  <a:schemeClr val="tx1"/>
                </a:solidFill>
                <a:effectLst/>
                <a:latin typeface="+mn-lt"/>
                <a:ea typeface="+mn-ea"/>
                <a:cs typeface="+mn-cs"/>
              </a:rPr>
              <a:t>（</a:t>
            </a:r>
            <a:r>
              <a:rPr kumimoji="1" lang="en-US" altLang="ja-JP" sz="1800" b="0" i="0" u="none" strike="noStrike" kern="1200" dirty="0">
                <a:solidFill>
                  <a:schemeClr val="tx1"/>
                </a:solidFill>
                <a:effectLst/>
                <a:latin typeface="+mn-lt"/>
                <a:ea typeface="+mn-ea"/>
                <a:cs typeface="+mn-cs"/>
              </a:rPr>
              <a:t>2,419</a:t>
            </a:r>
            <a:r>
              <a:rPr kumimoji="1" lang="ja-JP" altLang="en-US" sz="1800" b="0" i="0" u="none" strike="noStrike" kern="1200">
                <a:solidFill>
                  <a:schemeClr val="tx1"/>
                </a:solidFill>
                <a:effectLst/>
                <a:latin typeface="+mn-lt"/>
                <a:ea typeface="+mn-ea"/>
                <a:cs typeface="+mn-cs"/>
              </a:rPr>
              <a:t>人）</a:t>
            </a:r>
            <a:endParaRPr kumimoji="1" lang="en-US" altLang="ja-JP" sz="1800" b="0" i="0" u="none" strike="noStrike" kern="1200" dirty="0">
              <a:solidFill>
                <a:schemeClr val="tx1"/>
              </a:solidFill>
              <a:effectLst/>
              <a:latin typeface="+mn-lt"/>
              <a:ea typeface="+mn-ea"/>
              <a:cs typeface="+mn-cs"/>
            </a:endParaRPr>
          </a:p>
          <a:p>
            <a:r>
              <a:rPr kumimoji="1" lang="ja-JP" altLang="en-US" sz="1800" kern="1200">
                <a:solidFill>
                  <a:schemeClr val="tx1"/>
                </a:solidFill>
                <a:effectLst/>
                <a:latin typeface="+mn-lt"/>
                <a:ea typeface="+mn-ea"/>
                <a:cs typeface="+mn-cs"/>
              </a:rPr>
              <a:t>　</a:t>
            </a:r>
            <a:r>
              <a:rPr kumimoji="1" lang="en-US" altLang="ja-JP" sz="1800" kern="1200" dirty="0">
                <a:solidFill>
                  <a:schemeClr val="tx1"/>
                </a:solidFill>
                <a:effectLst/>
                <a:latin typeface="+mn-lt"/>
                <a:ea typeface="+mn-ea"/>
                <a:cs typeface="+mn-cs"/>
              </a:rPr>
              <a:t>CCR 13.2%</a:t>
            </a:r>
            <a:r>
              <a:rPr kumimoji="1" lang="ja-JP" altLang="en-US" sz="1800" kern="1200">
                <a:solidFill>
                  <a:schemeClr val="tx1"/>
                </a:solidFill>
                <a:effectLst/>
                <a:latin typeface="+mn-lt"/>
                <a:ea typeface="+mn-ea"/>
                <a:cs typeface="+mn-cs"/>
              </a:rPr>
              <a:t>（</a:t>
            </a:r>
            <a:r>
              <a:rPr kumimoji="1" lang="en-US" altLang="ja-JP" sz="1800" kern="1200" dirty="0">
                <a:solidFill>
                  <a:schemeClr val="tx1"/>
                </a:solidFill>
                <a:effectLst/>
                <a:latin typeface="+mn-lt"/>
                <a:ea typeface="+mn-ea"/>
                <a:cs typeface="+mn-cs"/>
              </a:rPr>
              <a:t>2,968</a:t>
            </a:r>
            <a:r>
              <a:rPr kumimoji="1" lang="ja-JP" altLang="en-US" sz="1800" kern="1200">
                <a:solidFill>
                  <a:schemeClr val="tx1"/>
                </a:solidFill>
                <a:effectLst/>
                <a:latin typeface="+mn-lt"/>
                <a:ea typeface="+mn-ea"/>
                <a:cs typeface="+mn-cs"/>
              </a:rPr>
              <a:t>人</a:t>
            </a:r>
            <a:r>
              <a:rPr lang="ja-JP" altLang="en-US"/>
              <a:t>）</a:t>
            </a:r>
            <a:endParaRPr kumimoji="1" lang="en-US" altLang="ja-JP" sz="1800" b="0" i="0" u="none" strike="noStrike" kern="1200" dirty="0">
              <a:solidFill>
                <a:schemeClr val="tx1"/>
              </a:solidFill>
              <a:effectLst/>
              <a:latin typeface="+mn-lt"/>
              <a:ea typeface="+mn-ea"/>
              <a:cs typeface="+mn-cs"/>
            </a:endParaRPr>
          </a:p>
        </p:txBody>
      </p:sp>
      <p:sp>
        <p:nvSpPr>
          <p:cNvPr id="13" name="テキスト ボックス 12">
            <a:extLst>
              <a:ext uri="{FF2B5EF4-FFF2-40B4-BE49-F238E27FC236}">
                <a16:creationId xmlns:a16="http://schemas.microsoft.com/office/drawing/2014/main" id="{2676FD24-C8BE-C2D9-5F63-6B205CB6D7EE}"/>
              </a:ext>
            </a:extLst>
          </p:cNvPr>
          <p:cNvSpPr txBox="1"/>
          <p:nvPr/>
        </p:nvSpPr>
        <p:spPr>
          <a:xfrm>
            <a:off x="0" y="5064088"/>
            <a:ext cx="4463602" cy="830997"/>
          </a:xfrm>
          <a:prstGeom prst="rect">
            <a:avLst/>
          </a:prstGeom>
          <a:solidFill>
            <a:srgbClr val="FFC8C8"/>
          </a:solidFill>
          <a:ln w="28575">
            <a:solidFill>
              <a:srgbClr val="FFB1B5"/>
            </a:solidFill>
          </a:ln>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ja-JP" altLang="en-US" sz="2400" b="1"/>
              <a:t>推定</a:t>
            </a:r>
            <a:r>
              <a:rPr lang="en-US" altLang="ja-JP" sz="2400" b="1" dirty="0"/>
              <a:t>CT</a:t>
            </a:r>
            <a:r>
              <a:rPr lang="ja-JP" altLang="en-US" sz="2400" b="1"/>
              <a:t>撮像率は</a:t>
            </a:r>
            <a:endParaRPr lang="en-US" altLang="ja-JP" sz="2400" b="1" dirty="0"/>
          </a:p>
          <a:p>
            <a:pPr algn="ctr"/>
            <a:r>
              <a:rPr lang="en-US" altLang="ja-JP" sz="2400" b="1" dirty="0"/>
              <a:t>PECARN CSI rule</a:t>
            </a:r>
            <a:r>
              <a:rPr lang="ja-JP" altLang="en-US" sz="2400" b="1"/>
              <a:t>が一番低い</a:t>
            </a:r>
          </a:p>
        </p:txBody>
      </p:sp>
      <p:sp>
        <p:nvSpPr>
          <p:cNvPr id="14" name="右矢印 13">
            <a:extLst>
              <a:ext uri="{FF2B5EF4-FFF2-40B4-BE49-F238E27FC236}">
                <a16:creationId xmlns:a16="http://schemas.microsoft.com/office/drawing/2014/main" id="{E1A5DE41-0CB2-043C-AC81-E11847797987}"/>
              </a:ext>
            </a:extLst>
          </p:cNvPr>
          <p:cNvSpPr/>
          <p:nvPr/>
        </p:nvSpPr>
        <p:spPr>
          <a:xfrm rot="5400000">
            <a:off x="2358392" y="4659884"/>
            <a:ext cx="39297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レーム 1">
            <a:extLst>
              <a:ext uri="{FF2B5EF4-FFF2-40B4-BE49-F238E27FC236}">
                <a16:creationId xmlns:a16="http://schemas.microsoft.com/office/drawing/2014/main" id="{704AF66F-D78A-E80C-6B9A-60169CAB7E1F}"/>
              </a:ext>
            </a:extLst>
          </p:cNvPr>
          <p:cNvSpPr/>
          <p:nvPr/>
        </p:nvSpPr>
        <p:spPr>
          <a:xfrm>
            <a:off x="8035047" y="2772383"/>
            <a:ext cx="1128276" cy="283516"/>
          </a:xfrm>
          <a:prstGeom prst="frame">
            <a:avLst>
              <a:gd name="adj1" fmla="val 9866"/>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レーム 2">
            <a:extLst>
              <a:ext uri="{FF2B5EF4-FFF2-40B4-BE49-F238E27FC236}">
                <a16:creationId xmlns:a16="http://schemas.microsoft.com/office/drawing/2014/main" id="{98ED5F11-3311-2968-5378-45D99C646361}"/>
              </a:ext>
            </a:extLst>
          </p:cNvPr>
          <p:cNvSpPr/>
          <p:nvPr/>
        </p:nvSpPr>
        <p:spPr>
          <a:xfrm>
            <a:off x="8035047" y="4250446"/>
            <a:ext cx="1128276" cy="283516"/>
          </a:xfrm>
          <a:prstGeom prst="frame">
            <a:avLst>
              <a:gd name="adj1" fmla="val 9866"/>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フレーム 3">
            <a:extLst>
              <a:ext uri="{FF2B5EF4-FFF2-40B4-BE49-F238E27FC236}">
                <a16:creationId xmlns:a16="http://schemas.microsoft.com/office/drawing/2014/main" id="{03DD8E90-AB0A-AD6D-16B5-A20D10CEDA29}"/>
              </a:ext>
            </a:extLst>
          </p:cNvPr>
          <p:cNvSpPr/>
          <p:nvPr/>
        </p:nvSpPr>
        <p:spPr>
          <a:xfrm>
            <a:off x="8035047" y="5688111"/>
            <a:ext cx="1128276" cy="283516"/>
          </a:xfrm>
          <a:prstGeom prst="frame">
            <a:avLst>
              <a:gd name="adj1" fmla="val 9866"/>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フレーム 5">
            <a:extLst>
              <a:ext uri="{FF2B5EF4-FFF2-40B4-BE49-F238E27FC236}">
                <a16:creationId xmlns:a16="http://schemas.microsoft.com/office/drawing/2014/main" id="{3A45E04C-DE69-9611-2870-8F1B0CCC9F9F}"/>
              </a:ext>
            </a:extLst>
          </p:cNvPr>
          <p:cNvSpPr/>
          <p:nvPr/>
        </p:nvSpPr>
        <p:spPr>
          <a:xfrm>
            <a:off x="8035047" y="3053845"/>
            <a:ext cx="1128276" cy="283516"/>
          </a:xfrm>
          <a:prstGeom prst="frame">
            <a:avLst>
              <a:gd name="adj1" fmla="val 4353"/>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a:extLst>
              <a:ext uri="{FF2B5EF4-FFF2-40B4-BE49-F238E27FC236}">
                <a16:creationId xmlns:a16="http://schemas.microsoft.com/office/drawing/2014/main" id="{5A2DB430-711F-FC5C-C52A-72A212EF936E}"/>
              </a:ext>
            </a:extLst>
          </p:cNvPr>
          <p:cNvSpPr/>
          <p:nvPr/>
        </p:nvSpPr>
        <p:spPr>
          <a:xfrm>
            <a:off x="8035047" y="4527969"/>
            <a:ext cx="1128276" cy="283516"/>
          </a:xfrm>
          <a:prstGeom prst="frame">
            <a:avLst>
              <a:gd name="adj1" fmla="val 4353"/>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フレーム 14">
            <a:extLst>
              <a:ext uri="{FF2B5EF4-FFF2-40B4-BE49-F238E27FC236}">
                <a16:creationId xmlns:a16="http://schemas.microsoft.com/office/drawing/2014/main" id="{3E558C8B-A467-FCC5-22C5-85413ECC1BF8}"/>
              </a:ext>
            </a:extLst>
          </p:cNvPr>
          <p:cNvSpPr/>
          <p:nvPr/>
        </p:nvSpPr>
        <p:spPr>
          <a:xfrm>
            <a:off x="8035047" y="5971627"/>
            <a:ext cx="1128276" cy="283516"/>
          </a:xfrm>
          <a:prstGeom prst="frame">
            <a:avLst>
              <a:gd name="adj1" fmla="val 4353"/>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フレーム 15">
            <a:extLst>
              <a:ext uri="{FF2B5EF4-FFF2-40B4-BE49-F238E27FC236}">
                <a16:creationId xmlns:a16="http://schemas.microsoft.com/office/drawing/2014/main" id="{77BE9E66-67C3-9305-489D-D985232FCCC5}"/>
              </a:ext>
            </a:extLst>
          </p:cNvPr>
          <p:cNvSpPr/>
          <p:nvPr/>
        </p:nvSpPr>
        <p:spPr>
          <a:xfrm>
            <a:off x="9856535" y="5718335"/>
            <a:ext cx="1128276" cy="295985"/>
          </a:xfrm>
          <a:prstGeom prst="frame">
            <a:avLst>
              <a:gd name="adj1" fmla="val 4370"/>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レーム 17">
            <a:extLst>
              <a:ext uri="{FF2B5EF4-FFF2-40B4-BE49-F238E27FC236}">
                <a16:creationId xmlns:a16="http://schemas.microsoft.com/office/drawing/2014/main" id="{C3F01940-B027-7DD5-A00F-73D5D9BD2941}"/>
              </a:ext>
            </a:extLst>
          </p:cNvPr>
          <p:cNvSpPr/>
          <p:nvPr/>
        </p:nvSpPr>
        <p:spPr>
          <a:xfrm>
            <a:off x="9856535" y="4246957"/>
            <a:ext cx="1128276" cy="295985"/>
          </a:xfrm>
          <a:prstGeom prst="frame">
            <a:avLst>
              <a:gd name="adj1" fmla="val 4370"/>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フレーム 18">
            <a:extLst>
              <a:ext uri="{FF2B5EF4-FFF2-40B4-BE49-F238E27FC236}">
                <a16:creationId xmlns:a16="http://schemas.microsoft.com/office/drawing/2014/main" id="{179630DB-1FF4-0E30-86CB-BFAD7F77E73E}"/>
              </a:ext>
            </a:extLst>
          </p:cNvPr>
          <p:cNvSpPr/>
          <p:nvPr/>
        </p:nvSpPr>
        <p:spPr>
          <a:xfrm>
            <a:off x="9856535" y="2775578"/>
            <a:ext cx="1128276" cy="295985"/>
          </a:xfrm>
          <a:prstGeom prst="frame">
            <a:avLst>
              <a:gd name="adj1" fmla="val 4370"/>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フレーム 19">
            <a:extLst>
              <a:ext uri="{FF2B5EF4-FFF2-40B4-BE49-F238E27FC236}">
                <a16:creationId xmlns:a16="http://schemas.microsoft.com/office/drawing/2014/main" id="{1347550E-132B-5A83-CD81-3364F393425B}"/>
              </a:ext>
            </a:extLst>
          </p:cNvPr>
          <p:cNvSpPr/>
          <p:nvPr/>
        </p:nvSpPr>
        <p:spPr>
          <a:xfrm>
            <a:off x="638174" y="3317642"/>
            <a:ext cx="3132028" cy="1296312"/>
          </a:xfrm>
          <a:prstGeom prst="frame">
            <a:avLst>
              <a:gd name="adj1" fmla="val 3223"/>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フレーム 20">
            <a:extLst>
              <a:ext uri="{FF2B5EF4-FFF2-40B4-BE49-F238E27FC236}">
                <a16:creationId xmlns:a16="http://schemas.microsoft.com/office/drawing/2014/main" id="{F8A0EFB8-BAA9-D142-7CF9-B281B2C36A1D}"/>
              </a:ext>
            </a:extLst>
          </p:cNvPr>
          <p:cNvSpPr/>
          <p:nvPr/>
        </p:nvSpPr>
        <p:spPr>
          <a:xfrm>
            <a:off x="638174" y="2003613"/>
            <a:ext cx="3132027" cy="1243071"/>
          </a:xfrm>
          <a:prstGeom prst="frame">
            <a:avLst>
              <a:gd name="adj1" fmla="val 3157"/>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FCBF13A6-516E-0BC1-10EF-F7C40B8293E9}"/>
              </a:ext>
            </a:extLst>
          </p:cNvPr>
          <p:cNvSpPr txBox="1"/>
          <p:nvPr/>
        </p:nvSpPr>
        <p:spPr>
          <a:xfrm>
            <a:off x="0" y="5972205"/>
            <a:ext cx="4463602" cy="830997"/>
          </a:xfrm>
          <a:prstGeom prst="rect">
            <a:avLst/>
          </a:prstGeom>
          <a:solidFill>
            <a:srgbClr val="FF616C">
              <a:alpha val="55686"/>
            </a:srgbClr>
          </a:solidFill>
          <a:ln w="28575">
            <a:solidFill>
              <a:srgbClr val="FF616C"/>
            </a:solidFill>
          </a:ln>
          <a:effectLst>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ja-JP" altLang="en-US" sz="2400" b="1"/>
              <a:t>推定</a:t>
            </a:r>
            <a:r>
              <a:rPr lang="en-US" altLang="ja-JP" sz="2400" b="1" dirty="0"/>
              <a:t>X</a:t>
            </a:r>
            <a:r>
              <a:rPr lang="ja-JP" altLang="en-US" sz="2400" b="1"/>
              <a:t>線撮影率は</a:t>
            </a:r>
            <a:endParaRPr lang="en-US" altLang="ja-JP" sz="2400" b="1" dirty="0"/>
          </a:p>
          <a:p>
            <a:pPr algn="ctr"/>
            <a:r>
              <a:rPr lang="en-US" altLang="ja-JP" sz="2400" b="1" dirty="0"/>
              <a:t>NEXUS</a:t>
            </a:r>
            <a:r>
              <a:rPr lang="ja-JP" altLang="en-US" sz="2400" b="1"/>
              <a:t>が一番低い</a:t>
            </a:r>
          </a:p>
        </p:txBody>
      </p:sp>
      <p:sp>
        <p:nvSpPr>
          <p:cNvPr id="23" name="右矢印 22">
            <a:extLst>
              <a:ext uri="{FF2B5EF4-FFF2-40B4-BE49-F238E27FC236}">
                <a16:creationId xmlns:a16="http://schemas.microsoft.com/office/drawing/2014/main" id="{7F359B5F-9DB5-0DE7-9E47-FEE639CA0767}"/>
              </a:ext>
            </a:extLst>
          </p:cNvPr>
          <p:cNvSpPr/>
          <p:nvPr/>
        </p:nvSpPr>
        <p:spPr>
          <a:xfrm rot="5400000">
            <a:off x="1712054" y="4659884"/>
            <a:ext cx="392970" cy="408214"/>
          </a:xfrm>
          <a:prstGeom prst="rightArrow">
            <a:avLst/>
          </a:prstGeom>
          <a:solidFill>
            <a:srgbClr val="FF616C"/>
          </a:solidFill>
          <a:ln>
            <a:solidFill>
              <a:srgbClr val="FF61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02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8FAE-553A-5362-E2CA-8FA74053AA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92F64F-1A7B-31A4-F709-1CF87A6F5F09}"/>
              </a:ext>
            </a:extLst>
          </p:cNvPr>
          <p:cNvSpPr>
            <a:spLocks noGrp="1"/>
          </p:cNvSpPr>
          <p:nvPr>
            <p:ph type="title"/>
          </p:nvPr>
        </p:nvSpPr>
        <p:spPr>
          <a:xfrm>
            <a:off x="838200" y="365125"/>
            <a:ext cx="10515600" cy="1325563"/>
          </a:xfrm>
        </p:spPr>
        <p:txBody>
          <a:bodyPr anchor="ctr">
            <a:normAutofit/>
          </a:bodyPr>
          <a:lstStyle/>
          <a:p>
            <a:r>
              <a:rPr kumimoji="1" lang="ja-JP" altLang="en-US"/>
              <a:t>考察</a:t>
            </a:r>
          </a:p>
        </p:txBody>
      </p:sp>
      <p:pic>
        <p:nvPicPr>
          <p:cNvPr id="5" name="Picture 3" descr="3D の黒い疑問符の中にある 1 つの黄色い疑問符">
            <a:extLst>
              <a:ext uri="{FF2B5EF4-FFF2-40B4-BE49-F238E27FC236}">
                <a16:creationId xmlns:a16="http://schemas.microsoft.com/office/drawing/2014/main" id="{10B19F4D-9E3A-84BC-65AF-6569FE75E455}"/>
              </a:ext>
            </a:extLst>
          </p:cNvPr>
          <p:cNvPicPr>
            <a:picLocks noChangeAspect="1"/>
          </p:cNvPicPr>
          <p:nvPr/>
        </p:nvPicPr>
        <p:blipFill>
          <a:blip r:embed="rId3"/>
          <a:srcRect l="11793" r="1" b="1"/>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129068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7DC86-3903-6CDA-D7E5-9ECDE58ACE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7B89C3-37D5-B857-CE4F-7745BFED2B0C}"/>
              </a:ext>
            </a:extLst>
          </p:cNvPr>
          <p:cNvSpPr>
            <a:spLocks noGrp="1"/>
          </p:cNvSpPr>
          <p:nvPr>
            <p:ph type="title"/>
          </p:nvPr>
        </p:nvSpPr>
        <p:spPr/>
        <p:txBody>
          <a:bodyPr/>
          <a:lstStyle/>
          <a:p>
            <a:r>
              <a:rPr lang="ja-JP" altLang="en-US"/>
              <a:t>考察</a:t>
            </a:r>
            <a:endParaRPr kumimoji="1" lang="ja-JP" altLang="en-US"/>
          </a:p>
        </p:txBody>
      </p:sp>
      <p:sp>
        <p:nvSpPr>
          <p:cNvPr id="6" name="テキスト ボックス 5">
            <a:extLst>
              <a:ext uri="{FF2B5EF4-FFF2-40B4-BE49-F238E27FC236}">
                <a16:creationId xmlns:a16="http://schemas.microsoft.com/office/drawing/2014/main" id="{78DA5109-6AE6-ECD2-DA0D-4A5B41534152}"/>
              </a:ext>
            </a:extLst>
          </p:cNvPr>
          <p:cNvSpPr txBox="1"/>
          <p:nvPr/>
        </p:nvSpPr>
        <p:spPr>
          <a:xfrm>
            <a:off x="838200" y="1690688"/>
            <a:ext cx="10515600" cy="4955203"/>
          </a:xfrm>
          <a:prstGeom prst="rect">
            <a:avLst/>
          </a:prstGeom>
          <a:noFill/>
        </p:spPr>
        <p:txBody>
          <a:bodyPr wrap="square">
            <a:spAutoFit/>
          </a:bodyPr>
          <a:lstStyle/>
          <a:p>
            <a:r>
              <a:rPr lang="en-US" altLang="ja-JP" sz="3600" b="1" dirty="0"/>
              <a:t>PECARN CSI Rule</a:t>
            </a:r>
            <a:r>
              <a:rPr lang="ja-JP" altLang="en-US" sz="2800"/>
              <a:t>が</a:t>
            </a:r>
            <a:r>
              <a:rPr lang="en-US" altLang="ja-JP" sz="2800" dirty="0"/>
              <a:t>NEXUS/CCR</a:t>
            </a:r>
            <a:r>
              <a:rPr lang="ja-JP" altLang="en-US" sz="2800"/>
              <a:t>に比べて</a:t>
            </a:r>
            <a:endParaRPr lang="en-US" altLang="ja-JP" sz="2800" dirty="0"/>
          </a:p>
          <a:p>
            <a:endParaRPr lang="en-US" altLang="ja-JP" sz="2800" dirty="0"/>
          </a:p>
          <a:p>
            <a:r>
              <a:rPr lang="en-US" altLang="ja-JP" sz="2800" dirty="0"/>
              <a:t>①</a:t>
            </a:r>
            <a:r>
              <a:rPr lang="ja-JP" altLang="en-US" sz="2800"/>
              <a:t>鈍的外傷後の</a:t>
            </a:r>
            <a:r>
              <a:rPr lang="en-US" altLang="ja-JP" sz="2800" dirty="0"/>
              <a:t>CSI</a:t>
            </a:r>
            <a:r>
              <a:rPr lang="ja-JP" altLang="en-US" sz="2800"/>
              <a:t>リスクがある小児の同定において、</a:t>
            </a:r>
            <a:endParaRPr lang="en-US" altLang="ja-JP" sz="2800" dirty="0"/>
          </a:p>
          <a:p>
            <a:r>
              <a:rPr lang="ja-JP" altLang="en-US" sz="2800" b="1"/>
              <a:t>全体・両年齢群間でも</a:t>
            </a:r>
            <a:r>
              <a:rPr lang="ja-JP" altLang="en-US" sz="2800"/>
              <a:t>、</a:t>
            </a:r>
            <a:r>
              <a:rPr lang="ja-JP" altLang="en-US" sz="2800" b="1"/>
              <a:t>最も高い感度と陰性的中率</a:t>
            </a:r>
            <a:r>
              <a:rPr lang="ja-JP" altLang="en-US" sz="2800"/>
              <a:t>を示した。</a:t>
            </a:r>
            <a:endParaRPr lang="en-US" altLang="ja-JP" sz="2800" b="1" dirty="0"/>
          </a:p>
          <a:p>
            <a:endParaRPr lang="en-US" altLang="ja-JP" sz="2800" dirty="0"/>
          </a:p>
          <a:p>
            <a:r>
              <a:rPr lang="en-US" altLang="ja-JP" sz="2800" dirty="0"/>
              <a:t>②</a:t>
            </a:r>
            <a:r>
              <a:rPr lang="ja-JP" altLang="en-US" sz="2800"/>
              <a:t>全体・両年齢群間で</a:t>
            </a:r>
            <a:r>
              <a:rPr lang="en-US" altLang="ja-JP" sz="2800" dirty="0"/>
              <a:t>AUC</a:t>
            </a:r>
            <a:r>
              <a:rPr lang="ja-JP" altLang="en-US" sz="2800"/>
              <a:t>が最も高かった。</a:t>
            </a:r>
            <a:r>
              <a:rPr lang="en-US" altLang="ja-JP" sz="2800" dirty="0"/>
              <a:t> </a:t>
            </a:r>
            <a:endParaRPr lang="en-US" altLang="ja-JP" sz="2800" b="1" dirty="0"/>
          </a:p>
          <a:p>
            <a:endParaRPr lang="en-US" altLang="ja-JP" sz="2800" dirty="0"/>
          </a:p>
          <a:p>
            <a:r>
              <a:rPr lang="en-US" altLang="ja-JP" sz="2800" dirty="0"/>
              <a:t>③</a:t>
            </a:r>
            <a:r>
              <a:rPr lang="ja-JP" altLang="en-US" sz="2800" b="1"/>
              <a:t>推定</a:t>
            </a:r>
            <a:r>
              <a:rPr lang="en-US" altLang="ja-JP" sz="2800" b="1" dirty="0"/>
              <a:t>CT</a:t>
            </a:r>
            <a:r>
              <a:rPr lang="ja-JP" altLang="en-US" sz="2800" b="1"/>
              <a:t>撮像率が一番低かった。</a:t>
            </a:r>
            <a:endParaRPr lang="en-US" altLang="ja-JP" sz="2800" b="1" dirty="0"/>
          </a:p>
          <a:p>
            <a:pPr>
              <a:defRPr/>
            </a:pPr>
            <a:endParaRPr lang="en-US" altLang="ja-JP" sz="2800" dirty="0"/>
          </a:p>
          <a:p>
            <a:r>
              <a:rPr lang="en-US" altLang="ja-JP" sz="2800" b="1" dirty="0"/>
              <a:t>PECARN CSI rule</a:t>
            </a:r>
            <a:r>
              <a:rPr lang="ja-JP" altLang="en-US" sz="2800" b="1"/>
              <a:t>では見逃しが最も少なく、</a:t>
            </a:r>
            <a:r>
              <a:rPr lang="en-US" altLang="ja-JP" sz="2800" b="1" dirty="0"/>
              <a:t>NEXUS/CCR</a:t>
            </a:r>
            <a:r>
              <a:rPr lang="ja-JP" altLang="en-US" sz="2800" b="1"/>
              <a:t>では、手術介入を要する症例を含む見逃しがより多かった。</a:t>
            </a:r>
            <a:endParaRPr lang="en-US" altLang="ja-JP" sz="2800" b="1" dirty="0"/>
          </a:p>
        </p:txBody>
      </p:sp>
      <p:cxnSp>
        <p:nvCxnSpPr>
          <p:cNvPr id="4" name="直線コネクタ 3">
            <a:extLst>
              <a:ext uri="{FF2B5EF4-FFF2-40B4-BE49-F238E27FC236}">
                <a16:creationId xmlns:a16="http://schemas.microsoft.com/office/drawing/2014/main" id="{75D04FB8-43E6-A964-A8C6-380072987BA2}"/>
              </a:ext>
            </a:extLst>
          </p:cNvPr>
          <p:cNvCxnSpPr>
            <a:cxnSpLocks/>
          </p:cNvCxnSpPr>
          <p:nvPr/>
        </p:nvCxnSpPr>
        <p:spPr>
          <a:xfrm>
            <a:off x="1066800" y="2225787"/>
            <a:ext cx="4049949"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4665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516C9-0E97-5BFE-659E-57ABECE805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10B936-AD38-617B-4266-209E62ABD5F9}"/>
              </a:ext>
            </a:extLst>
          </p:cNvPr>
          <p:cNvSpPr>
            <a:spLocks noGrp="1"/>
          </p:cNvSpPr>
          <p:nvPr>
            <p:ph type="title"/>
          </p:nvPr>
        </p:nvSpPr>
        <p:spPr/>
        <p:txBody>
          <a:bodyPr/>
          <a:lstStyle/>
          <a:p>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94D19A9F-92F6-B747-0F64-3D6E840C44D2}"/>
              </a:ext>
            </a:extLst>
          </p:cNvPr>
          <p:cNvSpPr>
            <a:spLocks noGrp="1"/>
          </p:cNvSpPr>
          <p:nvPr>
            <p:ph idx="1"/>
          </p:nvPr>
        </p:nvSpPr>
        <p:spPr>
          <a:xfrm>
            <a:off x="930629" y="1460501"/>
            <a:ext cx="10657742" cy="2438654"/>
          </a:xfrm>
        </p:spPr>
        <p:txBody>
          <a:bodyPr>
            <a:normAutofit lnSpcReduction="10000"/>
          </a:bodyPr>
          <a:lstStyle/>
          <a:p>
            <a:pPr marL="0" indent="0">
              <a:buNone/>
            </a:pPr>
            <a:r>
              <a:rPr kumimoji="1" lang="ja-JP" altLang="en-US" b="1"/>
              <a:t>小児の頚椎損傷（</a:t>
            </a:r>
            <a:r>
              <a:rPr kumimoji="1" lang="en-US" altLang="ja-JP" b="1" dirty="0"/>
              <a:t>cervical spine injury: CSI</a:t>
            </a:r>
            <a:r>
              <a:rPr kumimoji="1" lang="ja-JP" altLang="en-US" b="1"/>
              <a:t>）は稀</a:t>
            </a:r>
            <a:r>
              <a:rPr kumimoji="1" lang="ja-JP" altLang="en-US"/>
              <a:t>だが、</a:t>
            </a:r>
            <a:endParaRPr kumimoji="1" lang="en-US" altLang="ja-JP" dirty="0"/>
          </a:p>
          <a:p>
            <a:pPr marL="0" indent="0">
              <a:buNone/>
            </a:pPr>
            <a:r>
              <a:rPr kumimoji="1" lang="ja-JP" altLang="en-US"/>
              <a:t>見逃しは</a:t>
            </a:r>
            <a:r>
              <a:rPr lang="ja-JP" altLang="en-US" b="1"/>
              <a:t>生涯にわたる神経学的障害</a:t>
            </a:r>
            <a:r>
              <a:rPr kumimoji="1" lang="ja-JP" altLang="en-US" b="1"/>
              <a:t>や死亡につながり得る</a:t>
            </a:r>
            <a:endParaRPr lang="en-US" altLang="ja-JP" dirty="0"/>
          </a:p>
          <a:p>
            <a:pPr marL="0" indent="0">
              <a:buNone/>
            </a:pPr>
            <a:endParaRPr lang="en-US" altLang="ja-JP" dirty="0"/>
          </a:p>
          <a:p>
            <a:pPr marL="0" indent="0">
              <a:buNone/>
            </a:pPr>
            <a:r>
              <a:rPr lang="ja-JP" altLang="en-US"/>
              <a:t>一方で過剰な画像検査では、</a:t>
            </a:r>
            <a:r>
              <a:rPr lang="en-US" altLang="ja-JP" dirty="0"/>
              <a:t>CT</a:t>
            </a:r>
            <a:r>
              <a:rPr lang="ja-JP" altLang="en-US"/>
              <a:t>の電離放射線曝露に伴う</a:t>
            </a:r>
            <a:endParaRPr lang="en-US" altLang="ja-JP" dirty="0"/>
          </a:p>
          <a:p>
            <a:pPr marL="0" indent="0">
              <a:buNone/>
            </a:pPr>
            <a:r>
              <a:rPr lang="ja-JP" altLang="en-US" b="1"/>
              <a:t>発がんリスクが上昇する</a:t>
            </a:r>
            <a:endParaRPr lang="en-US" altLang="ja-JP" dirty="0"/>
          </a:p>
        </p:txBody>
      </p:sp>
      <p:sp>
        <p:nvSpPr>
          <p:cNvPr id="10" name="角丸四角形 9">
            <a:extLst>
              <a:ext uri="{FF2B5EF4-FFF2-40B4-BE49-F238E27FC236}">
                <a16:creationId xmlns:a16="http://schemas.microsoft.com/office/drawing/2014/main" id="{F7A5BB64-BC2B-4812-3FA0-E4B0ED58B998}"/>
              </a:ext>
            </a:extLst>
          </p:cNvPr>
          <p:cNvSpPr/>
          <p:nvPr/>
        </p:nvSpPr>
        <p:spPr>
          <a:xfrm>
            <a:off x="651757" y="3899155"/>
            <a:ext cx="10888486" cy="1320322"/>
          </a:xfrm>
          <a:prstGeom prst="roundRect">
            <a:avLst>
              <a:gd name="adj" fmla="val 24332"/>
            </a:avLst>
          </a:prstGeom>
          <a:solidFill>
            <a:srgbClr val="FFB1B5"/>
          </a:solidFill>
          <a:ln>
            <a:solidFill>
              <a:srgbClr val="FFB1B5"/>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鈍的外傷で受診した小児の</a:t>
            </a:r>
            <a:r>
              <a:rPr lang="en-US" altLang="ja-JP" sz="2800" dirty="0">
                <a:solidFill>
                  <a:schemeClr val="tx1"/>
                </a:solidFill>
              </a:rPr>
              <a:t>CSI</a:t>
            </a:r>
            <a:r>
              <a:rPr lang="ja-JP" altLang="en-US" sz="2800">
                <a:solidFill>
                  <a:schemeClr val="tx1"/>
                </a:solidFill>
              </a:rPr>
              <a:t>評価において、最適な</a:t>
            </a:r>
            <a:endParaRPr lang="en-US" altLang="ja-JP" sz="2800" dirty="0">
              <a:solidFill>
                <a:schemeClr val="tx1"/>
              </a:solidFill>
            </a:endParaRPr>
          </a:p>
          <a:p>
            <a:r>
              <a:rPr lang="ja-JP" altLang="en-US" sz="2800" b="1">
                <a:solidFill>
                  <a:schemeClr val="tx1"/>
                </a:solidFill>
              </a:rPr>
              <a:t>リスクに基づく画像検査の使い分け</a:t>
            </a:r>
            <a:r>
              <a:rPr lang="ja-JP" altLang="en-US" sz="2800">
                <a:solidFill>
                  <a:schemeClr val="tx1"/>
                </a:solidFill>
              </a:rPr>
              <a:t>を明らかにすることが重要！</a:t>
            </a:r>
            <a:endParaRPr lang="ja-JP" altLang="en-US" sz="2800">
              <a:solidFill>
                <a:sysClr val="windowText" lastClr="000000"/>
              </a:solidFill>
            </a:endParaRPr>
          </a:p>
        </p:txBody>
      </p:sp>
      <p:sp>
        <p:nvSpPr>
          <p:cNvPr id="4" name="コンテンツ プレースホルダー 2">
            <a:extLst>
              <a:ext uri="{FF2B5EF4-FFF2-40B4-BE49-F238E27FC236}">
                <a16:creationId xmlns:a16="http://schemas.microsoft.com/office/drawing/2014/main" id="{ECB7C023-B2A1-6114-134E-925F06528EDF}"/>
              </a:ext>
            </a:extLst>
          </p:cNvPr>
          <p:cNvSpPr txBox="1">
            <a:spLocks/>
          </p:cNvSpPr>
          <p:nvPr/>
        </p:nvSpPr>
        <p:spPr>
          <a:xfrm>
            <a:off x="1600200" y="5219477"/>
            <a:ext cx="9988171"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altLang="ja-JP" b="1" dirty="0"/>
              <a:t>PECARN CSI Rule</a:t>
            </a:r>
            <a:r>
              <a:rPr lang="ja-JP" altLang="en-US"/>
              <a:t>は、</a:t>
            </a:r>
            <a:endParaRPr lang="en-US" altLang="ja-JP" dirty="0"/>
          </a:p>
          <a:p>
            <a:pPr marL="0" indent="0">
              <a:lnSpc>
                <a:spcPct val="100000"/>
              </a:lnSpc>
              <a:spcBef>
                <a:spcPts val="0"/>
              </a:spcBef>
              <a:buFont typeface="Arial" panose="020B0604020202020204" pitchFamily="34" charset="0"/>
              <a:buNone/>
              <a:defRPr/>
            </a:pPr>
            <a:r>
              <a:rPr lang="ja-JP" altLang="en-US" b="1"/>
              <a:t>単純</a:t>
            </a:r>
            <a:r>
              <a:rPr lang="en-US" altLang="ja-JP" b="1" dirty="0"/>
              <a:t>X</a:t>
            </a:r>
            <a:r>
              <a:rPr lang="ja-JP" altLang="en-US" b="1"/>
              <a:t>線と</a:t>
            </a:r>
            <a:r>
              <a:rPr lang="en-US" altLang="ja-JP" b="1" dirty="0"/>
              <a:t>CT</a:t>
            </a:r>
            <a:r>
              <a:rPr lang="ja-JP" altLang="en-US" b="1"/>
              <a:t>の使い分けをリスクに基づいて層別化</a:t>
            </a:r>
            <a:r>
              <a:rPr lang="ja-JP" altLang="en-US"/>
              <a:t>する</a:t>
            </a:r>
            <a:endParaRPr lang="en-US" altLang="ja-JP" dirty="0"/>
          </a:p>
          <a:p>
            <a:pPr marL="0" indent="0">
              <a:lnSpc>
                <a:spcPct val="100000"/>
              </a:lnSpc>
              <a:spcBef>
                <a:spcPts val="0"/>
              </a:spcBef>
              <a:buFont typeface="Arial" panose="020B0604020202020204" pitchFamily="34" charset="0"/>
              <a:buNone/>
              <a:defRPr/>
            </a:pPr>
            <a:r>
              <a:rPr lang="ja-JP" altLang="en-US"/>
              <a:t>診断精度を保ちながら、</a:t>
            </a:r>
            <a:r>
              <a:rPr lang="en-US" altLang="ja-JP" b="1" dirty="0"/>
              <a:t>CT</a:t>
            </a:r>
            <a:r>
              <a:rPr lang="ja-JP" altLang="en-US" b="1"/>
              <a:t>の使用を高リスク児に限定できる</a:t>
            </a:r>
            <a:endParaRPr lang="en-US" altLang="ja-JP" dirty="0"/>
          </a:p>
          <a:p>
            <a:pPr marL="0" indent="0">
              <a:buFont typeface="Arial" panose="020B0604020202020204" pitchFamily="34" charset="0"/>
              <a:buNone/>
            </a:pPr>
            <a:endParaRPr lang="ja-JP" altLang="en-US"/>
          </a:p>
        </p:txBody>
      </p:sp>
      <p:sp>
        <p:nvSpPr>
          <p:cNvPr id="6" name="右矢印 5">
            <a:extLst>
              <a:ext uri="{FF2B5EF4-FFF2-40B4-BE49-F238E27FC236}">
                <a16:creationId xmlns:a16="http://schemas.microsoft.com/office/drawing/2014/main" id="{815B88E7-6112-9CCD-57E7-42EDC9CA5C07}"/>
              </a:ext>
            </a:extLst>
          </p:cNvPr>
          <p:cNvSpPr/>
          <p:nvPr/>
        </p:nvSpPr>
        <p:spPr>
          <a:xfrm>
            <a:off x="1063435" y="5678151"/>
            <a:ext cx="47589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39A6CFDC-53E7-5E0E-9459-4D1E5A836414}"/>
              </a:ext>
            </a:extLst>
          </p:cNvPr>
          <p:cNvCxnSpPr>
            <a:cxnSpLocks/>
          </p:cNvCxnSpPr>
          <p:nvPr/>
        </p:nvCxnSpPr>
        <p:spPr>
          <a:xfrm>
            <a:off x="5599436" y="6539799"/>
            <a:ext cx="5853012" cy="5241"/>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723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3C23F26-7A6D-C04A-6B2E-5F638B5D0787}"/>
              </a:ext>
            </a:extLst>
          </p:cNvPr>
          <p:cNvSpPr>
            <a:spLocks noGrp="1"/>
          </p:cNvSpPr>
          <p:nvPr>
            <p:ph idx="1"/>
          </p:nvPr>
        </p:nvSpPr>
        <p:spPr>
          <a:xfrm>
            <a:off x="285547" y="2660604"/>
            <a:ext cx="11620903" cy="2734217"/>
          </a:xfrm>
          <a:ln>
            <a:solidFill>
              <a:srgbClr val="FFB1B5"/>
            </a:solidFill>
          </a:ln>
        </p:spPr>
        <p:txBody>
          <a:bodyPr>
            <a:noAutofit/>
          </a:bodyPr>
          <a:lstStyle/>
          <a:p>
            <a:pPr marL="0" lvl="0" indent="0" eaLnBrk="0" fontAlgn="base" hangingPunct="0">
              <a:lnSpc>
                <a:spcPct val="100000"/>
              </a:lnSpc>
              <a:spcBef>
                <a:spcPct val="0"/>
              </a:spcBef>
              <a:spcAft>
                <a:spcPct val="0"/>
              </a:spcAft>
              <a:buNone/>
            </a:pPr>
            <a:r>
              <a:rPr kumimoji="0" lang="ja-JP" altLang="en-US" sz="2400" b="1">
                <a:solidFill>
                  <a:srgbClr val="000000"/>
                </a:solidFill>
              </a:rPr>
              <a:t>・</a:t>
            </a:r>
            <a:r>
              <a:rPr kumimoji="0" lang="ja-JP" altLang="ja-JP" sz="2400" b="1">
                <a:solidFill>
                  <a:srgbClr val="000000"/>
                </a:solidFill>
              </a:rPr>
              <a:t>PECARNで収集した項目は</a:t>
            </a:r>
            <a:r>
              <a:rPr kumimoji="0" lang="ja-JP" altLang="en-US" sz="2400" b="1">
                <a:solidFill>
                  <a:srgbClr val="000000"/>
                </a:solidFill>
              </a:rPr>
              <a:t>、</a:t>
            </a:r>
            <a:r>
              <a:rPr kumimoji="0" lang="en-US" altLang="ja-JP" sz="2400" b="1" dirty="0">
                <a:solidFill>
                  <a:srgbClr val="000000"/>
                </a:solidFill>
              </a:rPr>
              <a:t>N</a:t>
            </a:r>
            <a:r>
              <a:rPr kumimoji="0" lang="ja-JP" altLang="ja-JP" sz="2400" b="1">
                <a:solidFill>
                  <a:srgbClr val="000000"/>
                </a:solidFill>
              </a:rPr>
              <a:t>EXUS/CCRの変数と完全</a:t>
            </a:r>
            <a:r>
              <a:rPr kumimoji="0" lang="ja-JP" altLang="en-US" sz="2400" b="1">
                <a:solidFill>
                  <a:srgbClr val="000000"/>
                </a:solidFill>
              </a:rPr>
              <a:t>に</a:t>
            </a:r>
            <a:r>
              <a:rPr kumimoji="0" lang="ja-JP" altLang="ja-JP" sz="2400" b="1">
                <a:solidFill>
                  <a:srgbClr val="000000"/>
                </a:solidFill>
              </a:rPr>
              <a:t>一致</a:t>
            </a:r>
            <a:r>
              <a:rPr kumimoji="0" lang="ja-JP" altLang="en-US" sz="2400" b="1">
                <a:solidFill>
                  <a:srgbClr val="000000"/>
                </a:solidFill>
              </a:rPr>
              <a:t>しない</a:t>
            </a:r>
            <a:endParaRPr kumimoji="0" lang="en-US" altLang="ja-JP" sz="2400" b="1" dirty="0">
              <a:solidFill>
                <a:srgbClr val="000000"/>
              </a:solidFill>
            </a:endParaRPr>
          </a:p>
          <a:p>
            <a:pPr marL="0" lvl="0" indent="0" eaLnBrk="0" fontAlgn="base" hangingPunct="0">
              <a:lnSpc>
                <a:spcPct val="100000"/>
              </a:lnSpc>
              <a:spcBef>
                <a:spcPct val="0"/>
              </a:spcBef>
              <a:spcAft>
                <a:spcPct val="0"/>
              </a:spcAft>
              <a:buNone/>
            </a:pPr>
            <a:r>
              <a:rPr kumimoji="0" lang="en-US" altLang="ja-JP" sz="2400" dirty="0">
                <a:solidFill>
                  <a:srgbClr val="000000"/>
                </a:solidFill>
              </a:rPr>
              <a:t>ex, </a:t>
            </a:r>
            <a:r>
              <a:rPr kumimoji="0" lang="ja-JP" altLang="ja-JP" sz="2400">
                <a:solidFill>
                  <a:srgbClr val="000000"/>
                </a:solidFill>
              </a:rPr>
              <a:t>PECARNの</a:t>
            </a:r>
            <a:r>
              <a:rPr kumimoji="0" lang="ja-JP" altLang="en-US" sz="2400">
                <a:solidFill>
                  <a:srgbClr val="000000"/>
                </a:solidFill>
              </a:rPr>
              <a:t>「</a:t>
            </a:r>
            <a:r>
              <a:rPr kumimoji="0" lang="ja-JP" altLang="ja-JP" sz="2400" b="1">
                <a:solidFill>
                  <a:srgbClr val="000000"/>
                </a:solidFill>
              </a:rPr>
              <a:t>頭部</a:t>
            </a:r>
            <a:r>
              <a:rPr kumimoji="0" lang="ja-JP" altLang="en-US" sz="2400" b="1">
                <a:solidFill>
                  <a:srgbClr val="000000"/>
                </a:solidFill>
              </a:rPr>
              <a:t>または体幹部の外傷」</a:t>
            </a:r>
            <a:r>
              <a:rPr kumimoji="0" lang="ja-JP" altLang="en-US" sz="2400">
                <a:solidFill>
                  <a:srgbClr val="000000"/>
                </a:solidFill>
              </a:rPr>
              <a:t>は</a:t>
            </a:r>
            <a:r>
              <a:rPr kumimoji="0" lang="ja-JP" altLang="ja-JP" sz="2400" b="1">
                <a:solidFill>
                  <a:srgbClr val="000000"/>
                </a:solidFill>
              </a:rPr>
              <a:t>長管骨骨折は含まな</a:t>
            </a:r>
            <a:r>
              <a:rPr kumimoji="0" lang="ja-JP" altLang="en-US" sz="2400" b="1">
                <a:solidFill>
                  <a:srgbClr val="000000"/>
                </a:solidFill>
              </a:rPr>
              <a:t>いが</a:t>
            </a:r>
            <a:r>
              <a:rPr kumimoji="0" lang="ja-JP" altLang="en-US" sz="2400">
                <a:solidFill>
                  <a:srgbClr val="000000"/>
                </a:solidFill>
              </a:rPr>
              <a:t>、</a:t>
            </a:r>
            <a:r>
              <a:rPr kumimoji="0" lang="ja-JP" altLang="ja-JP" sz="2400">
                <a:solidFill>
                  <a:srgbClr val="000000"/>
                </a:solidFill>
              </a:rPr>
              <a:t>NEXUSの「</a:t>
            </a:r>
            <a:r>
              <a:rPr kumimoji="0" lang="ja-JP" altLang="en-US" sz="2400" b="1">
                <a:solidFill>
                  <a:srgbClr val="000000"/>
                </a:solidFill>
              </a:rPr>
              <a:t>他部位の派手な痛みまたは激痛を伴う痛み</a:t>
            </a:r>
            <a:r>
              <a:rPr kumimoji="0" lang="ja-JP" altLang="ja-JP" sz="2400">
                <a:solidFill>
                  <a:srgbClr val="000000"/>
                </a:solidFill>
              </a:rPr>
              <a:t>」には</a:t>
            </a:r>
            <a:r>
              <a:rPr kumimoji="0" lang="ja-JP" altLang="ja-JP" sz="2400" b="1">
                <a:solidFill>
                  <a:srgbClr val="000000"/>
                </a:solidFill>
              </a:rPr>
              <a:t>大腿骨骨折などが入り得る</a:t>
            </a:r>
            <a:r>
              <a:rPr kumimoji="0" lang="ja-JP" altLang="en-US" sz="2400" b="1">
                <a:solidFill>
                  <a:srgbClr val="000000"/>
                </a:solidFill>
              </a:rPr>
              <a:t>。</a:t>
            </a:r>
            <a:endParaRPr kumimoji="0" lang="en-US" altLang="ja-JP" sz="2400" dirty="0">
              <a:solidFill>
                <a:srgbClr val="000000"/>
              </a:solidFill>
            </a:endParaRPr>
          </a:p>
          <a:p>
            <a:pPr marL="0" indent="0" eaLnBrk="0" fontAlgn="base" hangingPunct="0">
              <a:lnSpc>
                <a:spcPct val="100000"/>
              </a:lnSpc>
              <a:spcBef>
                <a:spcPct val="0"/>
              </a:spcBef>
              <a:spcAft>
                <a:spcPct val="0"/>
              </a:spcAft>
              <a:buNone/>
            </a:pPr>
            <a:r>
              <a:rPr kumimoji="0" lang="ja-JP" altLang="en-US" sz="2400">
                <a:solidFill>
                  <a:srgbClr val="000000"/>
                </a:solidFill>
              </a:rPr>
              <a:t>→</a:t>
            </a:r>
            <a:r>
              <a:rPr kumimoji="0" lang="ja-JP" altLang="ja-JP" sz="2400">
                <a:solidFill>
                  <a:srgbClr val="000000"/>
                </a:solidFill>
              </a:rPr>
              <a:t>PECARN</a:t>
            </a:r>
            <a:r>
              <a:rPr kumimoji="0" lang="ja-JP" altLang="en-US" sz="2400">
                <a:solidFill>
                  <a:srgbClr val="000000"/>
                </a:solidFill>
              </a:rPr>
              <a:t>での定義</a:t>
            </a:r>
            <a:r>
              <a:rPr kumimoji="0" lang="ja-JP" altLang="ja-JP" sz="2400">
                <a:solidFill>
                  <a:srgbClr val="000000"/>
                </a:solidFill>
              </a:rPr>
              <a:t>をNEXUSに当てはめたため、大腿骨骨折のような例がコホートに含まれず、NEXUS</a:t>
            </a:r>
            <a:r>
              <a:rPr kumimoji="0" lang="ja-JP" altLang="en-US" sz="2400">
                <a:solidFill>
                  <a:srgbClr val="000000"/>
                </a:solidFill>
              </a:rPr>
              <a:t>での推定画像率</a:t>
            </a:r>
            <a:r>
              <a:rPr kumimoji="0" lang="ja-JP" altLang="ja-JP" sz="2400">
                <a:solidFill>
                  <a:srgbClr val="000000"/>
                </a:solidFill>
              </a:rPr>
              <a:t>に反映されにくい。</a:t>
            </a:r>
            <a:endParaRPr kumimoji="0" lang="en-US" altLang="ja-JP" sz="2400" dirty="0">
              <a:solidFill>
                <a:srgbClr val="000000"/>
              </a:solidFill>
            </a:endParaRPr>
          </a:p>
          <a:p>
            <a:pPr marL="0" indent="0" eaLnBrk="0" fontAlgn="base" hangingPunct="0">
              <a:lnSpc>
                <a:spcPct val="100000"/>
              </a:lnSpc>
              <a:spcBef>
                <a:spcPct val="0"/>
              </a:spcBef>
              <a:spcAft>
                <a:spcPct val="0"/>
              </a:spcAft>
              <a:buNone/>
            </a:pPr>
            <a:endParaRPr kumimoji="0" lang="en-US" altLang="ja-JP" sz="2400" dirty="0">
              <a:solidFill>
                <a:srgbClr val="000000"/>
              </a:solidFill>
            </a:endParaRPr>
          </a:p>
          <a:p>
            <a:pPr marL="0" indent="0" eaLnBrk="0" fontAlgn="base" hangingPunct="0">
              <a:lnSpc>
                <a:spcPct val="100000"/>
              </a:lnSpc>
              <a:spcBef>
                <a:spcPct val="0"/>
              </a:spcBef>
              <a:spcAft>
                <a:spcPct val="0"/>
              </a:spcAft>
              <a:buNone/>
            </a:pPr>
            <a:r>
              <a:rPr kumimoji="0" lang="ja-JP" altLang="en-US" sz="2400" b="1">
                <a:solidFill>
                  <a:srgbClr val="000000"/>
                </a:solidFill>
              </a:rPr>
              <a:t>・</a:t>
            </a:r>
            <a:r>
              <a:rPr kumimoji="0" lang="ja-JP" altLang="ja-JP" sz="2400" b="1">
                <a:solidFill>
                  <a:srgbClr val="000000"/>
                </a:solidFill>
              </a:rPr>
              <a:t>NEXUS/CCRは「単純X線 vs CT」を層別化する設計で</a:t>
            </a:r>
            <a:r>
              <a:rPr kumimoji="0" lang="ja-JP" altLang="en-US" sz="2400" b="1">
                <a:solidFill>
                  <a:srgbClr val="000000"/>
                </a:solidFill>
              </a:rPr>
              <a:t>はない</a:t>
            </a:r>
            <a:endParaRPr kumimoji="0" lang="en-US" altLang="ja-JP" sz="2400" b="1" dirty="0">
              <a:solidFill>
                <a:srgbClr val="000000"/>
              </a:solidFill>
            </a:endParaRPr>
          </a:p>
          <a:p>
            <a:pPr marL="0" indent="0">
              <a:buNone/>
            </a:pPr>
            <a:endParaRPr lang="en-US" altLang="ja-JP" sz="2400" dirty="0"/>
          </a:p>
        </p:txBody>
      </p:sp>
      <p:sp>
        <p:nvSpPr>
          <p:cNvPr id="11" name="テキスト ボックス 10">
            <a:extLst>
              <a:ext uri="{FF2B5EF4-FFF2-40B4-BE49-F238E27FC236}">
                <a16:creationId xmlns:a16="http://schemas.microsoft.com/office/drawing/2014/main" id="{07369479-CC2B-3387-F107-CCD128D22123}"/>
              </a:ext>
            </a:extLst>
          </p:cNvPr>
          <p:cNvSpPr txBox="1"/>
          <p:nvPr/>
        </p:nvSpPr>
        <p:spPr>
          <a:xfrm>
            <a:off x="602220" y="1056216"/>
            <a:ext cx="3442108" cy="1477328"/>
          </a:xfrm>
          <a:prstGeom prst="rect">
            <a:avLst/>
          </a:prstGeom>
          <a:noFill/>
          <a:ln w="28575">
            <a:solidFill>
              <a:srgbClr val="FFB1B5"/>
            </a:solidFill>
          </a:ln>
        </p:spPr>
        <p:txBody>
          <a:bodyPr wrap="square">
            <a:spAutoFit/>
          </a:bodyPr>
          <a:lstStyle/>
          <a:p>
            <a:r>
              <a:rPr kumimoji="1" lang="ja-JP" altLang="en-US" sz="1800" b="1" i="0" u="none" strike="noStrike" kern="1200">
                <a:solidFill>
                  <a:schemeClr val="tx1"/>
                </a:solidFill>
                <a:effectLst/>
                <a:latin typeface="+mn-lt"/>
                <a:ea typeface="+mn-ea"/>
                <a:cs typeface="+mn-cs"/>
              </a:rPr>
              <a:t>・</a:t>
            </a:r>
            <a:r>
              <a:rPr kumimoji="1" lang="en-US" altLang="ja-JP" sz="1800" b="1" i="0" u="none" strike="noStrike" kern="1200" dirty="0">
                <a:solidFill>
                  <a:schemeClr val="tx1"/>
                </a:solidFill>
                <a:effectLst/>
                <a:latin typeface="+mn-lt"/>
                <a:ea typeface="+mn-ea"/>
                <a:cs typeface="+mn-cs"/>
              </a:rPr>
              <a:t>0-17</a:t>
            </a:r>
            <a:r>
              <a:rPr kumimoji="1" lang="ja-JP" altLang="en-US" sz="1800" b="1" i="0" u="none" strike="noStrike" kern="1200">
                <a:solidFill>
                  <a:schemeClr val="tx1"/>
                </a:solidFill>
                <a:effectLst/>
                <a:latin typeface="+mn-lt"/>
                <a:ea typeface="+mn-ea"/>
                <a:cs typeface="+mn-cs"/>
              </a:rPr>
              <a:t>歳の場合</a:t>
            </a:r>
            <a:endParaRPr kumimoji="1" lang="en-US" altLang="ja-JP" sz="1800" b="1" i="0" u="none" strike="noStrike" kern="1200" dirty="0">
              <a:solidFill>
                <a:schemeClr val="tx1"/>
              </a:solidFill>
              <a:effectLst/>
              <a:latin typeface="+mn-lt"/>
              <a:ea typeface="+mn-ea"/>
              <a:cs typeface="+mn-cs"/>
            </a:endParaRPr>
          </a:p>
          <a:p>
            <a:r>
              <a:rPr kumimoji="1" lang="ja-JP" altLang="en-US" sz="1800" b="1" i="0" u="none" strike="noStrike" kern="1200">
                <a:solidFill>
                  <a:schemeClr val="tx1"/>
                </a:solidFill>
                <a:effectLst/>
                <a:latin typeface="+mn-lt"/>
                <a:ea typeface="+mn-ea"/>
                <a:cs typeface="+mn-cs"/>
              </a:rPr>
              <a:t>推定画像検査率</a:t>
            </a:r>
            <a:r>
              <a:rPr kumimoji="1" lang="en-US" altLang="ja-JP" sz="1800" b="1" i="0" u="none" strike="noStrike" kern="1200" dirty="0">
                <a:solidFill>
                  <a:schemeClr val="tx1"/>
                </a:solidFill>
                <a:effectLst/>
                <a:latin typeface="+mn-lt"/>
                <a:ea typeface="+mn-ea"/>
                <a:cs typeface="+mn-cs"/>
              </a:rPr>
              <a:t>(</a:t>
            </a:r>
            <a:r>
              <a:rPr kumimoji="1" lang="ja-JP" altLang="en-US" sz="1800" b="1" i="0" u="none" strike="noStrike" kern="1200">
                <a:solidFill>
                  <a:schemeClr val="tx1"/>
                </a:solidFill>
                <a:effectLst/>
                <a:latin typeface="+mn-lt"/>
                <a:ea typeface="+mn-ea"/>
                <a:cs typeface="+mn-cs"/>
              </a:rPr>
              <a:t>単純</a:t>
            </a:r>
            <a:r>
              <a:rPr lang="en-US" altLang="ja-JP" b="1" dirty="0"/>
              <a:t>X</a:t>
            </a:r>
            <a:r>
              <a:rPr lang="ja-JP" altLang="en-US" b="1"/>
              <a:t>線</a:t>
            </a:r>
            <a:r>
              <a:rPr kumimoji="1" lang="en-US" altLang="ja-JP" sz="1800" b="1" i="0" u="none" strike="noStrike" kern="1200" dirty="0">
                <a:solidFill>
                  <a:schemeClr val="tx1"/>
                </a:solidFill>
                <a:effectLst/>
                <a:latin typeface="+mn-lt"/>
                <a:ea typeface="+mn-ea"/>
                <a:cs typeface="+mn-cs"/>
              </a:rPr>
              <a:t>+CT</a:t>
            </a:r>
            <a:r>
              <a:rPr lang="en-US" altLang="ja-JP" b="1" dirty="0"/>
              <a:t>)</a:t>
            </a:r>
            <a:endParaRPr kumimoji="1" lang="en-US" altLang="ja-JP" sz="1800" b="1"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0" i="0" u="none" strike="noStrike" kern="1200" dirty="0">
                <a:solidFill>
                  <a:schemeClr val="tx1"/>
                </a:solidFill>
                <a:effectLst/>
                <a:latin typeface="+mn-lt"/>
                <a:ea typeface="+mn-ea"/>
                <a:cs typeface="+mn-cs"/>
              </a:rPr>
              <a:t>PECARN 41.1%</a:t>
            </a:r>
            <a:r>
              <a:rPr kumimoji="1" lang="ja-JP" altLang="en-US" sz="1800" b="0" i="0" u="none" strike="noStrike" kern="1200">
                <a:solidFill>
                  <a:schemeClr val="tx1"/>
                </a:solidFill>
                <a:effectLst/>
                <a:latin typeface="+mn-lt"/>
                <a:ea typeface="+mn-ea"/>
                <a:cs typeface="+mn-cs"/>
              </a:rPr>
              <a:t>（</a:t>
            </a:r>
            <a:r>
              <a:rPr kumimoji="1" lang="en-US" altLang="ja-JP" sz="1800" b="0" i="0" u="none" strike="noStrike" kern="1200" dirty="0">
                <a:solidFill>
                  <a:schemeClr val="tx1"/>
                </a:solidFill>
                <a:effectLst/>
                <a:latin typeface="+mn-lt"/>
                <a:ea typeface="+mn-ea"/>
                <a:cs typeface="+mn-cs"/>
              </a:rPr>
              <a:t>9,225</a:t>
            </a:r>
            <a:r>
              <a:rPr kumimoji="1" lang="ja-JP" altLang="en-US" sz="1800" b="0" i="0" u="none" strike="noStrike" kern="1200">
                <a:solidFill>
                  <a:schemeClr val="tx1"/>
                </a:solidFill>
                <a:effectLst/>
                <a:latin typeface="+mn-lt"/>
                <a:ea typeface="+mn-ea"/>
                <a:cs typeface="+mn-cs"/>
              </a:rPr>
              <a:t>人）</a:t>
            </a:r>
            <a:endParaRPr kumimoji="1" lang="en-US" altLang="ja-JP" sz="1800" b="0"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1" i="0" u="none" strike="noStrike" kern="1200" dirty="0">
                <a:solidFill>
                  <a:schemeClr val="tx1"/>
                </a:solidFill>
                <a:effectLst/>
                <a:latin typeface="+mn-lt"/>
                <a:ea typeface="+mn-ea"/>
                <a:cs typeface="+mn-cs"/>
              </a:rPr>
              <a:t>NEXUS 35.7%</a:t>
            </a:r>
            <a:r>
              <a:rPr kumimoji="1" lang="ja-JP" altLang="en-US" sz="1800" b="1" i="0" u="none" strike="noStrike" kern="1200">
                <a:solidFill>
                  <a:schemeClr val="tx1"/>
                </a:solidFill>
                <a:effectLst/>
                <a:latin typeface="+mn-lt"/>
                <a:ea typeface="+mn-ea"/>
                <a:cs typeface="+mn-cs"/>
              </a:rPr>
              <a:t>（</a:t>
            </a:r>
            <a:r>
              <a:rPr kumimoji="1" lang="en-US" altLang="ja-JP" sz="1800" b="1" i="0" u="none" strike="noStrike" kern="1200" dirty="0">
                <a:solidFill>
                  <a:schemeClr val="tx1"/>
                </a:solidFill>
                <a:effectLst/>
                <a:latin typeface="+mn-lt"/>
                <a:ea typeface="+mn-ea"/>
                <a:cs typeface="+mn-cs"/>
              </a:rPr>
              <a:t>8,010</a:t>
            </a:r>
            <a:r>
              <a:rPr kumimoji="1" lang="ja-JP" altLang="en-US" sz="1800" b="1" i="0" u="none" strike="noStrike" kern="1200">
                <a:solidFill>
                  <a:schemeClr val="tx1"/>
                </a:solidFill>
                <a:effectLst/>
                <a:latin typeface="+mn-lt"/>
                <a:ea typeface="+mn-ea"/>
                <a:cs typeface="+mn-cs"/>
              </a:rPr>
              <a:t>人）</a:t>
            </a:r>
            <a:endParaRPr kumimoji="1" lang="en-US" altLang="ja-JP" sz="1800" b="1" i="0" u="none" strike="noStrike" kern="1200" dirty="0">
              <a:solidFill>
                <a:schemeClr val="tx1"/>
              </a:solidFill>
              <a:effectLst/>
              <a:latin typeface="+mn-lt"/>
              <a:ea typeface="+mn-ea"/>
              <a:cs typeface="+mn-cs"/>
            </a:endParaRPr>
          </a:p>
          <a:p>
            <a:r>
              <a:rPr kumimoji="1" lang="ja-JP" altLang="en-US" sz="1800" b="0" i="0" u="none" strike="noStrike" kern="1200">
                <a:solidFill>
                  <a:schemeClr val="tx1"/>
                </a:solidFill>
                <a:effectLst/>
                <a:latin typeface="+mn-lt"/>
                <a:ea typeface="+mn-ea"/>
                <a:cs typeface="+mn-cs"/>
              </a:rPr>
              <a:t>　</a:t>
            </a:r>
            <a:r>
              <a:rPr kumimoji="1" lang="en-US" altLang="ja-JP" sz="1800" b="0" i="0" u="none" strike="noStrike" kern="1200" dirty="0">
                <a:solidFill>
                  <a:schemeClr val="tx1"/>
                </a:solidFill>
                <a:effectLst/>
                <a:latin typeface="+mn-lt"/>
                <a:ea typeface="+mn-ea"/>
                <a:cs typeface="+mn-cs"/>
              </a:rPr>
              <a:t>CCR 43.8%</a:t>
            </a:r>
            <a:r>
              <a:rPr kumimoji="1" lang="ja-JP" altLang="en-US" sz="1800" b="0" i="0" u="none" strike="noStrike" kern="1200">
                <a:solidFill>
                  <a:schemeClr val="tx1"/>
                </a:solidFill>
                <a:effectLst/>
                <a:latin typeface="+mn-lt"/>
                <a:ea typeface="+mn-ea"/>
                <a:cs typeface="+mn-cs"/>
              </a:rPr>
              <a:t>（</a:t>
            </a:r>
            <a:r>
              <a:rPr kumimoji="1" lang="en-US" altLang="ja-JP" sz="1800" b="0" i="0" u="none" strike="noStrike" kern="1200" dirty="0">
                <a:solidFill>
                  <a:schemeClr val="tx1"/>
                </a:solidFill>
                <a:effectLst/>
                <a:latin typeface="+mn-lt"/>
                <a:ea typeface="+mn-ea"/>
                <a:cs typeface="+mn-cs"/>
              </a:rPr>
              <a:t>9,829</a:t>
            </a:r>
            <a:r>
              <a:rPr kumimoji="1" lang="ja-JP" altLang="en-US" sz="1800" b="0" i="0" u="none" strike="noStrike" kern="1200">
                <a:solidFill>
                  <a:schemeClr val="tx1"/>
                </a:solidFill>
                <a:effectLst/>
                <a:latin typeface="+mn-lt"/>
                <a:ea typeface="+mn-ea"/>
                <a:cs typeface="+mn-cs"/>
              </a:rPr>
              <a:t>人）</a:t>
            </a:r>
            <a:endParaRPr kumimoji="1" lang="en-US" altLang="ja-JP" sz="1800" b="0" i="0" u="none" strike="noStrike" kern="1200" dirty="0">
              <a:solidFill>
                <a:schemeClr val="tx1"/>
              </a:solidFill>
              <a:effectLst/>
              <a:latin typeface="+mn-lt"/>
              <a:ea typeface="+mn-ea"/>
              <a:cs typeface="+mn-cs"/>
            </a:endParaRPr>
          </a:p>
        </p:txBody>
      </p:sp>
      <p:sp>
        <p:nvSpPr>
          <p:cNvPr id="13" name="テキスト ボックス 12">
            <a:extLst>
              <a:ext uri="{FF2B5EF4-FFF2-40B4-BE49-F238E27FC236}">
                <a16:creationId xmlns:a16="http://schemas.microsoft.com/office/drawing/2014/main" id="{83248621-3E6D-5B83-7550-6E887131DFC8}"/>
              </a:ext>
            </a:extLst>
          </p:cNvPr>
          <p:cNvSpPr txBox="1"/>
          <p:nvPr/>
        </p:nvSpPr>
        <p:spPr>
          <a:xfrm>
            <a:off x="4375558" y="1495291"/>
            <a:ext cx="7454493" cy="830997"/>
          </a:xfrm>
          <a:prstGeom prst="rect">
            <a:avLst/>
          </a:prstGeom>
          <a:noFill/>
        </p:spPr>
        <p:txBody>
          <a:bodyPr wrap="square">
            <a:spAutoFit/>
          </a:bodyPr>
          <a:lstStyle/>
          <a:p>
            <a:pPr marL="0" lvl="0" indent="0" eaLnBrk="0" fontAlgn="base" hangingPunct="0">
              <a:lnSpc>
                <a:spcPct val="100000"/>
              </a:lnSpc>
              <a:spcBef>
                <a:spcPct val="0"/>
              </a:spcBef>
              <a:spcAft>
                <a:spcPct val="0"/>
              </a:spcAft>
              <a:buNone/>
            </a:pPr>
            <a:r>
              <a:rPr kumimoji="0" lang="ja-JP" altLang="ja-JP" sz="2400" b="1">
                <a:solidFill>
                  <a:srgbClr val="000000"/>
                </a:solidFill>
              </a:rPr>
              <a:t>推定画像</a:t>
            </a:r>
            <a:r>
              <a:rPr kumimoji="0" lang="ja-JP" altLang="en-US" sz="2400" b="1">
                <a:solidFill>
                  <a:srgbClr val="000000"/>
                </a:solidFill>
              </a:rPr>
              <a:t>検査</a:t>
            </a:r>
            <a:r>
              <a:rPr kumimoji="0" lang="ja-JP" altLang="ja-JP" sz="2400" b="1">
                <a:solidFill>
                  <a:srgbClr val="000000"/>
                </a:solidFill>
              </a:rPr>
              <a:t>率</a:t>
            </a:r>
            <a:r>
              <a:rPr kumimoji="0" lang="en-US" altLang="ja-JP" sz="2400" b="1" dirty="0">
                <a:solidFill>
                  <a:srgbClr val="000000"/>
                </a:solidFill>
              </a:rPr>
              <a:t>(</a:t>
            </a:r>
            <a:r>
              <a:rPr kumimoji="0" lang="ja-JP" altLang="en-US" sz="2400" b="1">
                <a:solidFill>
                  <a:srgbClr val="000000"/>
                </a:solidFill>
              </a:rPr>
              <a:t>単純</a:t>
            </a:r>
            <a:r>
              <a:rPr kumimoji="0" lang="en-US" altLang="ja-JP" sz="2400" b="1" dirty="0">
                <a:solidFill>
                  <a:srgbClr val="000000"/>
                </a:solidFill>
              </a:rPr>
              <a:t>X</a:t>
            </a:r>
            <a:r>
              <a:rPr kumimoji="0" lang="ja-JP" altLang="en-US" sz="2400" b="1">
                <a:solidFill>
                  <a:srgbClr val="000000"/>
                </a:solidFill>
              </a:rPr>
              <a:t>線＋</a:t>
            </a:r>
            <a:r>
              <a:rPr kumimoji="0" lang="en-US" altLang="ja-JP" sz="2400" b="1" dirty="0">
                <a:solidFill>
                  <a:srgbClr val="000000"/>
                </a:solidFill>
              </a:rPr>
              <a:t>CT)</a:t>
            </a:r>
            <a:r>
              <a:rPr kumimoji="0" lang="ja-JP" altLang="en-US" sz="2400">
                <a:solidFill>
                  <a:srgbClr val="000000"/>
                </a:solidFill>
              </a:rPr>
              <a:t>では、</a:t>
            </a:r>
            <a:endParaRPr kumimoji="0" lang="en-US" altLang="ja-JP" sz="2400" dirty="0">
              <a:solidFill>
                <a:srgbClr val="000000"/>
              </a:solidFill>
            </a:endParaRPr>
          </a:p>
          <a:p>
            <a:pPr marL="0" lvl="0" indent="0" eaLnBrk="0" fontAlgn="base" hangingPunct="0">
              <a:lnSpc>
                <a:spcPct val="100000"/>
              </a:lnSpc>
              <a:spcBef>
                <a:spcPct val="0"/>
              </a:spcBef>
              <a:spcAft>
                <a:spcPct val="0"/>
              </a:spcAft>
              <a:buNone/>
            </a:pPr>
            <a:r>
              <a:rPr kumimoji="0" lang="ja-JP" altLang="ja-JP" sz="2400">
                <a:solidFill>
                  <a:srgbClr val="000000"/>
                </a:solidFill>
              </a:rPr>
              <a:t>PECARNとCCRはほぼ同等、</a:t>
            </a:r>
            <a:r>
              <a:rPr kumimoji="0" lang="ja-JP" altLang="ja-JP" sz="2400" b="1">
                <a:solidFill>
                  <a:srgbClr val="000000"/>
                </a:solidFill>
              </a:rPr>
              <a:t>NEXUSが最も低かった</a:t>
            </a:r>
            <a:endParaRPr kumimoji="0" lang="en-US" altLang="ja-JP" sz="2400" b="1" dirty="0">
              <a:solidFill>
                <a:srgbClr val="000000"/>
              </a:solidFill>
            </a:endParaRPr>
          </a:p>
        </p:txBody>
      </p:sp>
      <p:cxnSp>
        <p:nvCxnSpPr>
          <p:cNvPr id="14" name="直線コネクタ 13">
            <a:extLst>
              <a:ext uri="{FF2B5EF4-FFF2-40B4-BE49-F238E27FC236}">
                <a16:creationId xmlns:a16="http://schemas.microsoft.com/office/drawing/2014/main" id="{E112095F-21A6-A125-186C-85B3BF548FAA}"/>
              </a:ext>
            </a:extLst>
          </p:cNvPr>
          <p:cNvCxnSpPr>
            <a:cxnSpLocks/>
          </p:cNvCxnSpPr>
          <p:nvPr/>
        </p:nvCxnSpPr>
        <p:spPr>
          <a:xfrm>
            <a:off x="8480126" y="2255847"/>
            <a:ext cx="3162911"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
        <p:nvSpPr>
          <p:cNvPr id="23" name="フローチャート: 代替処理 22">
            <a:extLst>
              <a:ext uri="{FF2B5EF4-FFF2-40B4-BE49-F238E27FC236}">
                <a16:creationId xmlns:a16="http://schemas.microsoft.com/office/drawing/2014/main" id="{2F9A5FC3-3654-6933-428D-6D58346767D4}"/>
              </a:ext>
            </a:extLst>
          </p:cNvPr>
          <p:cNvSpPr/>
          <p:nvPr/>
        </p:nvSpPr>
        <p:spPr>
          <a:xfrm>
            <a:off x="123824" y="5524551"/>
            <a:ext cx="12068176" cy="1181100"/>
          </a:xfrm>
          <a:prstGeom prst="flowChartAlternateProcess">
            <a:avLst/>
          </a:prstGeom>
          <a:solidFill>
            <a:srgbClr val="FFB1B5">
              <a:alpha val="53725"/>
            </a:srgbClr>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a:solidFill>
                  <a:schemeClr val="tx1"/>
                </a:solidFill>
              </a:rPr>
              <a:t>ただ、これらの予測ルールに含まれる変数は</a:t>
            </a:r>
            <a:r>
              <a:rPr lang="ja-JP" altLang="en-US" sz="2400" b="1">
                <a:solidFill>
                  <a:schemeClr val="tx1"/>
                </a:solidFill>
              </a:rPr>
              <a:t>低リスク因子</a:t>
            </a:r>
            <a:r>
              <a:rPr lang="ja-JP" altLang="en-US" sz="2400">
                <a:solidFill>
                  <a:schemeClr val="tx1"/>
                </a:solidFill>
              </a:rPr>
              <a:t>に焦点が当たっているため</a:t>
            </a:r>
            <a:endParaRPr lang="en-US" altLang="ja-JP" sz="2400" dirty="0">
              <a:solidFill>
                <a:schemeClr val="tx1"/>
              </a:solidFill>
            </a:endParaRPr>
          </a:p>
          <a:p>
            <a:r>
              <a:rPr lang="ja-JP" altLang="en-US" sz="2400">
                <a:solidFill>
                  <a:schemeClr val="tx1"/>
                </a:solidFill>
              </a:rPr>
              <a:t>本研究集団において</a:t>
            </a:r>
            <a:r>
              <a:rPr lang="ja-JP" altLang="en-US" sz="2400" b="1">
                <a:solidFill>
                  <a:schemeClr val="tx1"/>
                </a:solidFill>
              </a:rPr>
              <a:t>全体の診断精度の結果が変わった可能性は低い</a:t>
            </a:r>
            <a:r>
              <a:rPr lang="ja-JP" altLang="en-US" sz="2400">
                <a:solidFill>
                  <a:schemeClr val="tx1"/>
                </a:solidFill>
              </a:rPr>
              <a:t>と考えられる</a:t>
            </a:r>
          </a:p>
        </p:txBody>
      </p:sp>
      <p:sp>
        <p:nvSpPr>
          <p:cNvPr id="24" name="タイトル 1">
            <a:extLst>
              <a:ext uri="{FF2B5EF4-FFF2-40B4-BE49-F238E27FC236}">
                <a16:creationId xmlns:a16="http://schemas.microsoft.com/office/drawing/2014/main" id="{852E198F-4F99-50B7-57F3-348CE252479B}"/>
              </a:ext>
            </a:extLst>
          </p:cNvPr>
          <p:cNvSpPr>
            <a:spLocks noGrp="1"/>
          </p:cNvSpPr>
          <p:nvPr>
            <p:ph type="title"/>
          </p:nvPr>
        </p:nvSpPr>
        <p:spPr>
          <a:xfrm>
            <a:off x="838200" y="365125"/>
            <a:ext cx="10515600" cy="1325563"/>
          </a:xfrm>
        </p:spPr>
        <p:txBody>
          <a:bodyPr/>
          <a:lstStyle/>
          <a:p>
            <a:r>
              <a:rPr lang="ja-JP" altLang="en-US"/>
              <a:t>考察</a:t>
            </a:r>
            <a:endParaRPr kumimoji="1" lang="ja-JP" altLang="en-US"/>
          </a:p>
        </p:txBody>
      </p:sp>
    </p:spTree>
    <p:extLst>
      <p:ext uri="{BB962C8B-B14F-4D97-AF65-F5344CB8AC3E}">
        <p14:creationId xmlns:p14="http://schemas.microsoft.com/office/powerpoint/2010/main" val="222739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1F1E10-B437-C241-6A5E-F77E088988EA}"/>
              </a:ext>
            </a:extLst>
          </p:cNvPr>
          <p:cNvSpPr>
            <a:spLocks noGrp="1"/>
          </p:cNvSpPr>
          <p:nvPr>
            <p:ph type="title"/>
          </p:nvPr>
        </p:nvSpPr>
        <p:spPr>
          <a:xfrm>
            <a:off x="838200" y="394684"/>
            <a:ext cx="10515600" cy="1325563"/>
          </a:xfrm>
        </p:spPr>
        <p:txBody>
          <a:bodyPr/>
          <a:lstStyle/>
          <a:p>
            <a:r>
              <a:rPr lang="en-US" altLang="ja-JP" dirty="0"/>
              <a:t>Limitation</a:t>
            </a:r>
            <a:endParaRPr kumimoji="1" lang="ja-JP" altLang="en-US"/>
          </a:p>
        </p:txBody>
      </p:sp>
      <p:sp>
        <p:nvSpPr>
          <p:cNvPr id="3" name="コンテンツ プレースホルダー 2">
            <a:extLst>
              <a:ext uri="{FF2B5EF4-FFF2-40B4-BE49-F238E27FC236}">
                <a16:creationId xmlns:a16="http://schemas.microsoft.com/office/drawing/2014/main" id="{8368485D-0879-ED06-7F6B-F4E7A39C7B4C}"/>
              </a:ext>
            </a:extLst>
          </p:cNvPr>
          <p:cNvSpPr>
            <a:spLocks noGrp="1"/>
          </p:cNvSpPr>
          <p:nvPr>
            <p:ph idx="1"/>
          </p:nvPr>
        </p:nvSpPr>
        <p:spPr>
          <a:xfrm>
            <a:off x="3193273" y="5807914"/>
            <a:ext cx="6977138" cy="655402"/>
          </a:xfrm>
        </p:spPr>
        <p:txBody>
          <a:bodyPr>
            <a:normAutofit/>
          </a:bodyPr>
          <a:lstStyle/>
          <a:p>
            <a:pPr marL="0" indent="0">
              <a:buNone/>
            </a:pPr>
            <a:r>
              <a:rPr lang="ja-JP" altLang="en-US"/>
              <a:t>他の救急外来への</a:t>
            </a:r>
            <a:r>
              <a:rPr lang="ja-JP" altLang="en-US" b="1"/>
              <a:t>一般化には限界がある</a:t>
            </a:r>
            <a:endParaRPr kumimoji="1" lang="ja-JP" altLang="en-US"/>
          </a:p>
        </p:txBody>
      </p:sp>
      <p:sp>
        <p:nvSpPr>
          <p:cNvPr id="9" name="右矢印 8">
            <a:extLst>
              <a:ext uri="{FF2B5EF4-FFF2-40B4-BE49-F238E27FC236}">
                <a16:creationId xmlns:a16="http://schemas.microsoft.com/office/drawing/2014/main" id="{383D487E-A20E-D01F-4DDB-8AC479B7A0A4}"/>
              </a:ext>
            </a:extLst>
          </p:cNvPr>
          <p:cNvSpPr/>
          <p:nvPr/>
        </p:nvSpPr>
        <p:spPr>
          <a:xfrm>
            <a:off x="2478542" y="5807914"/>
            <a:ext cx="47589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48CD9D3A-88CB-3618-33A5-EA3D363A18BC}"/>
              </a:ext>
            </a:extLst>
          </p:cNvPr>
          <p:cNvCxnSpPr>
            <a:cxnSpLocks/>
          </p:cNvCxnSpPr>
          <p:nvPr/>
        </p:nvCxnSpPr>
        <p:spPr>
          <a:xfrm>
            <a:off x="5995454" y="6262287"/>
            <a:ext cx="3713123"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
        <p:nvSpPr>
          <p:cNvPr id="17" name="コンテンツ プレースホルダー 2">
            <a:extLst>
              <a:ext uri="{FF2B5EF4-FFF2-40B4-BE49-F238E27FC236}">
                <a16:creationId xmlns:a16="http://schemas.microsoft.com/office/drawing/2014/main" id="{966881B2-705B-59CC-C005-314FDAE39122}"/>
              </a:ext>
            </a:extLst>
          </p:cNvPr>
          <p:cNvSpPr txBox="1">
            <a:spLocks/>
          </p:cNvSpPr>
          <p:nvPr/>
        </p:nvSpPr>
        <p:spPr>
          <a:xfrm>
            <a:off x="0" y="2457988"/>
            <a:ext cx="12289668" cy="3122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◎対象</a:t>
            </a:r>
            <a:endParaRPr lang="en-US" altLang="ja-JP" dirty="0"/>
          </a:p>
          <a:p>
            <a:pPr marL="0" indent="0" eaLnBrk="0" fontAlgn="base" hangingPunct="0">
              <a:lnSpc>
                <a:spcPct val="100000"/>
              </a:lnSpc>
              <a:spcBef>
                <a:spcPct val="0"/>
              </a:spcBef>
              <a:spcAft>
                <a:spcPct val="0"/>
              </a:spcAft>
              <a:buFont typeface="Arial" panose="020B0604020202020204" pitchFamily="34" charset="0"/>
              <a:buNone/>
            </a:pPr>
            <a:r>
              <a:rPr kumimoji="0" lang="ja-JP" altLang="ja-JP" b="1">
                <a:solidFill>
                  <a:srgbClr val="000000"/>
                </a:solidFill>
                <a:latin typeface="Arial" panose="020B0604020202020204" pitchFamily="34" charset="0"/>
              </a:rPr>
              <a:t>0〜17歳</a:t>
            </a:r>
            <a:r>
              <a:rPr kumimoji="0" lang="ja-JP" altLang="ja-JP">
                <a:solidFill>
                  <a:srgbClr val="000000"/>
                </a:solidFill>
                <a:latin typeface="Arial" panose="020B0604020202020204" pitchFamily="34" charset="0"/>
              </a:rPr>
              <a:t>の鈍的外傷</a:t>
            </a:r>
            <a:r>
              <a:rPr kumimoji="0" lang="ja-JP" altLang="en-US">
                <a:solidFill>
                  <a:srgbClr val="000000"/>
                </a:solidFill>
                <a:latin typeface="Arial" panose="020B0604020202020204" pitchFamily="34" charset="0"/>
              </a:rPr>
              <a:t>（確定</a:t>
            </a:r>
            <a:r>
              <a:rPr kumimoji="0" lang="en-US" altLang="ja-JP" dirty="0">
                <a:solidFill>
                  <a:srgbClr val="000000"/>
                </a:solidFill>
                <a:latin typeface="Arial" panose="020B0604020202020204" pitchFamily="34" charset="0"/>
              </a:rPr>
              <a:t>or</a:t>
            </a:r>
            <a:r>
              <a:rPr kumimoji="0" lang="ja-JP" altLang="en-US">
                <a:solidFill>
                  <a:srgbClr val="000000"/>
                </a:solidFill>
                <a:latin typeface="Arial" panose="020B0604020202020204" pitchFamily="34" charset="0"/>
              </a:rPr>
              <a:t>疑い）</a:t>
            </a:r>
            <a:r>
              <a:rPr kumimoji="0" lang="ja-JP" altLang="ja-JP">
                <a:solidFill>
                  <a:srgbClr val="000000"/>
                </a:solidFill>
                <a:latin typeface="Arial" panose="020B0604020202020204" pitchFamily="34" charset="0"/>
              </a:rPr>
              <a:t>の小児で、以下のいずれかに該当する者</a:t>
            </a:r>
            <a:endParaRPr kumimoji="0" lang="ja-JP" altLang="ja-JP">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1, </a:t>
            </a:r>
            <a:r>
              <a:rPr kumimoji="0" lang="ja-JP" altLang="ja-JP">
                <a:solidFill>
                  <a:srgbClr val="000000"/>
                </a:solidFill>
                <a:latin typeface="Arial" panose="020B0604020202020204" pitchFamily="34" charset="0"/>
              </a:rPr>
              <a:t>救急搬送により受傷現場から来院した</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2, </a:t>
            </a:r>
            <a:r>
              <a:rPr kumimoji="0" lang="ja-JP" altLang="ja-JP">
                <a:solidFill>
                  <a:srgbClr val="000000"/>
                </a:solidFill>
                <a:latin typeface="Arial" panose="020B0604020202020204" pitchFamily="34" charset="0"/>
              </a:rPr>
              <a:t>登録施設である </a:t>
            </a:r>
            <a:r>
              <a:rPr kumimoji="0" lang="ja-JP" altLang="ja-JP" b="1">
                <a:solidFill>
                  <a:srgbClr val="000000"/>
                </a:solidFill>
                <a:latin typeface="Arial" panose="020B0604020202020204" pitchFamily="34" charset="0"/>
              </a:rPr>
              <a:t>PECARNの</a:t>
            </a:r>
            <a:r>
              <a:rPr kumimoji="0" lang="en-US" altLang="ja-JP" b="1" dirty="0">
                <a:solidFill>
                  <a:srgbClr val="000000"/>
                </a:solidFill>
                <a:latin typeface="Arial" panose="020B0604020202020204" pitchFamily="34" charset="0"/>
              </a:rPr>
              <a:t>18</a:t>
            </a:r>
            <a:r>
              <a:rPr kumimoji="0" lang="ja-JP" altLang="en-US" b="1">
                <a:solidFill>
                  <a:srgbClr val="000000"/>
                </a:solidFill>
                <a:latin typeface="Arial" panose="020B0604020202020204" pitchFamily="34" charset="0"/>
              </a:rPr>
              <a:t>の</a:t>
            </a:r>
            <a:r>
              <a:rPr kumimoji="0" lang="ja-JP" altLang="ja-JP" b="1">
                <a:solidFill>
                  <a:srgbClr val="000000"/>
                </a:solidFill>
              </a:rPr>
              <a:t>小児レベル1外傷センター</a:t>
            </a:r>
            <a:r>
              <a:rPr lang="ja-JP" altLang="en-US" b="1"/>
              <a:t>の</a:t>
            </a:r>
            <a:r>
              <a:rPr kumimoji="0" lang="ja-JP" altLang="ja-JP" b="1">
                <a:solidFill>
                  <a:srgbClr val="000000"/>
                </a:solidFill>
                <a:latin typeface="Arial" panose="020B0604020202020204" pitchFamily="34" charset="0"/>
              </a:rPr>
              <a:t>救急部で</a:t>
            </a:r>
            <a:endParaRPr kumimoji="0" lang="en-US" altLang="ja-JP" b="1"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ja-JP" b="1">
                <a:solidFill>
                  <a:srgbClr val="000000"/>
                </a:solidFill>
                <a:latin typeface="Arial" panose="020B0604020202020204" pitchFamily="34" charset="0"/>
              </a:rPr>
              <a:t>外傷チーム評価</a:t>
            </a:r>
            <a:r>
              <a:rPr kumimoji="0" lang="ja-JP" altLang="ja-JP">
                <a:solidFill>
                  <a:srgbClr val="000000"/>
                </a:solidFill>
                <a:latin typeface="Arial" panose="020B0604020202020204" pitchFamily="34" charset="0"/>
              </a:rPr>
              <a:t>を受け</a:t>
            </a:r>
            <a:r>
              <a:rPr kumimoji="0" lang="ja-JP" altLang="en-US">
                <a:solidFill>
                  <a:srgbClr val="000000"/>
                </a:solidFill>
                <a:latin typeface="Arial" panose="020B0604020202020204" pitchFamily="34" charset="0"/>
              </a:rPr>
              <a:t>た</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3, </a:t>
            </a:r>
            <a:r>
              <a:rPr kumimoji="0" lang="ja-JP" altLang="en-US">
                <a:solidFill>
                  <a:srgbClr val="000000"/>
                </a:solidFill>
                <a:latin typeface="Arial" panose="020B0604020202020204" pitchFamily="34" charset="0"/>
              </a:rPr>
              <a:t>救急部</a:t>
            </a:r>
            <a:r>
              <a:rPr kumimoji="0" lang="ja-JP" altLang="ja-JP">
                <a:solidFill>
                  <a:srgbClr val="000000"/>
                </a:solidFill>
                <a:latin typeface="Arial" panose="020B0604020202020204" pitchFamily="34" charset="0"/>
              </a:rPr>
              <a:t>での評価の一環として</a:t>
            </a:r>
            <a:r>
              <a:rPr kumimoji="0" lang="ja-JP" altLang="ja-JP" b="1">
                <a:solidFill>
                  <a:srgbClr val="000000"/>
                </a:solidFill>
                <a:latin typeface="Arial" panose="020B0604020202020204" pitchFamily="34" charset="0"/>
              </a:rPr>
              <a:t>頸椎画像検査</a:t>
            </a:r>
            <a:r>
              <a:rPr kumimoji="0" lang="ja-JP" altLang="ja-JP">
                <a:solidFill>
                  <a:srgbClr val="000000"/>
                </a:solidFill>
                <a:latin typeface="Arial" panose="020B0604020202020204" pitchFamily="34" charset="0"/>
              </a:rPr>
              <a:t>がオーダーされた</a:t>
            </a: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a:t>
            </a:r>
            <a:r>
              <a:rPr kumimoji="0" lang="ja-JP" altLang="ja-JP">
                <a:solidFill>
                  <a:srgbClr val="000000"/>
                </a:solidFill>
                <a:latin typeface="Arial" panose="020B0604020202020204" pitchFamily="34" charset="0"/>
              </a:rPr>
              <a:t>穿通性外傷のみで受診した小児</a:t>
            </a:r>
            <a:r>
              <a:rPr kumimoji="0" lang="ja-JP" altLang="en-US">
                <a:solidFill>
                  <a:srgbClr val="000000"/>
                </a:solidFill>
                <a:latin typeface="Arial" panose="020B0604020202020204" pitchFamily="34" charset="0"/>
              </a:rPr>
              <a:t>は除外</a:t>
            </a:r>
            <a:r>
              <a:rPr kumimoji="0" lang="en-US" altLang="ja-JP" dirty="0">
                <a:solidFill>
                  <a:srgbClr val="000000"/>
                </a:solidFill>
                <a:latin typeface="Arial" panose="020B0604020202020204" pitchFamily="34" charset="0"/>
              </a:rPr>
              <a:t>)</a:t>
            </a:r>
          </a:p>
        </p:txBody>
      </p:sp>
      <p:sp>
        <p:nvSpPr>
          <p:cNvPr id="18" name="円形吹き出し 17">
            <a:extLst>
              <a:ext uri="{FF2B5EF4-FFF2-40B4-BE49-F238E27FC236}">
                <a16:creationId xmlns:a16="http://schemas.microsoft.com/office/drawing/2014/main" id="{C57ACEA1-C66A-B253-8185-F5B974EC8473}"/>
              </a:ext>
            </a:extLst>
          </p:cNvPr>
          <p:cNvSpPr/>
          <p:nvPr/>
        </p:nvSpPr>
        <p:spPr>
          <a:xfrm>
            <a:off x="9318763" y="4957860"/>
            <a:ext cx="2792743" cy="1054161"/>
          </a:xfrm>
          <a:prstGeom prst="wedgeEllipseCallout">
            <a:avLst>
              <a:gd name="adj1" fmla="val -52785"/>
              <a:gd name="adj2" fmla="val -117523"/>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ysClr val="windowText" lastClr="000000"/>
                </a:solidFill>
              </a:rPr>
              <a:t>小児重症外傷の</a:t>
            </a:r>
            <a:endParaRPr lang="en-US" altLang="ja-JP" sz="2000" b="1" dirty="0">
              <a:solidFill>
                <a:sysClr val="windowText" lastClr="000000"/>
              </a:solidFill>
            </a:endParaRPr>
          </a:p>
          <a:p>
            <a:pPr algn="ctr"/>
            <a:r>
              <a:rPr lang="ja-JP" altLang="en-US" sz="2000" b="1">
                <a:solidFill>
                  <a:sysClr val="windowText" lastClr="000000"/>
                </a:solidFill>
              </a:rPr>
              <a:t>“最後の砦”</a:t>
            </a:r>
            <a:endParaRPr kumimoji="1" lang="ja-JP" altLang="en-US" sz="2000" b="1">
              <a:solidFill>
                <a:sysClr val="windowText" lastClr="000000"/>
              </a:solidFill>
            </a:endParaRPr>
          </a:p>
        </p:txBody>
      </p:sp>
      <p:sp>
        <p:nvSpPr>
          <p:cNvPr id="19" name="円形吹き出し 18">
            <a:extLst>
              <a:ext uri="{FF2B5EF4-FFF2-40B4-BE49-F238E27FC236}">
                <a16:creationId xmlns:a16="http://schemas.microsoft.com/office/drawing/2014/main" id="{AF269AE0-0283-823A-2826-2D13B2CEA3AE}"/>
              </a:ext>
            </a:extLst>
          </p:cNvPr>
          <p:cNvSpPr/>
          <p:nvPr/>
        </p:nvSpPr>
        <p:spPr>
          <a:xfrm>
            <a:off x="142764" y="1519820"/>
            <a:ext cx="4671556" cy="1054161"/>
          </a:xfrm>
          <a:prstGeom prst="wedgeEllipseCallout">
            <a:avLst>
              <a:gd name="adj1" fmla="val 25019"/>
              <a:gd name="adj2" fmla="val 158321"/>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ysClr val="windowText" lastClr="000000"/>
                </a:solidFill>
              </a:rPr>
              <a:t>臨床予測ルール作成のため共同研究している病院</a:t>
            </a:r>
          </a:p>
        </p:txBody>
      </p:sp>
      <p:cxnSp>
        <p:nvCxnSpPr>
          <p:cNvPr id="20" name="直線コネクタ 19">
            <a:extLst>
              <a:ext uri="{FF2B5EF4-FFF2-40B4-BE49-F238E27FC236}">
                <a16:creationId xmlns:a16="http://schemas.microsoft.com/office/drawing/2014/main" id="{565B7E27-A209-E1B2-95EF-BBE786234A47}"/>
              </a:ext>
            </a:extLst>
          </p:cNvPr>
          <p:cNvCxnSpPr>
            <a:cxnSpLocks/>
          </p:cNvCxnSpPr>
          <p:nvPr/>
        </p:nvCxnSpPr>
        <p:spPr>
          <a:xfrm>
            <a:off x="3058331" y="4147695"/>
            <a:ext cx="1536314"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cxnSp>
        <p:nvCxnSpPr>
          <p:cNvPr id="21" name="直線コネクタ 20">
            <a:extLst>
              <a:ext uri="{FF2B5EF4-FFF2-40B4-BE49-F238E27FC236}">
                <a16:creationId xmlns:a16="http://schemas.microsoft.com/office/drawing/2014/main" id="{C12BFAE4-CFB4-22DC-A3D7-BBE522573F09}"/>
              </a:ext>
            </a:extLst>
          </p:cNvPr>
          <p:cNvCxnSpPr>
            <a:cxnSpLocks/>
          </p:cNvCxnSpPr>
          <p:nvPr/>
        </p:nvCxnSpPr>
        <p:spPr>
          <a:xfrm>
            <a:off x="5617047" y="4147695"/>
            <a:ext cx="4151177"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882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0FDAB5A-6B30-32A4-B279-B6B8EBC885A5}"/>
              </a:ext>
            </a:extLst>
          </p:cNvPr>
          <p:cNvSpPr txBox="1">
            <a:spLocks/>
          </p:cNvSpPr>
          <p:nvPr/>
        </p:nvSpPr>
        <p:spPr>
          <a:xfrm>
            <a:off x="838199" y="210343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4400" b="1" kern="1200">
                <a:solidFill>
                  <a:schemeClr val="tx1"/>
                </a:solidFill>
                <a:latin typeface="+mj-lt"/>
                <a:ea typeface="+mj-ea"/>
                <a:cs typeface="+mj-cs"/>
              </a:defRPr>
            </a:lvl1pPr>
          </a:lstStyle>
          <a:p>
            <a:r>
              <a:rPr lang="ja-JP" altLang="en-US"/>
              <a:t>小児でなぜ</a:t>
            </a:r>
            <a:r>
              <a:rPr lang="en-US" altLang="ja-JP" dirty="0"/>
              <a:t>CT</a:t>
            </a:r>
            <a:r>
              <a:rPr lang="ja-JP" altLang="en-US"/>
              <a:t>撮像が良くないのか</a:t>
            </a:r>
          </a:p>
        </p:txBody>
      </p:sp>
      <p:sp>
        <p:nvSpPr>
          <p:cNvPr id="9" name="テキスト ボックス 8">
            <a:extLst>
              <a:ext uri="{FF2B5EF4-FFF2-40B4-BE49-F238E27FC236}">
                <a16:creationId xmlns:a16="http://schemas.microsoft.com/office/drawing/2014/main" id="{9525D485-8454-B1F9-AE25-48FF0246CD36}"/>
              </a:ext>
            </a:extLst>
          </p:cNvPr>
          <p:cNvSpPr txBox="1"/>
          <p:nvPr/>
        </p:nvSpPr>
        <p:spPr>
          <a:xfrm>
            <a:off x="1819041" y="3429000"/>
            <a:ext cx="8553915" cy="646331"/>
          </a:xfrm>
          <a:prstGeom prst="rect">
            <a:avLst/>
          </a:prstGeom>
          <a:noFill/>
        </p:spPr>
        <p:txBody>
          <a:bodyPr wrap="square">
            <a:spAutoFit/>
          </a:bodyPr>
          <a:lstStyle/>
          <a:p>
            <a:pPr marL="0" indent="0" algn="ctr">
              <a:buNone/>
            </a:pPr>
            <a:r>
              <a:rPr lang="ja-JP" altLang="en-US" sz="3600"/>
              <a:t>→</a:t>
            </a:r>
            <a:r>
              <a:rPr lang="ja-JP" altLang="en-US" sz="3600" b="1"/>
              <a:t>脳腫瘍、白血病</a:t>
            </a:r>
            <a:r>
              <a:rPr lang="ja-JP" altLang="en-US" sz="3600"/>
              <a:t>のリスクが上がるため</a:t>
            </a:r>
            <a:endParaRPr lang="en-US" altLang="ja-JP" sz="3600" dirty="0"/>
          </a:p>
        </p:txBody>
      </p:sp>
    </p:spTree>
    <p:extLst>
      <p:ext uri="{BB962C8B-B14F-4D97-AF65-F5344CB8AC3E}">
        <p14:creationId xmlns:p14="http://schemas.microsoft.com/office/powerpoint/2010/main" val="42905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5293-BD92-C632-9B9A-DD5115247C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9239FA-85F4-E9F1-787B-EF3C0C278B38}"/>
              </a:ext>
            </a:extLst>
          </p:cNvPr>
          <p:cNvSpPr>
            <a:spLocks noGrp="1"/>
          </p:cNvSpPr>
          <p:nvPr>
            <p:ph type="title"/>
          </p:nvPr>
        </p:nvSpPr>
        <p:spPr/>
        <p:txBody>
          <a:bodyPr/>
          <a:lstStyle/>
          <a:p>
            <a:pPr lvl="0" eaLnBrk="0" fontAlgn="base" hangingPunct="0">
              <a:lnSpc>
                <a:spcPct val="100000"/>
              </a:lnSpc>
              <a:spcAft>
                <a:spcPct val="0"/>
              </a:spcAft>
            </a:pPr>
            <a:r>
              <a:rPr kumimoji="0" lang="en-US" altLang="ja-JP" dirty="0">
                <a:solidFill>
                  <a:srgbClr val="000000"/>
                </a:solidFill>
              </a:rPr>
              <a:t>Limitation</a:t>
            </a:r>
          </a:p>
        </p:txBody>
      </p:sp>
      <p:sp>
        <p:nvSpPr>
          <p:cNvPr id="3" name="コンテンツ プレースホルダー 2">
            <a:extLst>
              <a:ext uri="{FF2B5EF4-FFF2-40B4-BE49-F238E27FC236}">
                <a16:creationId xmlns:a16="http://schemas.microsoft.com/office/drawing/2014/main" id="{1493C986-289E-38C6-3183-D54F03D42EEE}"/>
              </a:ext>
            </a:extLst>
          </p:cNvPr>
          <p:cNvSpPr>
            <a:spLocks noGrp="1"/>
          </p:cNvSpPr>
          <p:nvPr>
            <p:ph idx="1"/>
          </p:nvPr>
        </p:nvSpPr>
        <p:spPr>
          <a:xfrm>
            <a:off x="667559" y="1462855"/>
            <a:ext cx="10856881" cy="5030020"/>
          </a:xfrm>
        </p:spPr>
        <p:txBody>
          <a:bodyPr>
            <a:noAutofit/>
          </a:bodyPr>
          <a:lstStyle/>
          <a:p>
            <a:pPr marL="0" indent="0" eaLnBrk="0" fontAlgn="base" hangingPunct="0">
              <a:lnSpc>
                <a:spcPct val="100000"/>
              </a:lnSpc>
              <a:spcBef>
                <a:spcPct val="0"/>
              </a:spcBef>
              <a:spcAft>
                <a:spcPct val="0"/>
              </a:spcAft>
              <a:buNone/>
            </a:pPr>
            <a:r>
              <a:rPr lang="ja-JP" altLang="en-US"/>
              <a:t>・</a:t>
            </a:r>
            <a:r>
              <a:rPr lang="en-US" altLang="ja-JP" b="1" dirty="0"/>
              <a:t>CSI</a:t>
            </a:r>
            <a:r>
              <a:rPr lang="ja-JP" altLang="en-US" b="1"/>
              <a:t>見逃しの可能性は否定できない</a:t>
            </a:r>
            <a:endParaRPr lang="en-US" altLang="ja-JP" b="1" dirty="0"/>
          </a:p>
          <a:p>
            <a:pPr marL="0" indent="0" eaLnBrk="0" fontAlgn="base" hangingPunct="0">
              <a:lnSpc>
                <a:spcPct val="100000"/>
              </a:lnSpc>
              <a:spcBef>
                <a:spcPct val="0"/>
              </a:spcBef>
              <a:spcAft>
                <a:spcPct val="0"/>
              </a:spcAft>
              <a:buNone/>
            </a:pPr>
            <a:endParaRPr lang="en-US" altLang="ja-JP" dirty="0"/>
          </a:p>
          <a:p>
            <a:pPr marL="0" indent="0" eaLnBrk="0" fontAlgn="base" hangingPunct="0">
              <a:lnSpc>
                <a:spcPct val="100000"/>
              </a:lnSpc>
              <a:spcBef>
                <a:spcPct val="0"/>
              </a:spcBef>
              <a:spcAft>
                <a:spcPct val="0"/>
              </a:spcAft>
              <a:buNone/>
            </a:pPr>
            <a:r>
              <a:rPr lang="en-US" altLang="ja-JP" dirty="0"/>
              <a:t>※</a:t>
            </a:r>
            <a:r>
              <a:rPr lang="ja-JP" altLang="en-US"/>
              <a:t>初回受診</a:t>
            </a:r>
            <a:r>
              <a:rPr lang="en-US" altLang="ja-JP" dirty="0"/>
              <a:t>21〜28</a:t>
            </a:r>
            <a:r>
              <a:rPr lang="ja-JP" altLang="en-US"/>
              <a:t>日後に頸椎画像が追加で撮像されていないか</a:t>
            </a:r>
            <a:endParaRPr lang="en-US" altLang="ja-JP" dirty="0"/>
          </a:p>
          <a:p>
            <a:pPr marL="0" indent="0" eaLnBrk="0" fontAlgn="base" hangingPunct="0">
              <a:lnSpc>
                <a:spcPct val="100000"/>
              </a:lnSpc>
              <a:spcBef>
                <a:spcPct val="0"/>
              </a:spcBef>
              <a:spcAft>
                <a:spcPct val="0"/>
              </a:spcAft>
              <a:buNone/>
            </a:pPr>
            <a:r>
              <a:rPr lang="ja-JP" altLang="en-US"/>
              <a:t>電子カルテの確認や、保護者へ別施設での診断の有無を電話で</a:t>
            </a:r>
            <a:endParaRPr lang="en-US" altLang="ja-JP" dirty="0"/>
          </a:p>
          <a:p>
            <a:pPr marL="0" indent="0" eaLnBrk="0" fontAlgn="base" hangingPunct="0">
              <a:lnSpc>
                <a:spcPct val="100000"/>
              </a:lnSpc>
              <a:spcBef>
                <a:spcPct val="0"/>
              </a:spcBef>
              <a:spcAft>
                <a:spcPct val="0"/>
              </a:spcAft>
              <a:buNone/>
            </a:pPr>
            <a:r>
              <a:rPr lang="ja-JP" altLang="en-US"/>
              <a:t>確認はしている。</a:t>
            </a:r>
            <a:endParaRPr lang="en-US" altLang="ja-JP" dirty="0"/>
          </a:p>
          <a:p>
            <a:pPr marL="0" indent="0" eaLnBrk="0" fontAlgn="base" hangingPunct="0">
              <a:lnSpc>
                <a:spcPct val="100000"/>
              </a:lnSpc>
              <a:spcBef>
                <a:spcPct val="0"/>
              </a:spcBef>
              <a:spcAft>
                <a:spcPct val="0"/>
              </a:spcAft>
              <a:buNone/>
            </a:pPr>
            <a:endParaRPr kumimoji="0" lang="en-US" altLang="ja-JP" dirty="0">
              <a:solidFill>
                <a:srgbClr val="000000"/>
              </a:solidFill>
            </a:endParaRPr>
          </a:p>
          <a:p>
            <a:pPr marL="0" indent="0" eaLnBrk="0" fontAlgn="base" hangingPunct="0">
              <a:lnSpc>
                <a:spcPct val="100000"/>
              </a:lnSpc>
              <a:spcBef>
                <a:spcPct val="0"/>
              </a:spcBef>
              <a:spcAft>
                <a:spcPct val="0"/>
              </a:spcAft>
              <a:buNone/>
            </a:pPr>
            <a:r>
              <a:rPr kumimoji="0" lang="ja-JP" altLang="en-US">
                <a:solidFill>
                  <a:srgbClr val="000000"/>
                </a:solidFill>
              </a:rPr>
              <a:t>・</a:t>
            </a:r>
            <a:r>
              <a:rPr kumimoji="0" lang="ja-JP" altLang="ja-JP" b="1">
                <a:solidFill>
                  <a:srgbClr val="000000"/>
                </a:solidFill>
              </a:rPr>
              <a:t>NEXUS/CCRは「単純X線 vs CT」を層別化する設計で</a:t>
            </a:r>
            <a:r>
              <a:rPr kumimoji="0" lang="ja-JP" altLang="en-US" b="1">
                <a:solidFill>
                  <a:srgbClr val="000000"/>
                </a:solidFill>
              </a:rPr>
              <a:t>はない</a:t>
            </a:r>
            <a:endParaRPr kumimoji="0" lang="en-US" altLang="ja-JP" b="1" dirty="0">
              <a:solidFill>
                <a:srgbClr val="000000"/>
              </a:solidFill>
            </a:endParaRPr>
          </a:p>
          <a:p>
            <a:pPr marL="0" lvl="0" indent="0">
              <a:lnSpc>
                <a:spcPct val="100000"/>
              </a:lnSpc>
              <a:spcBef>
                <a:spcPts val="0"/>
              </a:spcBef>
              <a:buNone/>
              <a:defRPr/>
            </a:pPr>
            <a:endParaRPr kumimoji="0" lang="en-US" altLang="ja-JP" b="1" dirty="0">
              <a:solidFill>
                <a:srgbClr val="000000"/>
              </a:solidFill>
            </a:endParaRPr>
          </a:p>
          <a:p>
            <a:pPr marL="0" lvl="0" indent="0">
              <a:lnSpc>
                <a:spcPct val="100000"/>
              </a:lnSpc>
              <a:spcBef>
                <a:spcPts val="0"/>
              </a:spcBef>
              <a:buNone/>
              <a:defRPr/>
            </a:pPr>
            <a:r>
              <a:rPr kumimoji="0" lang="ja-JP" altLang="en-US" b="1">
                <a:solidFill>
                  <a:srgbClr val="000000"/>
                </a:solidFill>
              </a:rPr>
              <a:t>→</a:t>
            </a:r>
            <a:r>
              <a:rPr lang="ja-JP" altLang="en-US"/>
              <a:t>推定画像率や見逃しの比較は、研究コホート変数を</a:t>
            </a:r>
            <a:r>
              <a:rPr lang="en-US" altLang="ja-JP" dirty="0"/>
              <a:t>NEXUS/CCR</a:t>
            </a:r>
            <a:r>
              <a:rPr lang="ja-JP" altLang="en-US"/>
              <a:t>へマッピングした方法に依存するため、別のマッピングなら結果・解釈は変わり得る。</a:t>
            </a:r>
          </a:p>
        </p:txBody>
      </p:sp>
    </p:spTree>
    <p:extLst>
      <p:ext uri="{BB962C8B-B14F-4D97-AF65-F5344CB8AC3E}">
        <p14:creationId xmlns:p14="http://schemas.microsoft.com/office/powerpoint/2010/main" val="1542368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995D9-9463-32ED-EFA0-96B9674972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5CA9B7-974F-B8E2-DD0C-90836CFA1CE8}"/>
              </a:ext>
            </a:extLst>
          </p:cNvPr>
          <p:cNvSpPr>
            <a:spLocks noGrp="1"/>
          </p:cNvSpPr>
          <p:nvPr>
            <p:ph type="title"/>
          </p:nvPr>
        </p:nvSpPr>
        <p:spPr/>
        <p:txBody>
          <a:bodyPr/>
          <a:lstStyle/>
          <a:p>
            <a:r>
              <a:rPr kumimoji="1" lang="ja-JP" altLang="en-US"/>
              <a:t>結論</a:t>
            </a:r>
          </a:p>
        </p:txBody>
      </p:sp>
      <p:sp>
        <p:nvSpPr>
          <p:cNvPr id="6" name="テキスト ボックス 5">
            <a:extLst>
              <a:ext uri="{FF2B5EF4-FFF2-40B4-BE49-F238E27FC236}">
                <a16:creationId xmlns:a16="http://schemas.microsoft.com/office/drawing/2014/main" id="{567F5DF2-7371-DE95-57BB-A571DD1BD847}"/>
              </a:ext>
            </a:extLst>
          </p:cNvPr>
          <p:cNvSpPr txBox="1"/>
          <p:nvPr/>
        </p:nvSpPr>
        <p:spPr>
          <a:xfrm>
            <a:off x="838200" y="1690688"/>
            <a:ext cx="10515600" cy="4955203"/>
          </a:xfrm>
          <a:prstGeom prst="rect">
            <a:avLst/>
          </a:prstGeom>
          <a:noFill/>
        </p:spPr>
        <p:txBody>
          <a:bodyPr wrap="square">
            <a:spAutoFit/>
          </a:bodyPr>
          <a:lstStyle/>
          <a:p>
            <a:r>
              <a:rPr lang="en-US" altLang="ja-JP" sz="3600" b="1" dirty="0">
                <a:highlight>
                  <a:srgbClr val="FFB1B5"/>
                </a:highlight>
              </a:rPr>
              <a:t>PECARN CSI Rule</a:t>
            </a:r>
            <a:r>
              <a:rPr lang="ja-JP" altLang="en-US" sz="2800">
                <a:highlight>
                  <a:srgbClr val="FFB1B5"/>
                </a:highlight>
              </a:rPr>
              <a:t>が</a:t>
            </a:r>
            <a:r>
              <a:rPr lang="en-US" altLang="ja-JP" sz="2800" dirty="0">
                <a:highlight>
                  <a:srgbClr val="FFB1B5"/>
                </a:highlight>
              </a:rPr>
              <a:t>NEXUS/CCR</a:t>
            </a:r>
            <a:r>
              <a:rPr lang="ja-JP" altLang="en-US" sz="2800">
                <a:highlight>
                  <a:srgbClr val="FFB1B5"/>
                </a:highlight>
              </a:rPr>
              <a:t>に比べて</a:t>
            </a:r>
            <a:endParaRPr lang="en-US" altLang="ja-JP" sz="2800" dirty="0">
              <a:highlight>
                <a:srgbClr val="FFB1B5"/>
              </a:highlight>
            </a:endParaRPr>
          </a:p>
          <a:p>
            <a:endParaRPr lang="en-US" altLang="ja-JP" sz="2800" dirty="0">
              <a:highlight>
                <a:srgbClr val="FFB1B5"/>
              </a:highlight>
            </a:endParaRPr>
          </a:p>
          <a:p>
            <a:r>
              <a:rPr lang="en-US" altLang="ja-JP" sz="2800" dirty="0">
                <a:highlight>
                  <a:srgbClr val="FFB1B5"/>
                </a:highlight>
              </a:rPr>
              <a:t>①</a:t>
            </a:r>
            <a:r>
              <a:rPr lang="ja-JP" altLang="en-US" sz="2800">
                <a:highlight>
                  <a:srgbClr val="FFB1B5"/>
                </a:highlight>
              </a:rPr>
              <a:t>鈍的外傷後の</a:t>
            </a:r>
            <a:r>
              <a:rPr lang="en-US" altLang="ja-JP" sz="2800" dirty="0">
                <a:highlight>
                  <a:srgbClr val="FFB1B5"/>
                </a:highlight>
              </a:rPr>
              <a:t>CSI</a:t>
            </a:r>
            <a:r>
              <a:rPr lang="ja-JP" altLang="en-US" sz="2800">
                <a:highlight>
                  <a:srgbClr val="FFB1B5"/>
                </a:highlight>
              </a:rPr>
              <a:t>リスクがある小児の同定において、</a:t>
            </a:r>
            <a:endParaRPr lang="en-US" altLang="ja-JP" sz="2800" dirty="0">
              <a:highlight>
                <a:srgbClr val="FFB1B5"/>
              </a:highlight>
            </a:endParaRPr>
          </a:p>
          <a:p>
            <a:r>
              <a:rPr lang="ja-JP" altLang="en-US" sz="2800" b="1">
                <a:highlight>
                  <a:srgbClr val="FFB1B5"/>
                </a:highlight>
              </a:rPr>
              <a:t>全体・両年齢群間でも</a:t>
            </a:r>
            <a:r>
              <a:rPr lang="ja-JP" altLang="en-US" sz="2800">
                <a:highlight>
                  <a:srgbClr val="FFB1B5"/>
                </a:highlight>
              </a:rPr>
              <a:t>、</a:t>
            </a:r>
            <a:r>
              <a:rPr lang="ja-JP" altLang="en-US" sz="2800" b="1">
                <a:highlight>
                  <a:srgbClr val="FFB1B5"/>
                </a:highlight>
              </a:rPr>
              <a:t>最も高い感度と陰性的中率</a:t>
            </a:r>
            <a:r>
              <a:rPr lang="ja-JP" altLang="en-US" sz="2800">
                <a:highlight>
                  <a:srgbClr val="FFB1B5"/>
                </a:highlight>
              </a:rPr>
              <a:t>を示した。</a:t>
            </a:r>
            <a:endParaRPr lang="en-US" altLang="ja-JP" sz="2800" b="1" dirty="0">
              <a:highlight>
                <a:srgbClr val="FFB1B5"/>
              </a:highlight>
            </a:endParaRPr>
          </a:p>
          <a:p>
            <a:endParaRPr lang="en-US" altLang="ja-JP" sz="2800" dirty="0"/>
          </a:p>
          <a:p>
            <a:r>
              <a:rPr lang="en-US" altLang="ja-JP" sz="2800" dirty="0"/>
              <a:t>②</a:t>
            </a:r>
            <a:r>
              <a:rPr lang="ja-JP" altLang="en-US" sz="2800"/>
              <a:t>全体・両年齢群間で</a:t>
            </a:r>
            <a:r>
              <a:rPr lang="en-US" altLang="ja-JP" sz="2800" dirty="0"/>
              <a:t>AUC</a:t>
            </a:r>
            <a:r>
              <a:rPr lang="ja-JP" altLang="en-US" sz="2800"/>
              <a:t>が最も高かった。</a:t>
            </a:r>
            <a:r>
              <a:rPr lang="en-US" altLang="ja-JP" sz="2800" dirty="0"/>
              <a:t> </a:t>
            </a:r>
            <a:endParaRPr lang="en-US" altLang="ja-JP" sz="2800" b="1" dirty="0"/>
          </a:p>
          <a:p>
            <a:endParaRPr lang="en-US" altLang="ja-JP" sz="2800" dirty="0"/>
          </a:p>
          <a:p>
            <a:r>
              <a:rPr lang="en-US" altLang="ja-JP" sz="2800" dirty="0">
                <a:highlight>
                  <a:srgbClr val="FFB1B5"/>
                </a:highlight>
              </a:rPr>
              <a:t>③</a:t>
            </a:r>
            <a:r>
              <a:rPr lang="ja-JP" altLang="en-US" sz="2800" b="1">
                <a:highlight>
                  <a:srgbClr val="FFB1B5"/>
                </a:highlight>
              </a:rPr>
              <a:t>推定</a:t>
            </a:r>
            <a:r>
              <a:rPr lang="en-US" altLang="ja-JP" sz="2800" b="1" dirty="0">
                <a:highlight>
                  <a:srgbClr val="FFB1B5"/>
                </a:highlight>
              </a:rPr>
              <a:t>CT</a:t>
            </a:r>
            <a:r>
              <a:rPr lang="ja-JP" altLang="en-US" sz="2800" b="1">
                <a:highlight>
                  <a:srgbClr val="FFB1B5"/>
                </a:highlight>
              </a:rPr>
              <a:t>撮像率が一番低かった。</a:t>
            </a:r>
            <a:endParaRPr lang="en-US" altLang="ja-JP" sz="2800" b="1" dirty="0">
              <a:highlight>
                <a:srgbClr val="FFB1B5"/>
              </a:highlight>
            </a:endParaRPr>
          </a:p>
          <a:p>
            <a:pPr>
              <a:defRPr/>
            </a:pPr>
            <a:endParaRPr lang="en-US" altLang="ja-JP" sz="2800" dirty="0"/>
          </a:p>
          <a:p>
            <a:r>
              <a:rPr lang="en-US" altLang="ja-JP" sz="2800" b="1" dirty="0"/>
              <a:t>PECARN CSI rule</a:t>
            </a:r>
            <a:r>
              <a:rPr lang="ja-JP" altLang="en-US" sz="2800" b="1"/>
              <a:t>では見逃しが最も少なく、</a:t>
            </a:r>
            <a:r>
              <a:rPr lang="en-US" altLang="ja-JP" sz="2800" b="1" dirty="0"/>
              <a:t>NEXUS/CCR</a:t>
            </a:r>
            <a:r>
              <a:rPr lang="ja-JP" altLang="en-US" sz="2800" b="1"/>
              <a:t>では、手術介入を要する症例を含む見逃しがより多かった。</a:t>
            </a:r>
            <a:endParaRPr lang="en-US" altLang="ja-JP" sz="2800" b="1" dirty="0"/>
          </a:p>
        </p:txBody>
      </p:sp>
      <p:cxnSp>
        <p:nvCxnSpPr>
          <p:cNvPr id="4" name="直線コネクタ 3">
            <a:extLst>
              <a:ext uri="{FF2B5EF4-FFF2-40B4-BE49-F238E27FC236}">
                <a16:creationId xmlns:a16="http://schemas.microsoft.com/office/drawing/2014/main" id="{CA2DE2B8-A500-160A-A039-2F180583C3F0}"/>
              </a:ext>
            </a:extLst>
          </p:cNvPr>
          <p:cNvCxnSpPr>
            <a:cxnSpLocks/>
          </p:cNvCxnSpPr>
          <p:nvPr/>
        </p:nvCxnSpPr>
        <p:spPr>
          <a:xfrm>
            <a:off x="1066800" y="2225787"/>
            <a:ext cx="4049949"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3997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54A2B-3B8A-9F4E-40B9-520398F1AEB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144D6D-FAEB-1C3D-B20A-B3B86FE1508A}"/>
              </a:ext>
            </a:extLst>
          </p:cNvPr>
          <p:cNvSpPr>
            <a:spLocks noGrp="1"/>
          </p:cNvSpPr>
          <p:nvPr>
            <p:ph type="title"/>
          </p:nvPr>
        </p:nvSpPr>
        <p:spPr/>
        <p:txBody>
          <a:bodyPr/>
          <a:lstStyle/>
          <a:p>
            <a:r>
              <a:rPr lang="ja-JP" altLang="en-US"/>
              <a:t>結論</a:t>
            </a:r>
            <a:endParaRPr kumimoji="1" lang="ja-JP" altLang="en-US"/>
          </a:p>
        </p:txBody>
      </p:sp>
      <p:sp>
        <p:nvSpPr>
          <p:cNvPr id="3" name="コンテンツ プレースホルダー 2">
            <a:extLst>
              <a:ext uri="{FF2B5EF4-FFF2-40B4-BE49-F238E27FC236}">
                <a16:creationId xmlns:a16="http://schemas.microsoft.com/office/drawing/2014/main" id="{9BC336C3-6633-37A9-916D-C36959F0DC25}"/>
              </a:ext>
            </a:extLst>
          </p:cNvPr>
          <p:cNvSpPr>
            <a:spLocks noGrp="1"/>
          </p:cNvSpPr>
          <p:nvPr>
            <p:ph idx="1"/>
          </p:nvPr>
        </p:nvSpPr>
        <p:spPr>
          <a:xfrm>
            <a:off x="3193273" y="4653219"/>
            <a:ext cx="6977138" cy="655402"/>
          </a:xfrm>
        </p:spPr>
        <p:txBody>
          <a:bodyPr>
            <a:normAutofit/>
          </a:bodyPr>
          <a:lstStyle/>
          <a:p>
            <a:pPr marL="0" indent="0">
              <a:buNone/>
            </a:pPr>
            <a:r>
              <a:rPr lang="ja-JP" altLang="en-US"/>
              <a:t>他の救急外来への</a:t>
            </a:r>
            <a:r>
              <a:rPr lang="ja-JP" altLang="en-US" b="1"/>
              <a:t>一般化には限界がある</a:t>
            </a:r>
            <a:endParaRPr kumimoji="1" lang="ja-JP" altLang="en-US"/>
          </a:p>
        </p:txBody>
      </p:sp>
      <p:sp>
        <p:nvSpPr>
          <p:cNvPr id="9" name="右矢印 8">
            <a:extLst>
              <a:ext uri="{FF2B5EF4-FFF2-40B4-BE49-F238E27FC236}">
                <a16:creationId xmlns:a16="http://schemas.microsoft.com/office/drawing/2014/main" id="{941E6B82-7443-4810-9A00-895604E89D25}"/>
              </a:ext>
            </a:extLst>
          </p:cNvPr>
          <p:cNvSpPr/>
          <p:nvPr/>
        </p:nvSpPr>
        <p:spPr>
          <a:xfrm>
            <a:off x="2478542" y="4653219"/>
            <a:ext cx="47589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a:extLst>
              <a:ext uri="{FF2B5EF4-FFF2-40B4-BE49-F238E27FC236}">
                <a16:creationId xmlns:a16="http://schemas.microsoft.com/office/drawing/2014/main" id="{E5861AE1-67D8-19B9-A466-635EFC51BB93}"/>
              </a:ext>
            </a:extLst>
          </p:cNvPr>
          <p:cNvSpPr/>
          <p:nvPr/>
        </p:nvSpPr>
        <p:spPr>
          <a:xfrm>
            <a:off x="989853" y="5772029"/>
            <a:ext cx="1488689" cy="408214"/>
          </a:xfrm>
          <a:prstGeom prst="rightArrow">
            <a:avLst>
              <a:gd name="adj1" fmla="val 66390"/>
              <a:gd name="adj2" fmla="val 62293"/>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F90B0B6A-AEA3-FB5E-A920-B211F0ECCF24}"/>
              </a:ext>
            </a:extLst>
          </p:cNvPr>
          <p:cNvSpPr/>
          <p:nvPr/>
        </p:nvSpPr>
        <p:spPr>
          <a:xfrm>
            <a:off x="2716487" y="5394039"/>
            <a:ext cx="8120389" cy="1164192"/>
          </a:xfrm>
          <a:prstGeom prst="roundRect">
            <a:avLst>
              <a:gd name="adj" fmla="val 24332"/>
            </a:avLst>
          </a:prstGeom>
          <a:solidFill>
            <a:srgbClr val="FFB1B5">
              <a:alpha val="56078"/>
            </a:srgbClr>
          </a:solidFill>
          <a:ln>
            <a:solidFill>
              <a:srgbClr val="FFB1B5"/>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1"/>
                </a:solidFill>
              </a:rPr>
              <a:t>PECARN CSI Rule</a:t>
            </a:r>
            <a:r>
              <a:rPr lang="ja-JP" altLang="en-US" sz="2800" b="1">
                <a:solidFill>
                  <a:schemeClr val="tx1"/>
                </a:solidFill>
              </a:rPr>
              <a:t>を一般病院や地域病院で</a:t>
            </a:r>
            <a:endParaRPr lang="en-US" altLang="ja-JP" sz="2800" b="1" dirty="0">
              <a:solidFill>
                <a:schemeClr val="tx1"/>
              </a:solidFill>
            </a:endParaRPr>
          </a:p>
          <a:p>
            <a:r>
              <a:rPr lang="ja-JP" altLang="en-US" sz="2800" b="1">
                <a:solidFill>
                  <a:schemeClr val="tx1"/>
                </a:solidFill>
              </a:rPr>
              <a:t>広く導入・検証することで、一般化可能になる</a:t>
            </a:r>
          </a:p>
        </p:txBody>
      </p:sp>
      <p:cxnSp>
        <p:nvCxnSpPr>
          <p:cNvPr id="14" name="直線コネクタ 13">
            <a:extLst>
              <a:ext uri="{FF2B5EF4-FFF2-40B4-BE49-F238E27FC236}">
                <a16:creationId xmlns:a16="http://schemas.microsoft.com/office/drawing/2014/main" id="{CD96E537-4F37-2110-A958-440793F2F46C}"/>
              </a:ext>
            </a:extLst>
          </p:cNvPr>
          <p:cNvCxnSpPr>
            <a:cxnSpLocks/>
          </p:cNvCxnSpPr>
          <p:nvPr/>
        </p:nvCxnSpPr>
        <p:spPr>
          <a:xfrm>
            <a:off x="5995454" y="5107592"/>
            <a:ext cx="3713123"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
        <p:nvSpPr>
          <p:cNvPr id="16" name="テキスト ボックス 15">
            <a:extLst>
              <a:ext uri="{FF2B5EF4-FFF2-40B4-BE49-F238E27FC236}">
                <a16:creationId xmlns:a16="http://schemas.microsoft.com/office/drawing/2014/main" id="{991A216A-9FFC-75E8-C0D1-BB10512BFBE5}"/>
              </a:ext>
            </a:extLst>
          </p:cNvPr>
          <p:cNvSpPr txBox="1"/>
          <p:nvPr/>
        </p:nvSpPr>
        <p:spPr>
          <a:xfrm>
            <a:off x="908882" y="5791469"/>
            <a:ext cx="1569660" cy="369332"/>
          </a:xfrm>
          <a:prstGeom prst="rect">
            <a:avLst/>
          </a:prstGeom>
          <a:noFill/>
        </p:spPr>
        <p:txBody>
          <a:bodyPr wrap="none" rtlCol="0">
            <a:spAutoFit/>
          </a:bodyPr>
          <a:lstStyle/>
          <a:p>
            <a:r>
              <a:rPr kumimoji="1" lang="ja-JP" altLang="en-US" b="1"/>
              <a:t>今後に向けて</a:t>
            </a:r>
          </a:p>
        </p:txBody>
      </p:sp>
      <p:sp>
        <p:nvSpPr>
          <p:cNvPr id="17" name="コンテンツ プレースホルダー 2">
            <a:extLst>
              <a:ext uri="{FF2B5EF4-FFF2-40B4-BE49-F238E27FC236}">
                <a16:creationId xmlns:a16="http://schemas.microsoft.com/office/drawing/2014/main" id="{9ED599AE-EFB6-2CE8-EEC7-9A98DD48DE68}"/>
              </a:ext>
            </a:extLst>
          </p:cNvPr>
          <p:cNvSpPr txBox="1">
            <a:spLocks/>
          </p:cNvSpPr>
          <p:nvPr/>
        </p:nvSpPr>
        <p:spPr>
          <a:xfrm>
            <a:off x="0" y="1303293"/>
            <a:ext cx="12289668" cy="3122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◎対象</a:t>
            </a:r>
            <a:endParaRPr lang="en-US" altLang="ja-JP" dirty="0"/>
          </a:p>
          <a:p>
            <a:pPr marL="0" indent="0" eaLnBrk="0" fontAlgn="base" hangingPunct="0">
              <a:lnSpc>
                <a:spcPct val="100000"/>
              </a:lnSpc>
              <a:spcBef>
                <a:spcPct val="0"/>
              </a:spcBef>
              <a:spcAft>
                <a:spcPct val="0"/>
              </a:spcAft>
              <a:buFont typeface="Arial" panose="020B0604020202020204" pitchFamily="34" charset="0"/>
              <a:buNone/>
            </a:pPr>
            <a:r>
              <a:rPr kumimoji="0" lang="ja-JP" altLang="ja-JP" b="1">
                <a:solidFill>
                  <a:srgbClr val="000000"/>
                </a:solidFill>
                <a:latin typeface="Arial" panose="020B0604020202020204" pitchFamily="34" charset="0"/>
              </a:rPr>
              <a:t>0〜17歳</a:t>
            </a:r>
            <a:r>
              <a:rPr kumimoji="0" lang="ja-JP" altLang="ja-JP">
                <a:solidFill>
                  <a:srgbClr val="000000"/>
                </a:solidFill>
                <a:latin typeface="Arial" panose="020B0604020202020204" pitchFamily="34" charset="0"/>
              </a:rPr>
              <a:t>の鈍的外傷</a:t>
            </a:r>
            <a:r>
              <a:rPr kumimoji="0" lang="ja-JP" altLang="en-US">
                <a:solidFill>
                  <a:srgbClr val="000000"/>
                </a:solidFill>
                <a:latin typeface="Arial" panose="020B0604020202020204" pitchFamily="34" charset="0"/>
              </a:rPr>
              <a:t>（確定</a:t>
            </a:r>
            <a:r>
              <a:rPr kumimoji="0" lang="en-US" altLang="ja-JP" dirty="0">
                <a:solidFill>
                  <a:srgbClr val="000000"/>
                </a:solidFill>
                <a:latin typeface="Arial" panose="020B0604020202020204" pitchFamily="34" charset="0"/>
              </a:rPr>
              <a:t>or</a:t>
            </a:r>
            <a:r>
              <a:rPr kumimoji="0" lang="ja-JP" altLang="en-US">
                <a:solidFill>
                  <a:srgbClr val="000000"/>
                </a:solidFill>
                <a:latin typeface="Arial" panose="020B0604020202020204" pitchFamily="34" charset="0"/>
              </a:rPr>
              <a:t>疑い）</a:t>
            </a:r>
            <a:r>
              <a:rPr kumimoji="0" lang="ja-JP" altLang="ja-JP">
                <a:solidFill>
                  <a:srgbClr val="000000"/>
                </a:solidFill>
                <a:latin typeface="Arial" panose="020B0604020202020204" pitchFamily="34" charset="0"/>
              </a:rPr>
              <a:t>の小児で、以下のいずれかに該当する者</a:t>
            </a:r>
            <a:endParaRPr kumimoji="0" lang="ja-JP" altLang="ja-JP">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1, </a:t>
            </a:r>
            <a:r>
              <a:rPr kumimoji="0" lang="ja-JP" altLang="ja-JP">
                <a:solidFill>
                  <a:srgbClr val="000000"/>
                </a:solidFill>
                <a:latin typeface="Arial" panose="020B0604020202020204" pitchFamily="34" charset="0"/>
              </a:rPr>
              <a:t>救急搬送により受傷現場から来院した</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2, </a:t>
            </a:r>
            <a:r>
              <a:rPr kumimoji="0" lang="ja-JP" altLang="ja-JP">
                <a:solidFill>
                  <a:srgbClr val="000000"/>
                </a:solidFill>
                <a:latin typeface="Arial" panose="020B0604020202020204" pitchFamily="34" charset="0"/>
              </a:rPr>
              <a:t>登録施設である </a:t>
            </a:r>
            <a:r>
              <a:rPr kumimoji="0" lang="ja-JP" altLang="ja-JP" b="1">
                <a:solidFill>
                  <a:srgbClr val="000000"/>
                </a:solidFill>
                <a:latin typeface="Arial" panose="020B0604020202020204" pitchFamily="34" charset="0"/>
              </a:rPr>
              <a:t>PECARNの</a:t>
            </a:r>
            <a:r>
              <a:rPr kumimoji="0" lang="en-US" altLang="ja-JP" b="1" dirty="0">
                <a:solidFill>
                  <a:srgbClr val="000000"/>
                </a:solidFill>
                <a:latin typeface="Arial" panose="020B0604020202020204" pitchFamily="34" charset="0"/>
              </a:rPr>
              <a:t>18</a:t>
            </a:r>
            <a:r>
              <a:rPr kumimoji="0" lang="ja-JP" altLang="en-US" b="1">
                <a:solidFill>
                  <a:srgbClr val="000000"/>
                </a:solidFill>
                <a:latin typeface="Arial" panose="020B0604020202020204" pitchFamily="34" charset="0"/>
              </a:rPr>
              <a:t>の</a:t>
            </a:r>
            <a:r>
              <a:rPr kumimoji="0" lang="ja-JP" altLang="ja-JP" b="1">
                <a:solidFill>
                  <a:srgbClr val="000000"/>
                </a:solidFill>
              </a:rPr>
              <a:t>小児レベル1外傷センター</a:t>
            </a:r>
            <a:r>
              <a:rPr lang="ja-JP" altLang="en-US" b="1"/>
              <a:t>の</a:t>
            </a:r>
            <a:r>
              <a:rPr kumimoji="0" lang="ja-JP" altLang="ja-JP" b="1">
                <a:solidFill>
                  <a:srgbClr val="000000"/>
                </a:solidFill>
                <a:latin typeface="Arial" panose="020B0604020202020204" pitchFamily="34" charset="0"/>
              </a:rPr>
              <a:t>救急部で</a:t>
            </a:r>
            <a:endParaRPr kumimoji="0" lang="en-US" altLang="ja-JP" b="1"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ja-JP" b="1">
                <a:solidFill>
                  <a:srgbClr val="000000"/>
                </a:solidFill>
                <a:latin typeface="Arial" panose="020B0604020202020204" pitchFamily="34" charset="0"/>
              </a:rPr>
              <a:t>外傷チーム評価</a:t>
            </a:r>
            <a:r>
              <a:rPr kumimoji="0" lang="ja-JP" altLang="ja-JP">
                <a:solidFill>
                  <a:srgbClr val="000000"/>
                </a:solidFill>
                <a:latin typeface="Arial" panose="020B0604020202020204" pitchFamily="34" charset="0"/>
              </a:rPr>
              <a:t>を受け</a:t>
            </a:r>
            <a:r>
              <a:rPr kumimoji="0" lang="ja-JP" altLang="en-US">
                <a:solidFill>
                  <a:srgbClr val="000000"/>
                </a:solidFill>
                <a:latin typeface="Arial" panose="020B0604020202020204" pitchFamily="34" charset="0"/>
              </a:rPr>
              <a:t>た</a:t>
            </a:r>
            <a:endParaRPr kumimoji="0" lang="en-US" altLang="ja-JP" dirty="0">
              <a:solidFill>
                <a:srgbClr val="000000"/>
              </a:solidFill>
              <a:latin typeface="Arial"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3, </a:t>
            </a:r>
            <a:r>
              <a:rPr kumimoji="0" lang="ja-JP" altLang="en-US">
                <a:solidFill>
                  <a:srgbClr val="000000"/>
                </a:solidFill>
                <a:latin typeface="Arial" panose="020B0604020202020204" pitchFamily="34" charset="0"/>
              </a:rPr>
              <a:t>救急部</a:t>
            </a:r>
            <a:r>
              <a:rPr kumimoji="0" lang="ja-JP" altLang="ja-JP">
                <a:solidFill>
                  <a:srgbClr val="000000"/>
                </a:solidFill>
                <a:latin typeface="Arial" panose="020B0604020202020204" pitchFamily="34" charset="0"/>
              </a:rPr>
              <a:t>での評価の一環として</a:t>
            </a:r>
            <a:r>
              <a:rPr kumimoji="0" lang="ja-JP" altLang="ja-JP" b="1">
                <a:solidFill>
                  <a:srgbClr val="000000"/>
                </a:solidFill>
                <a:latin typeface="Arial" panose="020B0604020202020204" pitchFamily="34" charset="0"/>
              </a:rPr>
              <a:t>頸椎画像検査</a:t>
            </a:r>
            <a:r>
              <a:rPr kumimoji="0" lang="ja-JP" altLang="ja-JP">
                <a:solidFill>
                  <a:srgbClr val="000000"/>
                </a:solidFill>
                <a:latin typeface="Arial" panose="020B0604020202020204" pitchFamily="34" charset="0"/>
              </a:rPr>
              <a:t>がオーダーされた</a:t>
            </a:r>
          </a:p>
          <a:p>
            <a:pPr marL="0" indent="0" eaLnBrk="0" fontAlgn="base" hangingPunct="0">
              <a:lnSpc>
                <a:spcPct val="100000"/>
              </a:lnSpc>
              <a:spcBef>
                <a:spcPct val="0"/>
              </a:spcBef>
              <a:spcAft>
                <a:spcPct val="0"/>
              </a:spcAft>
              <a:buFont typeface="Arial" panose="020B0604020202020204" pitchFamily="34" charset="0"/>
              <a:buNone/>
            </a:pPr>
            <a:r>
              <a:rPr kumimoji="0" lang="en-US" altLang="ja-JP" dirty="0">
                <a:solidFill>
                  <a:srgbClr val="000000"/>
                </a:solidFill>
                <a:latin typeface="Arial" panose="020B0604020202020204" pitchFamily="34" charset="0"/>
              </a:rPr>
              <a:t>(</a:t>
            </a:r>
            <a:r>
              <a:rPr kumimoji="0" lang="ja-JP" altLang="ja-JP">
                <a:solidFill>
                  <a:srgbClr val="000000"/>
                </a:solidFill>
                <a:latin typeface="Arial" panose="020B0604020202020204" pitchFamily="34" charset="0"/>
              </a:rPr>
              <a:t>穿通性外傷のみで受診した小児</a:t>
            </a:r>
            <a:r>
              <a:rPr kumimoji="0" lang="ja-JP" altLang="en-US">
                <a:solidFill>
                  <a:srgbClr val="000000"/>
                </a:solidFill>
                <a:latin typeface="Arial" panose="020B0604020202020204" pitchFamily="34" charset="0"/>
              </a:rPr>
              <a:t>は除外</a:t>
            </a:r>
            <a:r>
              <a:rPr kumimoji="0" lang="en-US" altLang="ja-JP" dirty="0">
                <a:solidFill>
                  <a:srgbClr val="000000"/>
                </a:solidFill>
                <a:latin typeface="Arial" panose="020B0604020202020204" pitchFamily="34" charset="0"/>
              </a:rPr>
              <a:t>)</a:t>
            </a:r>
          </a:p>
        </p:txBody>
      </p:sp>
      <p:sp>
        <p:nvSpPr>
          <p:cNvPr id="18" name="円形吹き出し 17">
            <a:extLst>
              <a:ext uri="{FF2B5EF4-FFF2-40B4-BE49-F238E27FC236}">
                <a16:creationId xmlns:a16="http://schemas.microsoft.com/office/drawing/2014/main" id="{4E972762-0305-EA4A-EF6F-F79F9E3870A2}"/>
              </a:ext>
            </a:extLst>
          </p:cNvPr>
          <p:cNvSpPr/>
          <p:nvPr/>
        </p:nvSpPr>
        <p:spPr>
          <a:xfrm>
            <a:off x="9318763" y="3803165"/>
            <a:ext cx="2792743" cy="1054161"/>
          </a:xfrm>
          <a:prstGeom prst="wedgeEllipseCallout">
            <a:avLst>
              <a:gd name="adj1" fmla="val -52785"/>
              <a:gd name="adj2" fmla="val -117523"/>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ysClr val="windowText" lastClr="000000"/>
                </a:solidFill>
              </a:rPr>
              <a:t>小児重症外傷の</a:t>
            </a:r>
            <a:endParaRPr lang="en-US" altLang="ja-JP" sz="2000" b="1" dirty="0">
              <a:solidFill>
                <a:sysClr val="windowText" lastClr="000000"/>
              </a:solidFill>
            </a:endParaRPr>
          </a:p>
          <a:p>
            <a:pPr algn="ctr"/>
            <a:r>
              <a:rPr lang="ja-JP" altLang="en-US" sz="2000" b="1">
                <a:solidFill>
                  <a:sysClr val="windowText" lastClr="000000"/>
                </a:solidFill>
              </a:rPr>
              <a:t>“最後の砦”</a:t>
            </a:r>
            <a:endParaRPr kumimoji="1" lang="ja-JP" altLang="en-US" sz="2000" b="1">
              <a:solidFill>
                <a:sysClr val="windowText" lastClr="000000"/>
              </a:solidFill>
            </a:endParaRPr>
          </a:p>
        </p:txBody>
      </p:sp>
      <p:sp>
        <p:nvSpPr>
          <p:cNvPr id="19" name="円形吹き出し 18">
            <a:extLst>
              <a:ext uri="{FF2B5EF4-FFF2-40B4-BE49-F238E27FC236}">
                <a16:creationId xmlns:a16="http://schemas.microsoft.com/office/drawing/2014/main" id="{A9F54F71-36E4-B099-0914-3B6ABAED4CDA}"/>
              </a:ext>
            </a:extLst>
          </p:cNvPr>
          <p:cNvSpPr/>
          <p:nvPr/>
        </p:nvSpPr>
        <p:spPr>
          <a:xfrm>
            <a:off x="142764" y="365125"/>
            <a:ext cx="4671556" cy="1054161"/>
          </a:xfrm>
          <a:prstGeom prst="wedgeEllipseCallout">
            <a:avLst>
              <a:gd name="adj1" fmla="val 25019"/>
              <a:gd name="adj2" fmla="val 158321"/>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ysClr val="windowText" lastClr="000000"/>
                </a:solidFill>
              </a:rPr>
              <a:t>臨床予測ルール作成のため共同研究している病院</a:t>
            </a:r>
          </a:p>
        </p:txBody>
      </p:sp>
      <p:cxnSp>
        <p:nvCxnSpPr>
          <p:cNvPr id="20" name="直線コネクタ 19">
            <a:extLst>
              <a:ext uri="{FF2B5EF4-FFF2-40B4-BE49-F238E27FC236}">
                <a16:creationId xmlns:a16="http://schemas.microsoft.com/office/drawing/2014/main" id="{8A2FF818-841A-4C0C-97CD-ADCE3230EE07}"/>
              </a:ext>
            </a:extLst>
          </p:cNvPr>
          <p:cNvCxnSpPr>
            <a:cxnSpLocks/>
          </p:cNvCxnSpPr>
          <p:nvPr/>
        </p:nvCxnSpPr>
        <p:spPr>
          <a:xfrm>
            <a:off x="3058331" y="2993000"/>
            <a:ext cx="1536314"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cxnSp>
        <p:nvCxnSpPr>
          <p:cNvPr id="21" name="直線コネクタ 20">
            <a:extLst>
              <a:ext uri="{FF2B5EF4-FFF2-40B4-BE49-F238E27FC236}">
                <a16:creationId xmlns:a16="http://schemas.microsoft.com/office/drawing/2014/main" id="{1D3E68F2-982D-8DE9-2452-9EC9304B3FE2}"/>
              </a:ext>
            </a:extLst>
          </p:cNvPr>
          <p:cNvCxnSpPr>
            <a:cxnSpLocks/>
          </p:cNvCxnSpPr>
          <p:nvPr/>
        </p:nvCxnSpPr>
        <p:spPr>
          <a:xfrm>
            <a:off x="5617047" y="2993000"/>
            <a:ext cx="4151177" cy="0"/>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669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F2C4-4159-7B4B-DE81-ACCFC9A3CA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F6B2A3-104E-890B-8AD2-61DFA3AAEAE2}"/>
              </a:ext>
            </a:extLst>
          </p:cNvPr>
          <p:cNvSpPr>
            <a:spLocks noGrp="1"/>
          </p:cNvSpPr>
          <p:nvPr>
            <p:ph type="title"/>
          </p:nvPr>
        </p:nvSpPr>
        <p:spPr/>
        <p:txBody>
          <a:bodyPr/>
          <a:lstStyle/>
          <a:p>
            <a:r>
              <a:rPr lang="ja-JP" altLang="en-US"/>
              <a:t>結論</a:t>
            </a:r>
            <a:endParaRPr kumimoji="1" lang="ja-JP" altLang="en-US"/>
          </a:p>
        </p:txBody>
      </p:sp>
      <p:sp>
        <p:nvSpPr>
          <p:cNvPr id="3" name="コンテンツ プレースホルダー 2">
            <a:extLst>
              <a:ext uri="{FF2B5EF4-FFF2-40B4-BE49-F238E27FC236}">
                <a16:creationId xmlns:a16="http://schemas.microsoft.com/office/drawing/2014/main" id="{8B80D5F9-E4A2-D426-AF4D-D73E17E39EED}"/>
              </a:ext>
            </a:extLst>
          </p:cNvPr>
          <p:cNvSpPr>
            <a:spLocks noGrp="1"/>
          </p:cNvSpPr>
          <p:nvPr>
            <p:ph idx="1"/>
          </p:nvPr>
        </p:nvSpPr>
        <p:spPr>
          <a:xfrm>
            <a:off x="2054880" y="3222625"/>
            <a:ext cx="10137120" cy="1325563"/>
          </a:xfrm>
        </p:spPr>
        <p:txBody>
          <a:bodyPr>
            <a:noAutofit/>
          </a:bodyPr>
          <a:lstStyle/>
          <a:p>
            <a:pPr marL="0" lvl="0" indent="0">
              <a:lnSpc>
                <a:spcPct val="100000"/>
              </a:lnSpc>
              <a:spcBef>
                <a:spcPts val="0"/>
              </a:spcBef>
              <a:buNone/>
              <a:defRPr/>
            </a:pPr>
            <a:r>
              <a:rPr lang="en-US" altLang="ja-JP" b="1" dirty="0"/>
              <a:t>PECARN CSI Rule</a:t>
            </a:r>
            <a:r>
              <a:rPr lang="ja-JP" altLang="en-US"/>
              <a:t>は、</a:t>
            </a:r>
            <a:endParaRPr lang="en-US" altLang="ja-JP" dirty="0"/>
          </a:p>
          <a:p>
            <a:pPr marL="0" lvl="0" indent="0">
              <a:lnSpc>
                <a:spcPct val="100000"/>
              </a:lnSpc>
              <a:spcBef>
                <a:spcPts val="0"/>
              </a:spcBef>
              <a:buNone/>
              <a:defRPr/>
            </a:pPr>
            <a:r>
              <a:rPr lang="ja-JP" altLang="en-US" b="1"/>
              <a:t>単純</a:t>
            </a:r>
            <a:r>
              <a:rPr lang="en-US" altLang="ja-JP" b="1" dirty="0"/>
              <a:t>X</a:t>
            </a:r>
            <a:r>
              <a:rPr lang="ja-JP" altLang="en-US" b="1"/>
              <a:t>線と</a:t>
            </a:r>
            <a:r>
              <a:rPr lang="en-US" altLang="ja-JP" b="1" dirty="0"/>
              <a:t>CT</a:t>
            </a:r>
            <a:r>
              <a:rPr lang="ja-JP" altLang="en-US" b="1"/>
              <a:t>の使い分けをリスクに基づいて層別化</a:t>
            </a:r>
            <a:r>
              <a:rPr lang="ja-JP" altLang="en-US"/>
              <a:t>する</a:t>
            </a:r>
            <a:endParaRPr lang="en-US" altLang="ja-JP" dirty="0"/>
          </a:p>
          <a:p>
            <a:pPr marL="0" lvl="0" indent="0">
              <a:lnSpc>
                <a:spcPct val="100000"/>
              </a:lnSpc>
              <a:spcBef>
                <a:spcPts val="0"/>
              </a:spcBef>
              <a:buNone/>
              <a:defRPr/>
            </a:pPr>
            <a:r>
              <a:rPr lang="ja-JP" altLang="en-US"/>
              <a:t>診断精度を保ちながら、</a:t>
            </a:r>
            <a:r>
              <a:rPr lang="en-US" altLang="ja-JP" b="1" dirty="0"/>
              <a:t>CT</a:t>
            </a:r>
            <a:r>
              <a:rPr lang="ja-JP" altLang="en-US" b="1"/>
              <a:t>の使用を高リスク児に限定できる</a:t>
            </a:r>
            <a:endParaRPr lang="en-US" altLang="ja-JP" dirty="0"/>
          </a:p>
          <a:p>
            <a:pPr marL="0" indent="0">
              <a:buNone/>
            </a:pPr>
            <a:endParaRPr kumimoji="1" lang="ja-JP" altLang="en-US"/>
          </a:p>
        </p:txBody>
      </p:sp>
      <p:sp>
        <p:nvSpPr>
          <p:cNvPr id="7" name="右矢印 6">
            <a:extLst>
              <a:ext uri="{FF2B5EF4-FFF2-40B4-BE49-F238E27FC236}">
                <a16:creationId xmlns:a16="http://schemas.microsoft.com/office/drawing/2014/main" id="{C12A0623-3BCC-C6E1-2E7D-23A4C9C7273B}"/>
              </a:ext>
            </a:extLst>
          </p:cNvPr>
          <p:cNvSpPr/>
          <p:nvPr/>
        </p:nvSpPr>
        <p:spPr>
          <a:xfrm>
            <a:off x="1388278" y="3681300"/>
            <a:ext cx="475890" cy="408214"/>
          </a:xfrm>
          <a:prstGeom prst="rightArrow">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709DA459-2432-8597-96CC-29C27BADA37B}"/>
              </a:ext>
            </a:extLst>
          </p:cNvPr>
          <p:cNvCxnSpPr>
            <a:cxnSpLocks/>
          </p:cNvCxnSpPr>
          <p:nvPr/>
        </p:nvCxnSpPr>
        <p:spPr>
          <a:xfrm>
            <a:off x="6057084" y="4542947"/>
            <a:ext cx="5853012" cy="5241"/>
          </a:xfrm>
          <a:prstGeom prst="line">
            <a:avLst/>
          </a:prstGeom>
          <a:ln w="38100">
            <a:solidFill>
              <a:srgbClr val="FFB1B5"/>
            </a:solidFill>
          </a:ln>
        </p:spPr>
        <p:style>
          <a:lnRef idx="3">
            <a:schemeClr val="accent2"/>
          </a:lnRef>
          <a:fillRef idx="0">
            <a:schemeClr val="accent2"/>
          </a:fillRef>
          <a:effectRef idx="2">
            <a:schemeClr val="accent2"/>
          </a:effectRef>
          <a:fontRef idx="minor">
            <a:schemeClr val="tx1"/>
          </a:fontRef>
        </p:style>
      </p:cxnSp>
      <p:sp>
        <p:nvSpPr>
          <p:cNvPr id="12" name="角丸四角形 11">
            <a:extLst>
              <a:ext uri="{FF2B5EF4-FFF2-40B4-BE49-F238E27FC236}">
                <a16:creationId xmlns:a16="http://schemas.microsoft.com/office/drawing/2014/main" id="{799EEB52-2B45-519B-F391-FF1E0A29DDB3}"/>
              </a:ext>
            </a:extLst>
          </p:cNvPr>
          <p:cNvSpPr/>
          <p:nvPr/>
        </p:nvSpPr>
        <p:spPr>
          <a:xfrm>
            <a:off x="1969673" y="4754563"/>
            <a:ext cx="9846847" cy="1949322"/>
          </a:xfrm>
          <a:prstGeom prst="roundRect">
            <a:avLst>
              <a:gd name="adj" fmla="val 24332"/>
            </a:avLst>
          </a:prstGeom>
          <a:solidFill>
            <a:srgbClr val="FFB1B5">
              <a:alpha val="56078"/>
            </a:srgbClr>
          </a:solidFill>
          <a:ln>
            <a:solidFill>
              <a:srgbClr val="FFB1B5"/>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rPr>
              <a:t>PECARN CSI Rule</a:t>
            </a:r>
            <a:r>
              <a:rPr lang="ja-JP" altLang="en-US" sz="2800">
                <a:solidFill>
                  <a:schemeClr val="tx1"/>
                </a:solidFill>
              </a:rPr>
              <a:t>が</a:t>
            </a:r>
            <a:r>
              <a:rPr lang="en-US" altLang="ja-JP" sz="2800" dirty="0">
                <a:solidFill>
                  <a:schemeClr val="tx1"/>
                </a:solidFill>
              </a:rPr>
              <a:t>CSI</a:t>
            </a:r>
            <a:r>
              <a:rPr lang="ja-JP" altLang="en-US" sz="2800">
                <a:solidFill>
                  <a:schemeClr val="tx1"/>
                </a:solidFill>
              </a:rPr>
              <a:t>に対する</a:t>
            </a:r>
            <a:r>
              <a:rPr lang="ja-JP" altLang="en-US" sz="2800" b="1">
                <a:solidFill>
                  <a:schemeClr val="tx1"/>
                </a:solidFill>
              </a:rPr>
              <a:t>画像検査（</a:t>
            </a:r>
            <a:r>
              <a:rPr lang="en-US" altLang="ja-JP" sz="2800" b="1" dirty="0">
                <a:solidFill>
                  <a:schemeClr val="tx1"/>
                </a:solidFill>
              </a:rPr>
              <a:t>CT</a:t>
            </a:r>
            <a:r>
              <a:rPr lang="ja-JP" altLang="en-US" sz="2800" b="1">
                <a:solidFill>
                  <a:schemeClr val="tx1"/>
                </a:solidFill>
              </a:rPr>
              <a:t>や</a:t>
            </a:r>
            <a:r>
              <a:rPr lang="en-US" altLang="ja-JP" sz="2800" b="1" dirty="0">
                <a:solidFill>
                  <a:schemeClr val="tx1"/>
                </a:solidFill>
              </a:rPr>
              <a:t>MRI</a:t>
            </a:r>
            <a:r>
              <a:rPr lang="ja-JP" altLang="en-US" sz="2800" b="1">
                <a:solidFill>
                  <a:schemeClr val="tx1"/>
                </a:solidFill>
              </a:rPr>
              <a:t>）の実施頻度にどのように影響する</a:t>
            </a:r>
            <a:r>
              <a:rPr lang="ja-JP" altLang="en-US" sz="2800">
                <a:solidFill>
                  <a:schemeClr val="tx1"/>
                </a:solidFill>
              </a:rPr>
              <a:t>か、そして小児外傷医療をより適切に提供するうえで</a:t>
            </a:r>
            <a:r>
              <a:rPr lang="ja-JP" altLang="en-US" sz="2800" b="1">
                <a:solidFill>
                  <a:schemeClr val="tx1"/>
                </a:solidFill>
              </a:rPr>
              <a:t>どのように役立つか</a:t>
            </a:r>
            <a:r>
              <a:rPr lang="ja-JP" altLang="en-US" sz="2800">
                <a:solidFill>
                  <a:schemeClr val="tx1"/>
                </a:solidFill>
              </a:rPr>
              <a:t>を明らかにすることが重要である。</a:t>
            </a:r>
          </a:p>
        </p:txBody>
      </p:sp>
      <p:sp>
        <p:nvSpPr>
          <p:cNvPr id="17" name="右矢印 16">
            <a:extLst>
              <a:ext uri="{FF2B5EF4-FFF2-40B4-BE49-F238E27FC236}">
                <a16:creationId xmlns:a16="http://schemas.microsoft.com/office/drawing/2014/main" id="{2BE2A099-DFAE-7EEE-80ED-CBA26CB3AF1C}"/>
              </a:ext>
            </a:extLst>
          </p:cNvPr>
          <p:cNvSpPr/>
          <p:nvPr/>
        </p:nvSpPr>
        <p:spPr>
          <a:xfrm>
            <a:off x="375479" y="5500702"/>
            <a:ext cx="1488689" cy="408214"/>
          </a:xfrm>
          <a:prstGeom prst="rightArrow">
            <a:avLst>
              <a:gd name="adj1" fmla="val 66390"/>
              <a:gd name="adj2" fmla="val 62293"/>
            </a:avLst>
          </a:prstGeom>
          <a:solidFill>
            <a:srgbClr val="FFB1B5"/>
          </a:solidFill>
          <a:ln>
            <a:solidFill>
              <a:srgbClr val="FFB1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D7275FE-E6DA-47BF-9A8D-A2F06996C498}"/>
              </a:ext>
            </a:extLst>
          </p:cNvPr>
          <p:cNvSpPr txBox="1"/>
          <p:nvPr/>
        </p:nvSpPr>
        <p:spPr>
          <a:xfrm>
            <a:off x="294508" y="5520142"/>
            <a:ext cx="1569660" cy="369332"/>
          </a:xfrm>
          <a:prstGeom prst="rect">
            <a:avLst/>
          </a:prstGeom>
          <a:noFill/>
        </p:spPr>
        <p:txBody>
          <a:bodyPr wrap="none" rtlCol="0">
            <a:spAutoFit/>
          </a:bodyPr>
          <a:lstStyle/>
          <a:p>
            <a:r>
              <a:rPr kumimoji="1" lang="ja-JP" altLang="en-US" b="1"/>
              <a:t>今後に向けて</a:t>
            </a:r>
          </a:p>
        </p:txBody>
      </p:sp>
      <p:sp>
        <p:nvSpPr>
          <p:cNvPr id="8" name="角丸四角形 7">
            <a:extLst>
              <a:ext uri="{FF2B5EF4-FFF2-40B4-BE49-F238E27FC236}">
                <a16:creationId xmlns:a16="http://schemas.microsoft.com/office/drawing/2014/main" id="{41DB1AC6-6B2E-A358-D184-CB3DE8D39085}"/>
              </a:ext>
            </a:extLst>
          </p:cNvPr>
          <p:cNvSpPr/>
          <p:nvPr/>
        </p:nvSpPr>
        <p:spPr>
          <a:xfrm>
            <a:off x="651757" y="1811437"/>
            <a:ext cx="10888486" cy="1320322"/>
          </a:xfrm>
          <a:prstGeom prst="roundRect">
            <a:avLst>
              <a:gd name="adj" fmla="val 24332"/>
            </a:avLst>
          </a:prstGeom>
          <a:solidFill>
            <a:srgbClr val="FFB1B5"/>
          </a:solidFill>
          <a:ln>
            <a:solidFill>
              <a:srgbClr val="FFB1B5"/>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鈍的外傷で受診した小児の</a:t>
            </a:r>
            <a:r>
              <a:rPr lang="en-US" altLang="ja-JP" sz="2800" dirty="0">
                <a:solidFill>
                  <a:schemeClr val="tx1"/>
                </a:solidFill>
              </a:rPr>
              <a:t>CSI</a:t>
            </a:r>
            <a:r>
              <a:rPr lang="ja-JP" altLang="en-US" sz="2800">
                <a:solidFill>
                  <a:schemeClr val="tx1"/>
                </a:solidFill>
              </a:rPr>
              <a:t>評価において、最適な</a:t>
            </a:r>
            <a:endParaRPr lang="en-US" altLang="ja-JP" sz="2800" dirty="0">
              <a:solidFill>
                <a:schemeClr val="tx1"/>
              </a:solidFill>
            </a:endParaRPr>
          </a:p>
          <a:p>
            <a:r>
              <a:rPr lang="ja-JP" altLang="en-US" sz="2800" b="1">
                <a:solidFill>
                  <a:schemeClr val="tx1"/>
                </a:solidFill>
              </a:rPr>
              <a:t>リスクに基づく画像検査の使い分け</a:t>
            </a:r>
            <a:r>
              <a:rPr lang="ja-JP" altLang="en-US" sz="2800">
                <a:solidFill>
                  <a:schemeClr val="tx1"/>
                </a:solidFill>
              </a:rPr>
              <a:t>を明らかにすることが重要！</a:t>
            </a:r>
            <a:endParaRPr lang="ja-JP" altLang="en-US" sz="2800">
              <a:solidFill>
                <a:sysClr val="windowText" lastClr="000000"/>
              </a:solidFill>
            </a:endParaRPr>
          </a:p>
        </p:txBody>
      </p:sp>
    </p:spTree>
    <p:extLst>
      <p:ext uri="{BB962C8B-B14F-4D97-AF65-F5344CB8AC3E}">
        <p14:creationId xmlns:p14="http://schemas.microsoft.com/office/powerpoint/2010/main" val="4997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1"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EF1E6-9AF0-73EC-7EB3-AA72C8347F6B}"/>
              </a:ext>
            </a:extLst>
          </p:cNvPr>
          <p:cNvSpPr>
            <a:spLocks noGrp="1"/>
          </p:cNvSpPr>
          <p:nvPr>
            <p:ph type="title"/>
          </p:nvPr>
        </p:nvSpPr>
        <p:spPr/>
        <p:txBody>
          <a:bodyPr/>
          <a:lstStyle/>
          <a:p>
            <a:r>
              <a:rPr lang="ja-JP" altLang="en-US"/>
              <a:t>小児でなぜ</a:t>
            </a:r>
            <a:r>
              <a:rPr lang="en-US" altLang="ja-JP" dirty="0"/>
              <a:t>CT</a:t>
            </a:r>
            <a:r>
              <a:rPr lang="ja-JP" altLang="en-US"/>
              <a:t>撮像が良くないのか</a:t>
            </a:r>
            <a:endParaRPr kumimoji="1" lang="ja-JP" altLang="en-US"/>
          </a:p>
        </p:txBody>
      </p:sp>
      <p:sp>
        <p:nvSpPr>
          <p:cNvPr id="3" name="コンテンツ プレースホルダー 2">
            <a:extLst>
              <a:ext uri="{FF2B5EF4-FFF2-40B4-BE49-F238E27FC236}">
                <a16:creationId xmlns:a16="http://schemas.microsoft.com/office/drawing/2014/main" id="{2BCC05A4-C70F-71FA-6BEF-550A732F4B68}"/>
              </a:ext>
            </a:extLst>
          </p:cNvPr>
          <p:cNvSpPr>
            <a:spLocks noGrp="1"/>
          </p:cNvSpPr>
          <p:nvPr>
            <p:ph idx="1"/>
          </p:nvPr>
        </p:nvSpPr>
        <p:spPr>
          <a:xfrm>
            <a:off x="-1" y="1927711"/>
            <a:ext cx="12192000" cy="3762857"/>
          </a:xfrm>
        </p:spPr>
        <p:txBody>
          <a:bodyPr>
            <a:normAutofit/>
          </a:bodyPr>
          <a:lstStyle/>
          <a:p>
            <a:pPr marL="0" indent="0">
              <a:buNone/>
            </a:pPr>
            <a:r>
              <a:rPr lang="ja-JP" altLang="en-US"/>
              <a:t>小児における</a:t>
            </a:r>
            <a:r>
              <a:rPr lang="en-US" altLang="ja-JP" dirty="0"/>
              <a:t>CT</a:t>
            </a:r>
            <a:r>
              <a:rPr lang="ja-JP" altLang="en-US"/>
              <a:t>検査で、</a:t>
            </a:r>
            <a:endParaRPr lang="en-US" altLang="ja-JP" dirty="0"/>
          </a:p>
          <a:p>
            <a:pPr marL="0" indent="0" algn="ctr">
              <a:buNone/>
            </a:pPr>
            <a:r>
              <a:rPr lang="ja-JP" altLang="en-US"/>
              <a:t>累積線量がおよそ</a:t>
            </a:r>
            <a:r>
              <a:rPr lang="en-US" altLang="ja-JP" b="1" dirty="0"/>
              <a:t>50 </a:t>
            </a:r>
            <a:r>
              <a:rPr lang="en-US" altLang="ja-JP" b="1" dirty="0" err="1"/>
              <a:t>mGy</a:t>
            </a:r>
            <a:r>
              <a:rPr lang="ja-JP" altLang="en-US"/>
              <a:t>→</a:t>
            </a:r>
            <a:r>
              <a:rPr lang="ja-JP" altLang="en-US" b="1"/>
              <a:t>白血病</a:t>
            </a:r>
            <a:r>
              <a:rPr lang="ja-JP" altLang="en-US"/>
              <a:t>のリスクが約</a:t>
            </a:r>
            <a:r>
              <a:rPr lang="en-US" altLang="ja-JP" b="1" dirty="0"/>
              <a:t>3</a:t>
            </a:r>
            <a:r>
              <a:rPr lang="ja-JP" altLang="en-US"/>
              <a:t>倍</a:t>
            </a:r>
            <a:endParaRPr lang="en-US" altLang="ja-JP" dirty="0"/>
          </a:p>
          <a:p>
            <a:pPr marL="0" indent="0" algn="ctr">
              <a:buNone/>
            </a:pPr>
            <a:r>
              <a:rPr lang="ja-JP" altLang="en-US"/>
              <a:t>累積線量がおよそ</a:t>
            </a:r>
            <a:r>
              <a:rPr lang="en-US" altLang="ja-JP" b="1" dirty="0"/>
              <a:t>60 </a:t>
            </a:r>
            <a:r>
              <a:rPr lang="en-US" altLang="ja-JP" b="1" dirty="0" err="1"/>
              <a:t>mGy</a:t>
            </a:r>
            <a:r>
              <a:rPr lang="ja-JP" altLang="en-US"/>
              <a:t>→</a:t>
            </a:r>
            <a:r>
              <a:rPr lang="ja-JP" altLang="en-US" b="1"/>
              <a:t>脳腫瘍</a:t>
            </a:r>
            <a:r>
              <a:rPr lang="ja-JP" altLang="en-US"/>
              <a:t>のリスクが約</a:t>
            </a:r>
            <a:r>
              <a:rPr lang="en-US" altLang="ja-JP" b="1" dirty="0"/>
              <a:t>3</a:t>
            </a:r>
            <a:r>
              <a:rPr lang="ja-JP" altLang="en-US"/>
              <a:t>倍</a:t>
            </a:r>
            <a:endParaRPr lang="en-US" altLang="ja-JP" dirty="0"/>
          </a:p>
          <a:p>
            <a:pPr marL="0" indent="0">
              <a:buNone/>
            </a:pPr>
            <a:r>
              <a:rPr lang="en-US" altLang="ja-JP" dirty="0"/>
              <a:t>10</a:t>
            </a:r>
            <a:r>
              <a:rPr lang="ja-JP" altLang="en-US"/>
              <a:t>歳未満で初回</a:t>
            </a:r>
            <a:r>
              <a:rPr lang="en-US" altLang="ja-JP" dirty="0"/>
              <a:t>CT</a:t>
            </a:r>
            <a:r>
              <a:rPr lang="ja-JP" altLang="en-US"/>
              <a:t>後</a:t>
            </a:r>
            <a:r>
              <a:rPr lang="en-US" altLang="ja-JP" dirty="0"/>
              <a:t>10</a:t>
            </a:r>
            <a:r>
              <a:rPr lang="ja-JP" altLang="en-US"/>
              <a:t>年間において、</a:t>
            </a:r>
            <a:endParaRPr lang="en-US" altLang="ja-JP" dirty="0"/>
          </a:p>
          <a:p>
            <a:pPr marL="0" indent="0">
              <a:buNone/>
            </a:pPr>
            <a:r>
              <a:rPr lang="ja-JP" altLang="en-US"/>
              <a:t>頭部</a:t>
            </a:r>
            <a:r>
              <a:rPr lang="en-US" altLang="ja-JP" dirty="0"/>
              <a:t>CT 10,000</a:t>
            </a:r>
            <a:r>
              <a:rPr lang="ja-JP" altLang="en-US"/>
              <a:t>件あたり、白血病</a:t>
            </a:r>
            <a:r>
              <a:rPr lang="en-US" altLang="ja-JP" dirty="0"/>
              <a:t>1</a:t>
            </a:r>
            <a:r>
              <a:rPr lang="ja-JP" altLang="en-US"/>
              <a:t>例、脳腫瘍</a:t>
            </a:r>
            <a:r>
              <a:rPr lang="en-US" altLang="ja-JP" dirty="0"/>
              <a:t>1</a:t>
            </a:r>
            <a:r>
              <a:rPr lang="ja-JP" altLang="en-US"/>
              <a:t>例増えると推定される</a:t>
            </a:r>
            <a:endParaRPr lang="en-US" altLang="ja-JP" dirty="0"/>
          </a:p>
          <a:p>
            <a:pPr marL="0" indent="0">
              <a:buNone/>
            </a:pPr>
            <a:endParaRPr lang="en-US" altLang="ja-JP" dirty="0"/>
          </a:p>
        </p:txBody>
      </p:sp>
      <p:sp>
        <p:nvSpPr>
          <p:cNvPr id="5" name="Rectangle 1">
            <a:extLst>
              <a:ext uri="{FF2B5EF4-FFF2-40B4-BE49-F238E27FC236}">
                <a16:creationId xmlns:a16="http://schemas.microsoft.com/office/drawing/2014/main" id="{6497434A-5FE0-3AF3-E1B2-8EFDEAD76241}"/>
              </a:ext>
            </a:extLst>
          </p:cNvPr>
          <p:cNvSpPr>
            <a:spLocks noChangeArrowheads="1"/>
          </p:cNvSpPr>
          <p:nvPr/>
        </p:nvSpPr>
        <p:spPr bwMode="auto">
          <a:xfrm>
            <a:off x="8170112" y="4514149"/>
            <a:ext cx="4021888"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1" i="1" u="none" strike="noStrike" cap="none" normalizeH="0" baseline="0">
                <a:ln>
                  <a:noFill/>
                </a:ln>
                <a:solidFill>
                  <a:schemeClr val="tx1"/>
                </a:solidFill>
                <a:effectLst/>
                <a:latin typeface="+mj-lt"/>
                <a:ea typeface="Merriweather" pitchFamily="2" charset="0"/>
              </a:rPr>
              <a:t>Radiation exposure from CT scans in childhood and subsequent risk of leukaemia and brain tumours: a retrospective cohort study</a:t>
            </a:r>
          </a:p>
          <a:p>
            <a:pPr lvl="0" eaLnBrk="0" fontAlgn="base" hangingPunct="0">
              <a:spcBef>
                <a:spcPct val="0"/>
              </a:spcBef>
              <a:spcAft>
                <a:spcPct val="0"/>
              </a:spcAft>
            </a:pPr>
            <a:r>
              <a:rPr kumimoji="0" lang="en-US" altLang="ja-JP" sz="1050" i="1" dirty="0">
                <a:latin typeface="+mj-lt"/>
              </a:rPr>
              <a:t>Lancet </a:t>
            </a:r>
            <a:r>
              <a:rPr kumimoji="0" lang="ja-JP" altLang="ja-JP" sz="1050" i="1">
                <a:latin typeface="+mj-lt"/>
              </a:rPr>
              <a:t>2012 Aug 4;380(9840):499-505.</a:t>
            </a:r>
            <a:r>
              <a:rPr kumimoji="0" lang="en-US" altLang="ja-JP" sz="1050" i="1" dirty="0">
                <a:solidFill>
                  <a:srgbClr val="212121"/>
                </a:solidFill>
                <a:latin typeface="+mj-lt"/>
              </a:rPr>
              <a:t> </a:t>
            </a:r>
            <a:r>
              <a:rPr kumimoji="0" lang="ja-JP" altLang="ja-JP" sz="1050" i="1">
                <a:solidFill>
                  <a:srgbClr val="5B616B"/>
                </a:solidFill>
                <a:latin typeface="+mj-lt"/>
                <a:ea typeface="BlinkMacSystemFont"/>
              </a:rPr>
              <a:t>doi: 10.1016/S0140-6736(12)60815-0.Epub 2012 Jun 7</a:t>
            </a:r>
            <a:br>
              <a:rPr kumimoji="0" lang="ja-JP" altLang="ja-JP" sz="1050" i="1" u="none" strike="noStrike" cap="none" normalizeH="0" baseline="0">
                <a:ln>
                  <a:noFill/>
                </a:ln>
                <a:solidFill>
                  <a:schemeClr val="tx1"/>
                </a:solidFill>
                <a:effectLst/>
                <a:latin typeface="+mj-lt"/>
              </a:rPr>
            </a:br>
            <a:endParaRPr kumimoji="0" lang="ja-JP" altLang="ja-JP" sz="1050" i="1" u="none" strike="noStrike" cap="none" normalizeH="0" baseline="0">
              <a:ln>
                <a:noFill/>
              </a:ln>
              <a:solidFill>
                <a:schemeClr val="tx1"/>
              </a:solidFill>
              <a:effectLst/>
              <a:latin typeface="+mj-lt"/>
            </a:endParaRPr>
          </a:p>
        </p:txBody>
      </p:sp>
      <p:sp>
        <p:nvSpPr>
          <p:cNvPr id="13" name="Rectangle 3">
            <a:extLst>
              <a:ext uri="{FF2B5EF4-FFF2-40B4-BE49-F238E27FC236}">
                <a16:creationId xmlns:a16="http://schemas.microsoft.com/office/drawing/2014/main" id="{0DAFBFBA-C43B-B53C-0A54-0B11FCF9710E}"/>
              </a:ext>
            </a:extLst>
          </p:cNvPr>
          <p:cNvSpPr>
            <a:spLocks noChangeArrowheads="1"/>
          </p:cNvSpPr>
          <p:nvPr/>
        </p:nvSpPr>
        <p:spPr bwMode="auto">
          <a:xfrm>
            <a:off x="8247448" y="5320868"/>
            <a:ext cx="4021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ja-JP" sz="800" i="1" dirty="0" err="1">
                <a:solidFill>
                  <a:schemeClr val="bg1">
                    <a:lumMod val="50000"/>
                  </a:schemeClr>
                </a:solidFill>
                <a:latin typeface="+mj-lt"/>
                <a:ea typeface="BlinkMacSystemFont"/>
              </a:rPr>
              <a:t>Acad</a:t>
            </a:r>
            <a:r>
              <a:rPr kumimoji="0" lang="en-US" altLang="ja-JP" sz="800" i="1" dirty="0">
                <a:solidFill>
                  <a:schemeClr val="bg1">
                    <a:lumMod val="50000"/>
                  </a:schemeClr>
                </a:solidFill>
                <a:latin typeface="+mj-lt"/>
                <a:ea typeface="BlinkMacSystemFont"/>
              </a:rPr>
              <a:t> Emerg Med. </a:t>
            </a:r>
            <a:r>
              <a:rPr kumimoji="0" lang="ja-JP" altLang="ja-JP" sz="800" b="0" i="1" u="none" strike="noStrike" cap="none" normalizeH="0" baseline="0">
                <a:ln>
                  <a:noFill/>
                </a:ln>
                <a:solidFill>
                  <a:schemeClr val="bg1">
                    <a:lumMod val="50000"/>
                  </a:schemeClr>
                </a:solidFill>
                <a:effectLst/>
                <a:latin typeface="+mj-lt"/>
                <a:ea typeface="BlinkMacSystemFont"/>
              </a:rPr>
              <a:t>2015 Jun;22(6):670-5.</a:t>
            </a:r>
            <a:endParaRPr kumimoji="0" lang="ja-JP" altLang="ja-JP" sz="800" b="0" i="1" u="none" strike="noStrike" cap="none" normalizeH="0" baseline="0">
              <a:ln>
                <a:noFill/>
              </a:ln>
              <a:solidFill>
                <a:schemeClr val="bg1">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1" u="none" strike="noStrike" cap="none" normalizeH="0" baseline="0">
                <a:ln>
                  <a:noFill/>
                </a:ln>
                <a:solidFill>
                  <a:schemeClr val="bg1">
                    <a:lumMod val="50000"/>
                  </a:schemeClr>
                </a:solidFill>
                <a:effectLst/>
                <a:latin typeface="+mj-lt"/>
              </a:rPr>
              <a:t> doi: 10.1111/acem.12689.Epub 2015 May 22.</a:t>
            </a:r>
            <a:endParaRPr kumimoji="0" lang="ja-JP" altLang="ja-JP" sz="800" b="1" i="1" u="none" strike="noStrike" cap="none" normalizeH="0" baseline="0">
              <a:ln>
                <a:noFill/>
              </a:ln>
              <a:solidFill>
                <a:schemeClr val="bg1">
                  <a:lumMod val="50000"/>
                </a:schemeClr>
              </a:solidFill>
              <a:effectLst/>
              <a:latin typeface="+mj-lt"/>
              <a:ea typeface="Merriweathe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1" u="none" strike="noStrike" cap="none" normalizeH="0" baseline="0">
                <a:ln>
                  <a:noFill/>
                </a:ln>
                <a:solidFill>
                  <a:srgbClr val="212121"/>
                </a:solidFill>
                <a:effectLst/>
                <a:latin typeface="+mj-lt"/>
                <a:ea typeface="Merriweather" pitchFamily="2" charset="0"/>
              </a:rPr>
              <a:t>Analysis of radiation dose to pediatric patients during computed tomography examinations</a:t>
            </a:r>
            <a:endParaRPr kumimoji="0" lang="en-US" altLang="ja-JP" sz="800" b="1" i="1" u="none" strike="noStrike" cap="none" normalizeH="0" baseline="0" dirty="0">
              <a:ln>
                <a:noFill/>
              </a:ln>
              <a:solidFill>
                <a:srgbClr val="212121"/>
              </a:solidFill>
              <a:effectLst/>
              <a:latin typeface="+mj-lt"/>
              <a:ea typeface="Merriweather" pitchFamily="2" charset="0"/>
            </a:endParaRPr>
          </a:p>
        </p:txBody>
      </p:sp>
      <p:sp>
        <p:nvSpPr>
          <p:cNvPr id="14" name="Rectangle 4">
            <a:extLst>
              <a:ext uri="{FF2B5EF4-FFF2-40B4-BE49-F238E27FC236}">
                <a16:creationId xmlns:a16="http://schemas.microsoft.com/office/drawing/2014/main" id="{8B895AC5-5D05-6286-2CDA-8F5691B61764}"/>
              </a:ext>
            </a:extLst>
          </p:cNvPr>
          <p:cNvSpPr>
            <a:spLocks noChangeArrowheads="1"/>
          </p:cNvSpPr>
          <p:nvPr/>
        </p:nvSpPr>
        <p:spPr bwMode="auto">
          <a:xfrm>
            <a:off x="8170112" y="5725588"/>
            <a:ext cx="40992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1" u="none" strike="noStrike" cap="none" normalizeH="0" baseline="0" dirty="0" err="1">
                <a:ln>
                  <a:noFill/>
                </a:ln>
                <a:solidFill>
                  <a:srgbClr val="5B616B"/>
                </a:solidFill>
                <a:effectLst/>
                <a:latin typeface="+mj-lt"/>
                <a:ea typeface="BlinkMacSystemFont"/>
              </a:rPr>
              <a:t>Pediatr</a:t>
            </a:r>
            <a:r>
              <a:rPr kumimoji="0" lang="en-US" altLang="ja-JP" sz="800" b="0" i="1" u="none" strike="noStrike" cap="none" normalizeH="0" baseline="0" dirty="0">
                <a:ln>
                  <a:noFill/>
                </a:ln>
                <a:solidFill>
                  <a:srgbClr val="5B616B"/>
                </a:solidFill>
                <a:effectLst/>
                <a:latin typeface="+mj-lt"/>
                <a:ea typeface="BlinkMacSystemFont"/>
              </a:rPr>
              <a:t> Emerg Care. </a:t>
            </a:r>
            <a:r>
              <a:rPr kumimoji="0" lang="ja-JP" altLang="ja-JP" sz="800" b="0" i="1" u="none" strike="noStrike" cap="none" normalizeH="0" baseline="0">
                <a:ln>
                  <a:noFill/>
                </a:ln>
                <a:solidFill>
                  <a:srgbClr val="5B616B"/>
                </a:solidFill>
                <a:effectLst/>
                <a:latin typeface="+mj-lt"/>
                <a:ea typeface="BlinkMacSystemFont"/>
              </a:rPr>
              <a:t>2018 Oct;34(10):691-695.</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1" u="none" strike="noStrike" cap="none" normalizeH="0" baseline="0">
                <a:ln>
                  <a:noFill/>
                </a:ln>
                <a:solidFill>
                  <a:srgbClr val="5B616B"/>
                </a:solidFill>
                <a:effectLst/>
                <a:latin typeface="+mj-lt"/>
                <a:ea typeface="BlinkMacSystemFont"/>
              </a:rPr>
              <a:t>doi: 10.1097/PEC.0000000000001026.</a:t>
            </a:r>
            <a:endParaRPr kumimoji="0" lang="ja-JP" altLang="ja-JP" sz="800" b="1" i="1" u="none" strike="noStrike" cap="none" normalizeH="0" baseline="0">
              <a:ln>
                <a:noFill/>
              </a:ln>
              <a:solidFill>
                <a:srgbClr val="212121"/>
              </a:solidFill>
              <a:effectLst/>
              <a:latin typeface="+mj-lt"/>
              <a:ea typeface="Merriweathe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1" u="none" strike="noStrike" cap="none" normalizeH="0" baseline="0">
                <a:ln>
                  <a:noFill/>
                </a:ln>
                <a:solidFill>
                  <a:srgbClr val="212121"/>
                </a:solidFill>
                <a:effectLst/>
                <a:latin typeface="+mj-lt"/>
                <a:ea typeface="Merriweather" pitchFamily="2" charset="0"/>
              </a:rPr>
              <a:t>Examination of Pediatric Radiation Dose Delivered After Cervical Spine Trauma</a:t>
            </a:r>
          </a:p>
        </p:txBody>
      </p:sp>
      <p:sp>
        <p:nvSpPr>
          <p:cNvPr id="15" name="Rectangle 5">
            <a:extLst>
              <a:ext uri="{FF2B5EF4-FFF2-40B4-BE49-F238E27FC236}">
                <a16:creationId xmlns:a16="http://schemas.microsoft.com/office/drawing/2014/main" id="{8EC2EF55-9AD2-81E4-F51E-A2CB40F1E7FD}"/>
              </a:ext>
            </a:extLst>
          </p:cNvPr>
          <p:cNvSpPr>
            <a:spLocks noChangeArrowheads="1"/>
          </p:cNvSpPr>
          <p:nvPr/>
        </p:nvSpPr>
        <p:spPr bwMode="auto">
          <a:xfrm>
            <a:off x="8170112" y="6187253"/>
            <a:ext cx="4099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1" u="none" strike="noStrike" cap="none" normalizeH="0" baseline="0" dirty="0">
                <a:ln>
                  <a:noFill/>
                </a:ln>
                <a:solidFill>
                  <a:srgbClr val="5B616B"/>
                </a:solidFill>
                <a:effectLst/>
                <a:latin typeface="+mj-lt"/>
                <a:ea typeface="BlinkMacSystemFont"/>
              </a:rPr>
              <a:t>Nihon </a:t>
            </a:r>
            <a:r>
              <a:rPr kumimoji="0" lang="en-US" altLang="ja-JP" sz="800" b="0" i="1" u="none" strike="noStrike" cap="none" normalizeH="0" baseline="0" dirty="0" err="1">
                <a:ln>
                  <a:noFill/>
                </a:ln>
                <a:solidFill>
                  <a:srgbClr val="5B616B"/>
                </a:solidFill>
                <a:effectLst/>
                <a:latin typeface="+mj-lt"/>
                <a:ea typeface="BlinkMacSystemFont"/>
              </a:rPr>
              <a:t>Hoshasen</a:t>
            </a:r>
            <a:r>
              <a:rPr kumimoji="0" lang="en-US" altLang="ja-JP" sz="800" b="0" i="1" u="none" strike="noStrike" cap="none" normalizeH="0" baseline="0" dirty="0">
                <a:ln>
                  <a:noFill/>
                </a:ln>
                <a:solidFill>
                  <a:srgbClr val="5B616B"/>
                </a:solidFill>
                <a:effectLst/>
                <a:latin typeface="+mj-lt"/>
                <a:ea typeface="BlinkMacSystemFont"/>
              </a:rPr>
              <a:t> </a:t>
            </a:r>
            <a:r>
              <a:rPr kumimoji="0" lang="en-US" altLang="ja-JP" sz="800" b="0" i="1" u="none" strike="noStrike" cap="none" normalizeH="0" baseline="0" dirty="0" err="1">
                <a:ln>
                  <a:noFill/>
                </a:ln>
                <a:solidFill>
                  <a:srgbClr val="5B616B"/>
                </a:solidFill>
                <a:effectLst/>
                <a:latin typeface="+mj-lt"/>
                <a:ea typeface="BlinkMacSystemFont"/>
              </a:rPr>
              <a:t>Gijutsu</a:t>
            </a:r>
            <a:r>
              <a:rPr kumimoji="0" lang="en-US" altLang="ja-JP" sz="800" b="0" i="1" u="none" strike="noStrike" cap="none" normalizeH="0" baseline="0" dirty="0">
                <a:ln>
                  <a:noFill/>
                </a:ln>
                <a:solidFill>
                  <a:srgbClr val="5B616B"/>
                </a:solidFill>
                <a:effectLst/>
                <a:latin typeface="+mj-lt"/>
                <a:ea typeface="BlinkMacSystemFont"/>
              </a:rPr>
              <a:t> Gakkai </a:t>
            </a:r>
            <a:r>
              <a:rPr kumimoji="0" lang="en-US" altLang="ja-JP" sz="800" b="0" i="1" u="none" strike="noStrike" cap="none" normalizeH="0" baseline="0" dirty="0" err="1">
                <a:ln>
                  <a:noFill/>
                </a:ln>
                <a:solidFill>
                  <a:srgbClr val="5B616B"/>
                </a:solidFill>
                <a:effectLst/>
                <a:latin typeface="+mj-lt"/>
                <a:ea typeface="BlinkMacSystemFont"/>
              </a:rPr>
              <a:t>Zasshi</a:t>
            </a:r>
            <a:r>
              <a:rPr kumimoji="0" lang="en-US" altLang="ja-JP" sz="800" b="0" i="1" u="none" strike="noStrike" cap="none" normalizeH="0" baseline="0" dirty="0">
                <a:ln>
                  <a:noFill/>
                </a:ln>
                <a:solidFill>
                  <a:srgbClr val="5B616B"/>
                </a:solidFill>
                <a:effectLst/>
                <a:latin typeface="+mj-lt"/>
                <a:ea typeface="BlinkMacSystemFont"/>
              </a:rPr>
              <a:t>. </a:t>
            </a:r>
            <a:r>
              <a:rPr kumimoji="0" lang="ja-JP" altLang="ja-JP" sz="800" b="0" i="1" u="none" strike="noStrike" cap="none" normalizeH="0" baseline="0">
                <a:ln>
                  <a:noFill/>
                </a:ln>
                <a:solidFill>
                  <a:srgbClr val="5B616B"/>
                </a:solidFill>
                <a:effectLst/>
                <a:latin typeface="+mj-lt"/>
                <a:ea typeface="BlinkMacSystemFont"/>
              </a:rPr>
              <a:t>2025;81(12).</a:t>
            </a:r>
            <a:r>
              <a:rPr kumimoji="0" lang="en-US" altLang="ja-JP" sz="800" b="0" i="1" u="none" strike="noStrike" cap="none" normalizeH="0" baseline="0" dirty="0">
                <a:ln>
                  <a:noFill/>
                </a:ln>
                <a:solidFill>
                  <a:srgbClr val="5B616B"/>
                </a:solidFill>
                <a:effectLst/>
                <a:latin typeface="+mj-lt"/>
                <a:ea typeface="BlinkMacSystemFont"/>
              </a:rPr>
              <a:t> </a:t>
            </a:r>
            <a:r>
              <a:rPr kumimoji="0" lang="ja-JP" altLang="ja-JP" sz="800" b="0" i="1" u="none" strike="noStrike" cap="none" normalizeH="0" baseline="0">
                <a:ln>
                  <a:noFill/>
                </a:ln>
                <a:solidFill>
                  <a:srgbClr val="5B616B"/>
                </a:solidFill>
                <a:effectLst/>
                <a:latin typeface="+mj-lt"/>
                <a:ea typeface="BlinkMacSystemFont"/>
              </a:rPr>
              <a:t>doi: 10.6009/jjrt.25-1567.</a:t>
            </a:r>
            <a:endParaRPr kumimoji="0" lang="ja-JP" altLang="ja-JP" sz="800" b="1" i="1" u="none" strike="noStrike" cap="none" normalizeH="0" baseline="0">
              <a:ln>
                <a:noFill/>
              </a:ln>
              <a:solidFill>
                <a:srgbClr val="212121"/>
              </a:solidFill>
              <a:effectLst/>
              <a:latin typeface="+mj-lt"/>
              <a:ea typeface="Merriweathe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1" u="none" strike="noStrike" cap="none" normalizeH="0" baseline="0">
                <a:ln>
                  <a:noFill/>
                </a:ln>
                <a:solidFill>
                  <a:srgbClr val="212121"/>
                </a:solidFill>
                <a:effectLst/>
                <a:latin typeface="+mj-lt"/>
                <a:ea typeface="Merriweather" pitchFamily="2" charset="0"/>
              </a:rPr>
              <a:t>Evaluation of the Infant Skull via Low-dose CT Images Using an Sn Filter and the Iterative Reconstruction Method</a:t>
            </a:r>
          </a:p>
        </p:txBody>
      </p:sp>
      <p:graphicFrame>
        <p:nvGraphicFramePr>
          <p:cNvPr id="17" name="表 16">
            <a:extLst>
              <a:ext uri="{FF2B5EF4-FFF2-40B4-BE49-F238E27FC236}">
                <a16:creationId xmlns:a16="http://schemas.microsoft.com/office/drawing/2014/main" id="{E557EDEE-A64F-50DF-34C1-FD402DD12890}"/>
              </a:ext>
            </a:extLst>
          </p:cNvPr>
          <p:cNvGraphicFramePr>
            <a:graphicFrameLocks noGrp="1"/>
          </p:cNvGraphicFramePr>
          <p:nvPr>
            <p:extLst>
              <p:ext uri="{D42A27DB-BD31-4B8C-83A1-F6EECF244321}">
                <p14:modId xmlns:p14="http://schemas.microsoft.com/office/powerpoint/2010/main" val="525535158"/>
              </p:ext>
            </p:extLst>
          </p:nvPr>
        </p:nvGraphicFramePr>
        <p:xfrm>
          <a:off x="3353706" y="4483635"/>
          <a:ext cx="4281093" cy="2009240"/>
        </p:xfrm>
        <a:graphic>
          <a:graphicData uri="http://schemas.openxmlformats.org/drawingml/2006/table">
            <a:tbl>
              <a:tblPr firstRow="1" bandRow="1">
                <a:tableStyleId>{21E4AEA4-8DFA-4A89-87EB-49C32662AFE0}</a:tableStyleId>
              </a:tblPr>
              <a:tblGrid>
                <a:gridCol w="1407310">
                  <a:extLst>
                    <a:ext uri="{9D8B030D-6E8A-4147-A177-3AD203B41FA5}">
                      <a16:colId xmlns:a16="http://schemas.microsoft.com/office/drawing/2014/main" val="1870112352"/>
                    </a:ext>
                  </a:extLst>
                </a:gridCol>
                <a:gridCol w="2873783">
                  <a:extLst>
                    <a:ext uri="{9D8B030D-6E8A-4147-A177-3AD203B41FA5}">
                      <a16:colId xmlns:a16="http://schemas.microsoft.com/office/drawing/2014/main" val="2764411138"/>
                    </a:ext>
                  </a:extLst>
                </a:gridCol>
              </a:tblGrid>
              <a:tr h="502310">
                <a:tc>
                  <a:txBody>
                    <a:bodyPr/>
                    <a:lstStyle/>
                    <a:p>
                      <a:pPr algn="ctr"/>
                      <a:endParaRPr kumimoji="1" lang="ja-JP" altLang="en-US" sz="2400" b="1"/>
                    </a:p>
                  </a:txBody>
                  <a:tcPr/>
                </a:tc>
                <a:tc>
                  <a:txBody>
                    <a:bodyPr/>
                    <a:lstStyle/>
                    <a:p>
                      <a:pPr algn="ctr"/>
                      <a:r>
                        <a:rPr kumimoji="1" lang="en-US" altLang="ja-JP" sz="2400" b="1" dirty="0"/>
                        <a:t>1</a:t>
                      </a:r>
                      <a:r>
                        <a:rPr kumimoji="1" lang="ja-JP" altLang="en-US" sz="2400" b="1"/>
                        <a:t>回あたりの被曝量</a:t>
                      </a:r>
                    </a:p>
                  </a:txBody>
                  <a:tcPr/>
                </a:tc>
                <a:extLst>
                  <a:ext uri="{0D108BD9-81ED-4DB2-BD59-A6C34878D82A}">
                    <a16:rowId xmlns:a16="http://schemas.microsoft.com/office/drawing/2014/main" val="1238550119"/>
                  </a:ext>
                </a:extLst>
              </a:tr>
              <a:tr h="502310">
                <a:tc>
                  <a:txBody>
                    <a:bodyPr/>
                    <a:lstStyle/>
                    <a:p>
                      <a:pPr algn="ctr"/>
                      <a:r>
                        <a:rPr kumimoji="1" lang="ja-JP" altLang="en-US" sz="2400" b="1"/>
                        <a:t>頭部</a:t>
                      </a:r>
                      <a:r>
                        <a:rPr kumimoji="1" lang="en-US" altLang="ja-JP" sz="2400" b="1" dirty="0"/>
                        <a:t>CT</a:t>
                      </a:r>
                      <a:endParaRPr kumimoji="1" lang="ja-JP" altLang="en-US" sz="2400" b="1"/>
                    </a:p>
                  </a:txBody>
                  <a:tcPr/>
                </a:tc>
                <a:tc>
                  <a:txBody>
                    <a:bodyPr/>
                    <a:lstStyle/>
                    <a:p>
                      <a:pPr algn="ctr"/>
                      <a:r>
                        <a:rPr kumimoji="1" lang="en-US" altLang="ja-JP" sz="2400" b="1" dirty="0"/>
                        <a:t>2.68mSv</a:t>
                      </a:r>
                      <a:endParaRPr kumimoji="1" lang="ja-JP" altLang="en-US" sz="2400" b="1"/>
                    </a:p>
                  </a:txBody>
                  <a:tcPr/>
                </a:tc>
                <a:extLst>
                  <a:ext uri="{0D108BD9-81ED-4DB2-BD59-A6C34878D82A}">
                    <a16:rowId xmlns:a16="http://schemas.microsoft.com/office/drawing/2014/main" val="1597697683"/>
                  </a:ext>
                </a:extLst>
              </a:tr>
              <a:tr h="502310">
                <a:tc>
                  <a:txBody>
                    <a:bodyPr/>
                    <a:lstStyle/>
                    <a:p>
                      <a:pPr algn="ctr"/>
                      <a:r>
                        <a:rPr kumimoji="1" lang="ja-JP" altLang="en-US" sz="2400" b="1"/>
                        <a:t>頚椎</a:t>
                      </a:r>
                      <a:r>
                        <a:rPr kumimoji="1" lang="en-US" altLang="ja-JP" sz="2400" b="1" dirty="0"/>
                        <a:t>CT</a:t>
                      </a:r>
                    </a:p>
                  </a:txBody>
                  <a:tcPr/>
                </a:tc>
                <a:tc>
                  <a:txBody>
                    <a:bodyPr/>
                    <a:lstStyle/>
                    <a:p>
                      <a:pPr algn="ctr"/>
                      <a:r>
                        <a:rPr kumimoji="1" lang="en-US" altLang="ja-JP" sz="2400" b="1" dirty="0"/>
                        <a:t>4.51mSv</a:t>
                      </a:r>
                      <a:endParaRPr kumimoji="1" lang="ja-JP" altLang="en-US" sz="2400" b="1"/>
                    </a:p>
                  </a:txBody>
                  <a:tcPr/>
                </a:tc>
                <a:extLst>
                  <a:ext uri="{0D108BD9-81ED-4DB2-BD59-A6C34878D82A}">
                    <a16:rowId xmlns:a16="http://schemas.microsoft.com/office/drawing/2014/main" val="2760719123"/>
                  </a:ext>
                </a:extLst>
              </a:tr>
              <a:tr h="502310">
                <a:tc>
                  <a:txBody>
                    <a:bodyPr/>
                    <a:lstStyle/>
                    <a:p>
                      <a:pPr algn="ctr"/>
                      <a:r>
                        <a:rPr kumimoji="1" lang="ja-JP" altLang="en-US" sz="2400" b="1"/>
                        <a:t>頭部</a:t>
                      </a:r>
                      <a:r>
                        <a:rPr kumimoji="1" lang="en-US" altLang="ja-JP" sz="2400" b="1" dirty="0"/>
                        <a:t>X</a:t>
                      </a:r>
                      <a:r>
                        <a:rPr kumimoji="1" lang="ja-JP" altLang="en-US" sz="2400" b="1"/>
                        <a:t>線</a:t>
                      </a:r>
                    </a:p>
                  </a:txBody>
                  <a:tcPr/>
                </a:tc>
                <a:tc>
                  <a:txBody>
                    <a:bodyPr/>
                    <a:lstStyle/>
                    <a:p>
                      <a:pPr algn="ctr"/>
                      <a:r>
                        <a:rPr kumimoji="1" lang="en-US" altLang="ja-JP" sz="2400" b="1" dirty="0"/>
                        <a:t>0.011mSv</a:t>
                      </a:r>
                      <a:endParaRPr kumimoji="1" lang="ja-JP" altLang="en-US" sz="2400" b="1"/>
                    </a:p>
                  </a:txBody>
                  <a:tcPr/>
                </a:tc>
                <a:extLst>
                  <a:ext uri="{0D108BD9-81ED-4DB2-BD59-A6C34878D82A}">
                    <a16:rowId xmlns:a16="http://schemas.microsoft.com/office/drawing/2014/main" val="3219149473"/>
                  </a:ext>
                </a:extLst>
              </a:tr>
            </a:tbl>
          </a:graphicData>
        </a:graphic>
      </p:graphicFrame>
      <p:sp>
        <p:nvSpPr>
          <p:cNvPr id="19" name="テキスト ボックス 18">
            <a:extLst>
              <a:ext uri="{FF2B5EF4-FFF2-40B4-BE49-F238E27FC236}">
                <a16:creationId xmlns:a16="http://schemas.microsoft.com/office/drawing/2014/main" id="{A56DAB62-76AA-7F3F-2754-E654F5345B95}"/>
              </a:ext>
            </a:extLst>
          </p:cNvPr>
          <p:cNvSpPr txBox="1"/>
          <p:nvPr/>
        </p:nvSpPr>
        <p:spPr>
          <a:xfrm>
            <a:off x="2628899" y="1443605"/>
            <a:ext cx="6934200" cy="48410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a:t>
            </a:r>
            <a:r>
              <a:rPr kumimoji="1" lang="ja-JP" altLang="en-US"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脳腫瘍、白血病</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のリスクが上がるため</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85953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69C21D-E8EC-8E6E-FB49-4EE4EE2151D1}"/>
              </a:ext>
            </a:extLst>
          </p:cNvPr>
          <p:cNvSpPr>
            <a:spLocks noGrp="1"/>
          </p:cNvSpPr>
          <p:nvPr>
            <p:ph type="title"/>
          </p:nvPr>
        </p:nvSpPr>
        <p:spPr>
          <a:xfrm>
            <a:off x="838200" y="608965"/>
            <a:ext cx="10515600" cy="1325563"/>
          </a:xfrm>
        </p:spPr>
        <p:txBody>
          <a:bodyPr>
            <a:normAutofit/>
          </a:bodyPr>
          <a:lstStyle/>
          <a:p>
            <a:r>
              <a:rPr lang="en-US" altLang="ja-JP" dirty="0"/>
              <a:t>PECARN</a:t>
            </a:r>
            <a:r>
              <a:rPr lang="ja-JP" altLang="en-US"/>
              <a:t>（</a:t>
            </a:r>
            <a:r>
              <a:rPr lang="en-US" altLang="ja-JP" dirty="0"/>
              <a:t>Pediatric Emergency Care Applied Research Network</a:t>
            </a:r>
            <a:r>
              <a:rPr lang="ja-JP" altLang="en-US"/>
              <a:t>）</a:t>
            </a:r>
            <a:endParaRPr kumimoji="1" lang="ja-JP" altLang="en-US"/>
          </a:p>
        </p:txBody>
      </p:sp>
      <p:sp>
        <p:nvSpPr>
          <p:cNvPr id="3" name="コンテンツ プレースホルダー 2">
            <a:extLst>
              <a:ext uri="{FF2B5EF4-FFF2-40B4-BE49-F238E27FC236}">
                <a16:creationId xmlns:a16="http://schemas.microsoft.com/office/drawing/2014/main" id="{7E582C79-F619-0E4E-DA96-CD4BD246599C}"/>
              </a:ext>
            </a:extLst>
          </p:cNvPr>
          <p:cNvSpPr>
            <a:spLocks noGrp="1"/>
          </p:cNvSpPr>
          <p:nvPr>
            <p:ph idx="1"/>
          </p:nvPr>
        </p:nvSpPr>
        <p:spPr>
          <a:xfrm>
            <a:off x="304799" y="2137682"/>
            <a:ext cx="11582400" cy="938028"/>
          </a:xfrm>
        </p:spPr>
        <p:txBody>
          <a:bodyPr>
            <a:normAutofit fontScale="92500"/>
          </a:bodyPr>
          <a:lstStyle/>
          <a:p>
            <a:pPr marL="0" indent="0">
              <a:buNone/>
            </a:pPr>
            <a:r>
              <a:rPr lang="en-US" altLang="ja-JP" sz="3500" b="1" dirty="0"/>
              <a:t>…</a:t>
            </a:r>
            <a:r>
              <a:rPr lang="ja-JP" altLang="en-US" sz="3500" b="1"/>
              <a:t>米国の小児救急を中心にした多施設の臨床研究ネットワーク</a:t>
            </a:r>
            <a:br>
              <a:rPr lang="ja-JP" altLang="en-US" sz="3500"/>
            </a:br>
            <a:endParaRPr lang="en-US" altLang="ja-JP" dirty="0"/>
          </a:p>
        </p:txBody>
      </p:sp>
      <p:sp>
        <p:nvSpPr>
          <p:cNvPr id="6" name="角丸四角形吹き出し 5">
            <a:extLst>
              <a:ext uri="{FF2B5EF4-FFF2-40B4-BE49-F238E27FC236}">
                <a16:creationId xmlns:a16="http://schemas.microsoft.com/office/drawing/2014/main" id="{0DFF812D-1483-B93B-5417-554CE600C365}"/>
              </a:ext>
            </a:extLst>
          </p:cNvPr>
          <p:cNvSpPr/>
          <p:nvPr/>
        </p:nvSpPr>
        <p:spPr>
          <a:xfrm>
            <a:off x="1443316" y="4370033"/>
            <a:ext cx="9305366" cy="1470212"/>
          </a:xfrm>
          <a:prstGeom prst="wedgeRoundRectCallout">
            <a:avLst>
              <a:gd name="adj1" fmla="val -45455"/>
              <a:gd name="adj2" fmla="val -20427"/>
              <a:gd name="adj3" fmla="val 16667"/>
            </a:avLst>
          </a:prstGeom>
          <a:solidFill>
            <a:srgbClr val="FFB1B5"/>
          </a:solidFill>
          <a:ln>
            <a:solidFill>
              <a:srgbClr val="FFB1B5"/>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rPr>
              <a:t>PECARN</a:t>
            </a:r>
            <a:r>
              <a:rPr lang="ja-JP" altLang="en-US" sz="2800">
                <a:solidFill>
                  <a:sysClr val="windowText" lastClr="000000"/>
                </a:solidFill>
              </a:rPr>
              <a:t>に加盟している病院は、</a:t>
            </a:r>
            <a:endParaRPr lang="en-US" altLang="ja-JP" sz="2800" dirty="0">
              <a:solidFill>
                <a:sysClr val="windowText" lastClr="000000"/>
              </a:solidFill>
            </a:endParaRPr>
          </a:p>
          <a:p>
            <a:pPr algn="ctr"/>
            <a:r>
              <a:rPr lang="ja-JP" altLang="en-US" sz="2800">
                <a:solidFill>
                  <a:sysClr val="windowText" lastClr="000000"/>
                </a:solidFill>
              </a:rPr>
              <a:t>臨床予測ルール作成などのために</a:t>
            </a:r>
            <a:r>
              <a:rPr lang="ja-JP" altLang="en-US" sz="2800" b="1">
                <a:solidFill>
                  <a:sysClr val="windowText" lastClr="000000"/>
                </a:solidFill>
              </a:rPr>
              <a:t>共同研究</a:t>
            </a:r>
            <a:r>
              <a:rPr lang="ja-JP" altLang="en-US" sz="2800">
                <a:solidFill>
                  <a:sysClr val="windowText" lastClr="000000"/>
                </a:solidFill>
              </a:rPr>
              <a:t>をしている！</a:t>
            </a:r>
            <a:endParaRPr kumimoji="1" lang="ja-JP" altLang="en-US" sz="2800">
              <a:solidFill>
                <a:sysClr val="windowText" lastClr="000000"/>
              </a:solidFill>
            </a:endParaRPr>
          </a:p>
        </p:txBody>
      </p:sp>
      <p:sp>
        <p:nvSpPr>
          <p:cNvPr id="8" name="テキスト ボックス 7">
            <a:extLst>
              <a:ext uri="{FF2B5EF4-FFF2-40B4-BE49-F238E27FC236}">
                <a16:creationId xmlns:a16="http://schemas.microsoft.com/office/drawing/2014/main" id="{62F717D6-D90F-F204-1122-3B5F4D8FA100}"/>
              </a:ext>
            </a:extLst>
          </p:cNvPr>
          <p:cNvSpPr txBox="1"/>
          <p:nvPr/>
        </p:nvSpPr>
        <p:spPr>
          <a:xfrm>
            <a:off x="627783" y="2828835"/>
            <a:ext cx="10936432" cy="1200329"/>
          </a:xfrm>
          <a:prstGeom prst="rect">
            <a:avLst/>
          </a:prstGeom>
          <a:noFill/>
        </p:spPr>
        <p:txBody>
          <a:bodyPr wrap="square">
            <a:spAutoFit/>
          </a:bodyPr>
          <a:lstStyle/>
          <a:p>
            <a:pPr marL="0" indent="0">
              <a:buNone/>
            </a:pPr>
            <a:endParaRPr lang="en-US" altLang="ja-JP" sz="2400" dirty="0"/>
          </a:p>
          <a:p>
            <a:pPr marL="0" indent="0">
              <a:buNone/>
            </a:pPr>
            <a:r>
              <a:rPr lang="ja-JP" altLang="en-US" sz="2400"/>
              <a:t>目的</a:t>
            </a:r>
            <a:endParaRPr lang="en-US" altLang="ja-JP" sz="2400" dirty="0"/>
          </a:p>
          <a:p>
            <a:pPr marL="0" indent="0">
              <a:buNone/>
            </a:pPr>
            <a:r>
              <a:rPr lang="ja-JP" altLang="en-US" sz="2400"/>
              <a:t>データに基づき安全・標準化することで、子どもの救急医療の質を改善する</a:t>
            </a:r>
            <a:endParaRPr lang="en-US" altLang="ja-JP" sz="2400" dirty="0"/>
          </a:p>
        </p:txBody>
      </p:sp>
    </p:spTree>
    <p:extLst>
      <p:ext uri="{BB962C8B-B14F-4D97-AF65-F5344CB8AC3E}">
        <p14:creationId xmlns:p14="http://schemas.microsoft.com/office/powerpoint/2010/main" val="30398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93C67-D95F-41C9-4317-ADEFA66C3A29}"/>
              </a:ext>
            </a:extLst>
          </p:cNvPr>
          <p:cNvSpPr>
            <a:spLocks noGrp="1"/>
          </p:cNvSpPr>
          <p:nvPr>
            <p:ph type="title"/>
          </p:nvPr>
        </p:nvSpPr>
        <p:spPr>
          <a:xfrm>
            <a:off x="838200" y="246798"/>
            <a:ext cx="10515600" cy="1325563"/>
          </a:xfrm>
        </p:spPr>
        <p:txBody>
          <a:bodyPr/>
          <a:lstStyle/>
          <a:p>
            <a:r>
              <a:rPr kumimoji="1" lang="en-US" altLang="ja-JP" dirty="0"/>
              <a:t>PECARN</a:t>
            </a:r>
            <a:r>
              <a:rPr kumimoji="1" lang="ja-JP" altLang="en-US"/>
              <a:t>頭部外傷ルール</a:t>
            </a:r>
          </a:p>
        </p:txBody>
      </p:sp>
      <p:sp>
        <p:nvSpPr>
          <p:cNvPr id="7" name="テキスト ボックス 6">
            <a:extLst>
              <a:ext uri="{FF2B5EF4-FFF2-40B4-BE49-F238E27FC236}">
                <a16:creationId xmlns:a16="http://schemas.microsoft.com/office/drawing/2014/main" id="{C1641754-9140-1C13-8F18-87FA399DF210}"/>
              </a:ext>
            </a:extLst>
          </p:cNvPr>
          <p:cNvSpPr txBox="1"/>
          <p:nvPr/>
        </p:nvSpPr>
        <p:spPr>
          <a:xfrm>
            <a:off x="523374" y="2559830"/>
            <a:ext cx="1107996" cy="369332"/>
          </a:xfrm>
          <a:prstGeom prst="rect">
            <a:avLst/>
          </a:prstGeom>
          <a:noFill/>
        </p:spPr>
        <p:txBody>
          <a:bodyPr wrap="none" rtlCol="0">
            <a:spAutoFit/>
          </a:bodyPr>
          <a:lstStyle/>
          <a:p>
            <a:r>
              <a:rPr kumimoji="1" lang="ja-JP" altLang="en-US" b="1"/>
              <a:t>２歳未満</a:t>
            </a:r>
          </a:p>
        </p:txBody>
      </p:sp>
      <p:sp>
        <p:nvSpPr>
          <p:cNvPr id="8" name="テキスト ボックス 7">
            <a:extLst>
              <a:ext uri="{FF2B5EF4-FFF2-40B4-BE49-F238E27FC236}">
                <a16:creationId xmlns:a16="http://schemas.microsoft.com/office/drawing/2014/main" id="{0B87AE74-3832-226D-C1C6-8BD2F67383A7}"/>
              </a:ext>
            </a:extLst>
          </p:cNvPr>
          <p:cNvSpPr txBox="1"/>
          <p:nvPr/>
        </p:nvSpPr>
        <p:spPr>
          <a:xfrm>
            <a:off x="7938413" y="2559830"/>
            <a:ext cx="1107996" cy="369332"/>
          </a:xfrm>
          <a:prstGeom prst="rect">
            <a:avLst/>
          </a:prstGeom>
          <a:noFill/>
        </p:spPr>
        <p:txBody>
          <a:bodyPr wrap="none" rtlCol="0">
            <a:spAutoFit/>
          </a:bodyPr>
          <a:lstStyle/>
          <a:p>
            <a:r>
              <a:rPr kumimoji="1" lang="ja-JP" altLang="en-US" b="1"/>
              <a:t>２歳以上</a:t>
            </a:r>
          </a:p>
        </p:txBody>
      </p:sp>
      <p:sp>
        <p:nvSpPr>
          <p:cNvPr id="10" name="フローチャート: 代替処理 9">
            <a:extLst>
              <a:ext uri="{FF2B5EF4-FFF2-40B4-BE49-F238E27FC236}">
                <a16:creationId xmlns:a16="http://schemas.microsoft.com/office/drawing/2014/main" id="{717E04F7-15A9-1774-7CE8-BDE4FA51357E}"/>
              </a:ext>
            </a:extLst>
          </p:cNvPr>
          <p:cNvSpPr/>
          <p:nvPr/>
        </p:nvSpPr>
        <p:spPr>
          <a:xfrm>
            <a:off x="523374" y="2929162"/>
            <a:ext cx="3122034" cy="999677"/>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GCS &lt;15</a:t>
            </a:r>
            <a:r>
              <a:rPr lang="ja-JP" altLang="en-US">
                <a:solidFill>
                  <a:schemeClr val="tx1"/>
                </a:solidFill>
              </a:rPr>
              <a:t>、または</a:t>
            </a:r>
            <a:r>
              <a:rPr lang="ja-JP" altLang="en-US" b="1">
                <a:solidFill>
                  <a:schemeClr val="tx1"/>
                </a:solidFill>
              </a:rPr>
              <a:t>意識障害</a:t>
            </a:r>
            <a:endParaRPr lang="ja-JP" altLang="en-US">
              <a:solidFill>
                <a:schemeClr val="tx1"/>
              </a:solidFill>
            </a:endParaRPr>
          </a:p>
          <a:p>
            <a:r>
              <a:rPr lang="ja-JP" altLang="en-US" b="1">
                <a:solidFill>
                  <a:schemeClr val="tx1"/>
                </a:solidFill>
              </a:rPr>
              <a:t>触知可能な頭蓋骨骨折</a:t>
            </a:r>
            <a:endParaRPr kumimoji="1" lang="ja-JP" altLang="en-US">
              <a:solidFill>
                <a:sysClr val="windowText" lastClr="000000"/>
              </a:solidFill>
            </a:endParaRPr>
          </a:p>
        </p:txBody>
      </p:sp>
      <p:sp>
        <p:nvSpPr>
          <p:cNvPr id="11" name="フローチャート: 代替処理 10">
            <a:extLst>
              <a:ext uri="{FF2B5EF4-FFF2-40B4-BE49-F238E27FC236}">
                <a16:creationId xmlns:a16="http://schemas.microsoft.com/office/drawing/2014/main" id="{49373289-53DE-464E-8F0C-AC0CA3946ED2}"/>
              </a:ext>
            </a:extLst>
          </p:cNvPr>
          <p:cNvSpPr/>
          <p:nvPr/>
        </p:nvSpPr>
        <p:spPr>
          <a:xfrm>
            <a:off x="134545" y="4434443"/>
            <a:ext cx="3775570" cy="1616723"/>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solidFill>
                  <a:schemeClr val="tx1"/>
                </a:solidFill>
              </a:rPr>
              <a:t>後頭部</a:t>
            </a:r>
            <a:r>
              <a:rPr lang="en-US" altLang="ja-JP" b="1" dirty="0">
                <a:solidFill>
                  <a:schemeClr val="tx1"/>
                </a:solidFill>
              </a:rPr>
              <a:t>/</a:t>
            </a:r>
            <a:r>
              <a:rPr lang="ja-JP" altLang="en-US" b="1">
                <a:solidFill>
                  <a:schemeClr val="tx1"/>
                </a:solidFill>
              </a:rPr>
              <a:t>頭頂部</a:t>
            </a:r>
            <a:r>
              <a:rPr lang="en-US" altLang="ja-JP" b="1" dirty="0">
                <a:solidFill>
                  <a:schemeClr val="tx1"/>
                </a:solidFill>
              </a:rPr>
              <a:t>/</a:t>
            </a:r>
            <a:r>
              <a:rPr lang="ja-JP" altLang="en-US" b="1">
                <a:solidFill>
                  <a:schemeClr val="tx1"/>
                </a:solidFill>
              </a:rPr>
              <a:t>側頭部</a:t>
            </a:r>
            <a:r>
              <a:rPr lang="ja-JP" altLang="en-US">
                <a:solidFill>
                  <a:schemeClr val="tx1"/>
                </a:solidFill>
              </a:rPr>
              <a:t>の皮下血腫</a:t>
            </a:r>
          </a:p>
          <a:p>
            <a:r>
              <a:rPr lang="en-US" altLang="ja-JP" b="1" dirty="0">
                <a:solidFill>
                  <a:schemeClr val="tx1"/>
                </a:solidFill>
              </a:rPr>
              <a:t>5</a:t>
            </a:r>
            <a:r>
              <a:rPr lang="ja-JP" altLang="en-US" b="1">
                <a:solidFill>
                  <a:schemeClr val="tx1"/>
                </a:solidFill>
              </a:rPr>
              <a:t>秒以上の意識消失</a:t>
            </a:r>
            <a:endParaRPr lang="ja-JP" altLang="en-US">
              <a:solidFill>
                <a:schemeClr val="tx1"/>
              </a:solidFill>
            </a:endParaRPr>
          </a:p>
          <a:p>
            <a:r>
              <a:rPr lang="ja-JP" altLang="en-US" b="1">
                <a:solidFill>
                  <a:schemeClr val="tx1"/>
                </a:solidFill>
              </a:rPr>
              <a:t>親から見て普段と違う</a:t>
            </a:r>
            <a:endParaRPr lang="ja-JP" altLang="en-US">
              <a:solidFill>
                <a:schemeClr val="tx1"/>
              </a:solidFill>
            </a:endParaRPr>
          </a:p>
          <a:p>
            <a:r>
              <a:rPr lang="ja-JP" altLang="en-US" b="1">
                <a:solidFill>
                  <a:schemeClr val="tx1"/>
                </a:solidFill>
              </a:rPr>
              <a:t>重篤な受傷機転</a:t>
            </a:r>
            <a:r>
              <a:rPr lang="ja-JP" altLang="en-US">
                <a:solidFill>
                  <a:schemeClr val="tx1"/>
                </a:solidFill>
              </a:rPr>
              <a:t>（例：高所転落、強い衝撃、車両関連など）</a:t>
            </a:r>
          </a:p>
        </p:txBody>
      </p:sp>
      <p:cxnSp>
        <p:nvCxnSpPr>
          <p:cNvPr id="16" name="直線矢印コネクタ 15">
            <a:extLst>
              <a:ext uri="{FF2B5EF4-FFF2-40B4-BE49-F238E27FC236}">
                <a16:creationId xmlns:a16="http://schemas.microsoft.com/office/drawing/2014/main" id="{EC26BFDD-AE9A-23FA-4EC2-5D17D6E8EBD2}"/>
              </a:ext>
            </a:extLst>
          </p:cNvPr>
          <p:cNvCxnSpPr>
            <a:cxnSpLocks/>
            <a:stCxn id="10" idx="3"/>
            <a:endCxn id="23" idx="1"/>
          </p:cNvCxnSpPr>
          <p:nvPr/>
        </p:nvCxnSpPr>
        <p:spPr>
          <a:xfrm flipV="1">
            <a:off x="3645408" y="3429000"/>
            <a:ext cx="1896594"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直線矢印コネクタ 17">
            <a:extLst>
              <a:ext uri="{FF2B5EF4-FFF2-40B4-BE49-F238E27FC236}">
                <a16:creationId xmlns:a16="http://schemas.microsoft.com/office/drawing/2014/main" id="{98AF0F89-AF8B-8640-B356-33D8785FA76A}"/>
              </a:ext>
            </a:extLst>
          </p:cNvPr>
          <p:cNvCxnSpPr>
            <a:cxnSpLocks/>
            <a:stCxn id="10" idx="2"/>
          </p:cNvCxnSpPr>
          <p:nvPr/>
        </p:nvCxnSpPr>
        <p:spPr>
          <a:xfrm flipH="1">
            <a:off x="2083232" y="3928839"/>
            <a:ext cx="1159" cy="47222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直線矢印コネクタ 19">
            <a:extLst>
              <a:ext uri="{FF2B5EF4-FFF2-40B4-BE49-F238E27FC236}">
                <a16:creationId xmlns:a16="http://schemas.microsoft.com/office/drawing/2014/main" id="{4FA61279-9572-F0BB-4BCE-B1037DD59ADF}"/>
              </a:ext>
            </a:extLst>
          </p:cNvPr>
          <p:cNvCxnSpPr>
            <a:cxnSpLocks/>
            <a:stCxn id="11" idx="2"/>
            <a:endCxn id="22" idx="1"/>
          </p:cNvCxnSpPr>
          <p:nvPr/>
        </p:nvCxnSpPr>
        <p:spPr>
          <a:xfrm>
            <a:off x="2022330" y="6051166"/>
            <a:ext cx="3545973" cy="44909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直線矢印コネクタ 20">
            <a:extLst>
              <a:ext uri="{FF2B5EF4-FFF2-40B4-BE49-F238E27FC236}">
                <a16:creationId xmlns:a16="http://schemas.microsoft.com/office/drawing/2014/main" id="{722DC9C2-423D-3CF8-EE67-438A67B068A3}"/>
              </a:ext>
            </a:extLst>
          </p:cNvPr>
          <p:cNvCxnSpPr>
            <a:cxnSpLocks/>
            <a:endCxn id="24" idx="1"/>
          </p:cNvCxnSpPr>
          <p:nvPr/>
        </p:nvCxnSpPr>
        <p:spPr>
          <a:xfrm>
            <a:off x="3892042" y="5242804"/>
            <a:ext cx="698836"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フローチャート: 代替処理 21">
            <a:extLst>
              <a:ext uri="{FF2B5EF4-FFF2-40B4-BE49-F238E27FC236}">
                <a16:creationId xmlns:a16="http://schemas.microsoft.com/office/drawing/2014/main" id="{6AC73218-D991-4A8F-1D7A-58284E385631}"/>
              </a:ext>
            </a:extLst>
          </p:cNvPr>
          <p:cNvSpPr/>
          <p:nvPr/>
        </p:nvSpPr>
        <p:spPr>
          <a:xfrm>
            <a:off x="5568303" y="6226292"/>
            <a:ext cx="1107996" cy="547931"/>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ysClr val="windowText" lastClr="000000"/>
                </a:solidFill>
              </a:rPr>
              <a:t>CT</a:t>
            </a:r>
            <a:r>
              <a:rPr kumimoji="1" lang="ja-JP" altLang="en-US" b="1">
                <a:solidFill>
                  <a:sysClr val="windowText" lastClr="000000"/>
                </a:solidFill>
              </a:rPr>
              <a:t>不要</a:t>
            </a:r>
          </a:p>
        </p:txBody>
      </p:sp>
      <p:sp>
        <p:nvSpPr>
          <p:cNvPr id="23" name="フローチャート: 代替処理 22">
            <a:extLst>
              <a:ext uri="{FF2B5EF4-FFF2-40B4-BE49-F238E27FC236}">
                <a16:creationId xmlns:a16="http://schemas.microsoft.com/office/drawing/2014/main" id="{7F5230EF-36A2-EE55-1A29-875B27A13E87}"/>
              </a:ext>
            </a:extLst>
          </p:cNvPr>
          <p:cNvSpPr/>
          <p:nvPr/>
        </p:nvSpPr>
        <p:spPr>
          <a:xfrm>
            <a:off x="5542002" y="3155034"/>
            <a:ext cx="1107996" cy="547931"/>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ysClr val="windowText" lastClr="000000"/>
                </a:solidFill>
              </a:rPr>
              <a:t>CT</a:t>
            </a:r>
            <a:r>
              <a:rPr lang="ja-JP" altLang="en-US" b="1">
                <a:solidFill>
                  <a:sysClr val="windowText" lastClr="000000"/>
                </a:solidFill>
              </a:rPr>
              <a:t>推奨</a:t>
            </a:r>
            <a:endParaRPr kumimoji="1" lang="ja-JP" altLang="en-US" b="1">
              <a:solidFill>
                <a:sysClr val="windowText" lastClr="000000"/>
              </a:solidFill>
            </a:endParaRPr>
          </a:p>
        </p:txBody>
      </p:sp>
      <p:sp>
        <p:nvSpPr>
          <p:cNvPr id="24" name="フローチャート: 代替処理 23">
            <a:extLst>
              <a:ext uri="{FF2B5EF4-FFF2-40B4-BE49-F238E27FC236}">
                <a16:creationId xmlns:a16="http://schemas.microsoft.com/office/drawing/2014/main" id="{54DF5D94-9861-DB10-2736-E9B41146E0C4}"/>
              </a:ext>
            </a:extLst>
          </p:cNvPr>
          <p:cNvSpPr/>
          <p:nvPr/>
        </p:nvSpPr>
        <p:spPr>
          <a:xfrm>
            <a:off x="4590878" y="4484115"/>
            <a:ext cx="3010243" cy="1517378"/>
          </a:xfrm>
          <a:prstGeom prst="flowChartAlternateProcess">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ysClr val="windowText" lastClr="000000"/>
                </a:solidFill>
              </a:rPr>
              <a:t>担当医の経験をもとに</a:t>
            </a:r>
            <a:endParaRPr kumimoji="1" lang="en-US" altLang="ja-JP" b="1" dirty="0">
              <a:solidFill>
                <a:sysClr val="windowText" lastClr="000000"/>
              </a:solidFill>
            </a:endParaRPr>
          </a:p>
          <a:p>
            <a:pPr algn="ctr"/>
            <a:r>
              <a:rPr kumimoji="1" lang="ja-JP" altLang="en-US" b="1">
                <a:solidFill>
                  <a:sysClr val="windowText" lastClr="000000"/>
                </a:solidFill>
              </a:rPr>
              <a:t>経過観察または</a:t>
            </a:r>
            <a:r>
              <a:rPr kumimoji="1" lang="en-US" altLang="ja-JP" b="1" dirty="0">
                <a:solidFill>
                  <a:sysClr val="windowText" lastClr="000000"/>
                </a:solidFill>
              </a:rPr>
              <a:t>CT</a:t>
            </a:r>
          </a:p>
          <a:p>
            <a:pPr algn="ctr"/>
            <a:endParaRPr lang="en-US" altLang="ja-JP" b="1" dirty="0">
              <a:solidFill>
                <a:sysClr val="windowText" lastClr="000000"/>
              </a:solidFill>
            </a:endParaRPr>
          </a:p>
          <a:p>
            <a:pPr algn="ctr"/>
            <a:r>
              <a:rPr lang="ja-JP" altLang="en-US" b="1">
                <a:solidFill>
                  <a:sysClr val="windowText" lastClr="000000"/>
                </a:solidFill>
              </a:rPr>
              <a:t>複数の所見、症状の増悪、親の希望などを考慮</a:t>
            </a:r>
            <a:endParaRPr kumimoji="1" lang="ja-JP" altLang="en-US" b="1">
              <a:solidFill>
                <a:sysClr val="windowText" lastClr="000000"/>
              </a:solidFill>
            </a:endParaRPr>
          </a:p>
        </p:txBody>
      </p:sp>
      <p:sp>
        <p:nvSpPr>
          <p:cNvPr id="30" name="フローチャート: 代替処理 29">
            <a:extLst>
              <a:ext uri="{FF2B5EF4-FFF2-40B4-BE49-F238E27FC236}">
                <a16:creationId xmlns:a16="http://schemas.microsoft.com/office/drawing/2014/main" id="{010AA360-B1CD-64CC-AFCB-ABC9585AEFC2}"/>
              </a:ext>
            </a:extLst>
          </p:cNvPr>
          <p:cNvSpPr/>
          <p:nvPr/>
        </p:nvSpPr>
        <p:spPr>
          <a:xfrm>
            <a:off x="7896263" y="2929162"/>
            <a:ext cx="4086187" cy="999677"/>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GCS &lt;15</a:t>
            </a:r>
            <a:r>
              <a:rPr lang="ja-JP" altLang="en-US">
                <a:solidFill>
                  <a:schemeClr val="tx1"/>
                </a:solidFill>
              </a:rPr>
              <a:t>、または</a:t>
            </a:r>
            <a:r>
              <a:rPr lang="ja-JP" altLang="en-US" b="1">
                <a:solidFill>
                  <a:schemeClr val="tx1"/>
                </a:solidFill>
              </a:rPr>
              <a:t>意識障害</a:t>
            </a:r>
            <a:endParaRPr lang="ja-JP" altLang="en-US">
              <a:solidFill>
                <a:schemeClr val="tx1"/>
              </a:solidFill>
            </a:endParaRPr>
          </a:p>
          <a:p>
            <a:r>
              <a:rPr lang="ja-JP" altLang="en-US" b="1">
                <a:solidFill>
                  <a:schemeClr val="tx1"/>
                </a:solidFill>
              </a:rPr>
              <a:t>頭蓋底骨折の徴候</a:t>
            </a:r>
            <a:r>
              <a:rPr lang="ja-JP" altLang="en-US">
                <a:solidFill>
                  <a:schemeClr val="tx1"/>
                </a:solidFill>
              </a:rPr>
              <a:t>（バトル徴候、</a:t>
            </a:r>
            <a:endParaRPr lang="en-US" altLang="ja-JP" dirty="0">
              <a:solidFill>
                <a:schemeClr val="tx1"/>
              </a:solidFill>
            </a:endParaRPr>
          </a:p>
          <a:p>
            <a:r>
              <a:rPr lang="ja-JP" altLang="en-US">
                <a:solidFill>
                  <a:schemeClr val="tx1"/>
                </a:solidFill>
              </a:rPr>
              <a:t>アライグマ眼、血性耳漏</a:t>
            </a:r>
            <a:r>
              <a:rPr lang="en-US" altLang="ja-JP" dirty="0">
                <a:solidFill>
                  <a:schemeClr val="tx1"/>
                </a:solidFill>
              </a:rPr>
              <a:t>/</a:t>
            </a:r>
            <a:r>
              <a:rPr lang="ja-JP" altLang="en-US">
                <a:solidFill>
                  <a:schemeClr val="tx1"/>
                </a:solidFill>
              </a:rPr>
              <a:t>鼻漏など）</a:t>
            </a:r>
          </a:p>
        </p:txBody>
      </p:sp>
      <p:sp>
        <p:nvSpPr>
          <p:cNvPr id="33" name="フローチャート: 代替処理 32">
            <a:extLst>
              <a:ext uri="{FF2B5EF4-FFF2-40B4-BE49-F238E27FC236}">
                <a16:creationId xmlns:a16="http://schemas.microsoft.com/office/drawing/2014/main" id="{7580824E-D8AC-7CED-B38E-522D9B5EC210}"/>
              </a:ext>
            </a:extLst>
          </p:cNvPr>
          <p:cNvSpPr/>
          <p:nvPr/>
        </p:nvSpPr>
        <p:spPr>
          <a:xfrm>
            <a:off x="8275705" y="4431705"/>
            <a:ext cx="3542493" cy="1619461"/>
          </a:xfrm>
          <a:prstGeom prst="flowChartAlternateProcess">
            <a:avLst/>
          </a:prstGeom>
          <a:solidFill>
            <a:schemeClr val="accent4">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solidFill>
                  <a:schemeClr val="tx1"/>
                </a:solidFill>
              </a:rPr>
              <a:t>意識消失</a:t>
            </a:r>
            <a:endParaRPr lang="ja-JP" altLang="en-US">
              <a:solidFill>
                <a:schemeClr val="tx1"/>
              </a:solidFill>
            </a:endParaRPr>
          </a:p>
          <a:p>
            <a:r>
              <a:rPr lang="ja-JP" altLang="en-US" b="1">
                <a:solidFill>
                  <a:schemeClr val="tx1"/>
                </a:solidFill>
              </a:rPr>
              <a:t>嘔吐</a:t>
            </a:r>
            <a:endParaRPr lang="ja-JP" altLang="en-US">
              <a:solidFill>
                <a:schemeClr val="tx1"/>
              </a:solidFill>
            </a:endParaRPr>
          </a:p>
          <a:p>
            <a:r>
              <a:rPr lang="ja-JP" altLang="en-US" b="1">
                <a:solidFill>
                  <a:schemeClr val="tx1"/>
                </a:solidFill>
              </a:rPr>
              <a:t>強い頭痛</a:t>
            </a:r>
            <a:endParaRPr lang="ja-JP" altLang="en-US">
              <a:solidFill>
                <a:schemeClr val="tx1"/>
              </a:solidFill>
            </a:endParaRPr>
          </a:p>
          <a:p>
            <a:r>
              <a:rPr lang="ja-JP" altLang="en-US" b="1">
                <a:solidFill>
                  <a:schemeClr val="tx1"/>
                </a:solidFill>
              </a:rPr>
              <a:t>重篤な受傷機転</a:t>
            </a:r>
            <a:r>
              <a:rPr lang="ja-JP" altLang="en-US">
                <a:solidFill>
                  <a:schemeClr val="tx1"/>
                </a:solidFill>
              </a:rPr>
              <a:t>（例：高所転落、強い衝撃、車両関連など）</a:t>
            </a:r>
          </a:p>
        </p:txBody>
      </p:sp>
      <p:cxnSp>
        <p:nvCxnSpPr>
          <p:cNvPr id="34" name="直線矢印コネクタ 33">
            <a:extLst>
              <a:ext uri="{FF2B5EF4-FFF2-40B4-BE49-F238E27FC236}">
                <a16:creationId xmlns:a16="http://schemas.microsoft.com/office/drawing/2014/main" id="{D5A11D01-F99D-CB83-6972-37AF3F069DB6}"/>
              </a:ext>
            </a:extLst>
          </p:cNvPr>
          <p:cNvCxnSpPr>
            <a:cxnSpLocks/>
            <a:endCxn id="23" idx="3"/>
          </p:cNvCxnSpPr>
          <p:nvPr/>
        </p:nvCxnSpPr>
        <p:spPr>
          <a:xfrm flipH="1">
            <a:off x="6649998" y="3429000"/>
            <a:ext cx="1246265"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直線矢印コネクタ 35">
            <a:extLst>
              <a:ext uri="{FF2B5EF4-FFF2-40B4-BE49-F238E27FC236}">
                <a16:creationId xmlns:a16="http://schemas.microsoft.com/office/drawing/2014/main" id="{5612159C-B1AA-499C-5F80-72747EC38F72}"/>
              </a:ext>
            </a:extLst>
          </p:cNvPr>
          <p:cNvCxnSpPr>
            <a:cxnSpLocks/>
            <a:endCxn id="24" idx="3"/>
          </p:cNvCxnSpPr>
          <p:nvPr/>
        </p:nvCxnSpPr>
        <p:spPr>
          <a:xfrm flipH="1" flipV="1">
            <a:off x="7601121" y="5242804"/>
            <a:ext cx="674585" cy="578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直線矢印コネクタ 37">
            <a:extLst>
              <a:ext uri="{FF2B5EF4-FFF2-40B4-BE49-F238E27FC236}">
                <a16:creationId xmlns:a16="http://schemas.microsoft.com/office/drawing/2014/main" id="{5B4BFD1A-1256-B886-65A0-D6A6EC0C4802}"/>
              </a:ext>
            </a:extLst>
          </p:cNvPr>
          <p:cNvCxnSpPr>
            <a:cxnSpLocks/>
            <a:stCxn id="33" idx="2"/>
            <a:endCxn id="22" idx="3"/>
          </p:cNvCxnSpPr>
          <p:nvPr/>
        </p:nvCxnSpPr>
        <p:spPr>
          <a:xfrm flipH="1">
            <a:off x="6676299" y="6051166"/>
            <a:ext cx="3370653" cy="44909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直線矢印コネクタ 41">
            <a:extLst>
              <a:ext uri="{FF2B5EF4-FFF2-40B4-BE49-F238E27FC236}">
                <a16:creationId xmlns:a16="http://schemas.microsoft.com/office/drawing/2014/main" id="{020AE337-95F0-854D-BEE2-FCDAC8F9C82D}"/>
              </a:ext>
            </a:extLst>
          </p:cNvPr>
          <p:cNvCxnSpPr>
            <a:cxnSpLocks/>
          </p:cNvCxnSpPr>
          <p:nvPr/>
        </p:nvCxnSpPr>
        <p:spPr>
          <a:xfrm flipH="1">
            <a:off x="9889794" y="3959482"/>
            <a:ext cx="1159" cy="47222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テキスト ボックス 42">
            <a:extLst>
              <a:ext uri="{FF2B5EF4-FFF2-40B4-BE49-F238E27FC236}">
                <a16:creationId xmlns:a16="http://schemas.microsoft.com/office/drawing/2014/main" id="{5B42E5B7-7549-EE20-1E0D-C274FC3E74D7}"/>
              </a:ext>
            </a:extLst>
          </p:cNvPr>
          <p:cNvSpPr txBox="1"/>
          <p:nvPr/>
        </p:nvSpPr>
        <p:spPr>
          <a:xfrm>
            <a:off x="4283363" y="3133853"/>
            <a:ext cx="620683" cy="369332"/>
          </a:xfrm>
          <a:prstGeom prst="rect">
            <a:avLst/>
          </a:prstGeom>
          <a:noFill/>
        </p:spPr>
        <p:txBody>
          <a:bodyPr wrap="none" rtlCol="0">
            <a:spAutoFit/>
          </a:bodyPr>
          <a:lstStyle/>
          <a:p>
            <a:r>
              <a:rPr kumimoji="1" lang="en-US" altLang="ja-JP" dirty="0">
                <a:solidFill>
                  <a:srgbClr val="0070C0"/>
                </a:solidFill>
              </a:rPr>
              <a:t>YES</a:t>
            </a:r>
            <a:endParaRPr kumimoji="1" lang="ja-JP" altLang="en-US">
              <a:solidFill>
                <a:srgbClr val="0070C0"/>
              </a:solidFill>
            </a:endParaRPr>
          </a:p>
        </p:txBody>
      </p:sp>
      <p:sp>
        <p:nvSpPr>
          <p:cNvPr id="44" name="テキスト ボックス 43">
            <a:extLst>
              <a:ext uri="{FF2B5EF4-FFF2-40B4-BE49-F238E27FC236}">
                <a16:creationId xmlns:a16="http://schemas.microsoft.com/office/drawing/2014/main" id="{50431555-1621-8304-40A3-31093AB7E67E}"/>
              </a:ext>
            </a:extLst>
          </p:cNvPr>
          <p:cNvSpPr txBox="1"/>
          <p:nvPr/>
        </p:nvSpPr>
        <p:spPr>
          <a:xfrm>
            <a:off x="6962789" y="3133853"/>
            <a:ext cx="620683" cy="369332"/>
          </a:xfrm>
          <a:prstGeom prst="rect">
            <a:avLst/>
          </a:prstGeom>
          <a:noFill/>
        </p:spPr>
        <p:txBody>
          <a:bodyPr wrap="none" rtlCol="0">
            <a:spAutoFit/>
          </a:bodyPr>
          <a:lstStyle/>
          <a:p>
            <a:r>
              <a:rPr kumimoji="1" lang="en-US" altLang="ja-JP" dirty="0">
                <a:solidFill>
                  <a:srgbClr val="0070C0"/>
                </a:solidFill>
              </a:rPr>
              <a:t>YES</a:t>
            </a:r>
            <a:endParaRPr kumimoji="1" lang="ja-JP" altLang="en-US">
              <a:solidFill>
                <a:srgbClr val="0070C0"/>
              </a:solidFill>
            </a:endParaRPr>
          </a:p>
        </p:txBody>
      </p:sp>
      <p:sp>
        <p:nvSpPr>
          <p:cNvPr id="45" name="テキスト ボックス 44">
            <a:extLst>
              <a:ext uri="{FF2B5EF4-FFF2-40B4-BE49-F238E27FC236}">
                <a16:creationId xmlns:a16="http://schemas.microsoft.com/office/drawing/2014/main" id="{F3058AD9-DF05-E083-BCCA-609D5B8EDD72}"/>
              </a:ext>
            </a:extLst>
          </p:cNvPr>
          <p:cNvSpPr txBox="1"/>
          <p:nvPr/>
        </p:nvSpPr>
        <p:spPr>
          <a:xfrm>
            <a:off x="3931118" y="4908434"/>
            <a:ext cx="620683" cy="369332"/>
          </a:xfrm>
          <a:prstGeom prst="rect">
            <a:avLst/>
          </a:prstGeom>
          <a:noFill/>
        </p:spPr>
        <p:txBody>
          <a:bodyPr wrap="none" rtlCol="0">
            <a:spAutoFit/>
          </a:bodyPr>
          <a:lstStyle/>
          <a:p>
            <a:r>
              <a:rPr kumimoji="1" lang="en-US" altLang="ja-JP" dirty="0">
                <a:solidFill>
                  <a:srgbClr val="0070C0"/>
                </a:solidFill>
              </a:rPr>
              <a:t>YES</a:t>
            </a:r>
            <a:endParaRPr kumimoji="1" lang="ja-JP" altLang="en-US">
              <a:solidFill>
                <a:srgbClr val="0070C0"/>
              </a:solidFill>
            </a:endParaRPr>
          </a:p>
        </p:txBody>
      </p:sp>
      <p:sp>
        <p:nvSpPr>
          <p:cNvPr id="46" name="テキスト ボックス 45">
            <a:extLst>
              <a:ext uri="{FF2B5EF4-FFF2-40B4-BE49-F238E27FC236}">
                <a16:creationId xmlns:a16="http://schemas.microsoft.com/office/drawing/2014/main" id="{96639DBA-6CF2-F983-37FA-5D08F3B1133A}"/>
              </a:ext>
            </a:extLst>
          </p:cNvPr>
          <p:cNvSpPr txBox="1"/>
          <p:nvPr/>
        </p:nvSpPr>
        <p:spPr>
          <a:xfrm>
            <a:off x="7619999" y="4908434"/>
            <a:ext cx="620683" cy="369332"/>
          </a:xfrm>
          <a:prstGeom prst="rect">
            <a:avLst/>
          </a:prstGeom>
          <a:noFill/>
        </p:spPr>
        <p:txBody>
          <a:bodyPr wrap="none" rtlCol="0">
            <a:spAutoFit/>
          </a:bodyPr>
          <a:lstStyle/>
          <a:p>
            <a:r>
              <a:rPr kumimoji="1" lang="en-US" altLang="ja-JP" dirty="0">
                <a:solidFill>
                  <a:srgbClr val="0070C0"/>
                </a:solidFill>
              </a:rPr>
              <a:t>YES</a:t>
            </a:r>
            <a:endParaRPr kumimoji="1" lang="ja-JP" altLang="en-US">
              <a:solidFill>
                <a:srgbClr val="0070C0"/>
              </a:solidFill>
            </a:endParaRPr>
          </a:p>
        </p:txBody>
      </p:sp>
      <p:sp>
        <p:nvSpPr>
          <p:cNvPr id="47" name="テキスト ボックス 46">
            <a:extLst>
              <a:ext uri="{FF2B5EF4-FFF2-40B4-BE49-F238E27FC236}">
                <a16:creationId xmlns:a16="http://schemas.microsoft.com/office/drawing/2014/main" id="{35DD869B-2444-8A04-4999-430D8317507D}"/>
              </a:ext>
            </a:extLst>
          </p:cNvPr>
          <p:cNvSpPr txBox="1"/>
          <p:nvPr/>
        </p:nvSpPr>
        <p:spPr>
          <a:xfrm>
            <a:off x="1550018" y="3996975"/>
            <a:ext cx="526106" cy="369332"/>
          </a:xfrm>
          <a:prstGeom prst="rect">
            <a:avLst/>
          </a:prstGeom>
          <a:noFill/>
        </p:spPr>
        <p:txBody>
          <a:bodyPr wrap="none" rtlCol="0">
            <a:spAutoFit/>
          </a:bodyPr>
          <a:lstStyle/>
          <a:p>
            <a:r>
              <a:rPr kumimoji="1" lang="en-US" altLang="ja-JP" dirty="0">
                <a:solidFill>
                  <a:srgbClr val="FF0000"/>
                </a:solidFill>
              </a:rPr>
              <a:t>NO</a:t>
            </a:r>
            <a:endParaRPr kumimoji="1" lang="ja-JP" altLang="en-US">
              <a:solidFill>
                <a:srgbClr val="FF0000"/>
              </a:solidFill>
            </a:endParaRPr>
          </a:p>
        </p:txBody>
      </p:sp>
      <p:sp>
        <p:nvSpPr>
          <p:cNvPr id="49" name="テキスト ボックス 48">
            <a:extLst>
              <a:ext uri="{FF2B5EF4-FFF2-40B4-BE49-F238E27FC236}">
                <a16:creationId xmlns:a16="http://schemas.microsoft.com/office/drawing/2014/main" id="{536EBBC6-BB3B-2808-816B-919B29D7F730}"/>
              </a:ext>
            </a:extLst>
          </p:cNvPr>
          <p:cNvSpPr txBox="1"/>
          <p:nvPr/>
        </p:nvSpPr>
        <p:spPr>
          <a:xfrm>
            <a:off x="3529178" y="6255736"/>
            <a:ext cx="526106" cy="369332"/>
          </a:xfrm>
          <a:prstGeom prst="rect">
            <a:avLst/>
          </a:prstGeom>
          <a:noFill/>
        </p:spPr>
        <p:txBody>
          <a:bodyPr wrap="none" rtlCol="0">
            <a:spAutoFit/>
          </a:bodyPr>
          <a:lstStyle/>
          <a:p>
            <a:r>
              <a:rPr kumimoji="1" lang="en-US" altLang="ja-JP" dirty="0">
                <a:solidFill>
                  <a:srgbClr val="FF0000"/>
                </a:solidFill>
              </a:rPr>
              <a:t>NO</a:t>
            </a:r>
            <a:endParaRPr kumimoji="1" lang="ja-JP" altLang="en-US">
              <a:solidFill>
                <a:srgbClr val="FF0000"/>
              </a:solidFill>
            </a:endParaRPr>
          </a:p>
        </p:txBody>
      </p:sp>
      <p:sp>
        <p:nvSpPr>
          <p:cNvPr id="50" name="テキスト ボックス 49">
            <a:extLst>
              <a:ext uri="{FF2B5EF4-FFF2-40B4-BE49-F238E27FC236}">
                <a16:creationId xmlns:a16="http://schemas.microsoft.com/office/drawing/2014/main" id="{0E263558-2CD4-C998-02F4-E282F717147E}"/>
              </a:ext>
            </a:extLst>
          </p:cNvPr>
          <p:cNvSpPr txBox="1"/>
          <p:nvPr/>
        </p:nvSpPr>
        <p:spPr>
          <a:xfrm>
            <a:off x="9355421" y="3996975"/>
            <a:ext cx="526106" cy="369332"/>
          </a:xfrm>
          <a:prstGeom prst="rect">
            <a:avLst/>
          </a:prstGeom>
          <a:noFill/>
        </p:spPr>
        <p:txBody>
          <a:bodyPr wrap="none" rtlCol="0">
            <a:spAutoFit/>
          </a:bodyPr>
          <a:lstStyle/>
          <a:p>
            <a:r>
              <a:rPr kumimoji="1" lang="en-US" altLang="ja-JP" dirty="0">
                <a:solidFill>
                  <a:srgbClr val="FF0000"/>
                </a:solidFill>
              </a:rPr>
              <a:t>NO</a:t>
            </a:r>
            <a:endParaRPr kumimoji="1" lang="ja-JP" altLang="en-US">
              <a:solidFill>
                <a:srgbClr val="FF0000"/>
              </a:solidFill>
            </a:endParaRPr>
          </a:p>
        </p:txBody>
      </p:sp>
      <p:sp>
        <p:nvSpPr>
          <p:cNvPr id="51" name="テキスト ボックス 50">
            <a:extLst>
              <a:ext uri="{FF2B5EF4-FFF2-40B4-BE49-F238E27FC236}">
                <a16:creationId xmlns:a16="http://schemas.microsoft.com/office/drawing/2014/main" id="{4A0BD131-BAE5-61F4-0903-3C17EE18F12F}"/>
              </a:ext>
            </a:extLst>
          </p:cNvPr>
          <p:cNvSpPr txBox="1"/>
          <p:nvPr/>
        </p:nvSpPr>
        <p:spPr>
          <a:xfrm>
            <a:off x="8189318" y="6255736"/>
            <a:ext cx="526106" cy="369332"/>
          </a:xfrm>
          <a:prstGeom prst="rect">
            <a:avLst/>
          </a:prstGeom>
          <a:noFill/>
        </p:spPr>
        <p:txBody>
          <a:bodyPr wrap="none" rtlCol="0">
            <a:spAutoFit/>
          </a:bodyPr>
          <a:lstStyle/>
          <a:p>
            <a:r>
              <a:rPr kumimoji="1" lang="en-US" altLang="ja-JP" dirty="0">
                <a:solidFill>
                  <a:srgbClr val="FF0000"/>
                </a:solidFill>
              </a:rPr>
              <a:t>NO</a:t>
            </a:r>
            <a:endParaRPr kumimoji="1" lang="ja-JP" altLang="en-US">
              <a:solidFill>
                <a:srgbClr val="FF0000"/>
              </a:solidFill>
            </a:endParaRPr>
          </a:p>
        </p:txBody>
      </p:sp>
      <p:sp>
        <p:nvSpPr>
          <p:cNvPr id="53" name="テキスト ボックス 52">
            <a:extLst>
              <a:ext uri="{FF2B5EF4-FFF2-40B4-BE49-F238E27FC236}">
                <a16:creationId xmlns:a16="http://schemas.microsoft.com/office/drawing/2014/main" id="{75B93BE2-D1B2-EF1C-3B1A-0D0DE2DCB78C}"/>
              </a:ext>
            </a:extLst>
          </p:cNvPr>
          <p:cNvSpPr txBox="1"/>
          <p:nvPr/>
        </p:nvSpPr>
        <p:spPr>
          <a:xfrm>
            <a:off x="218626" y="1341528"/>
            <a:ext cx="12074982" cy="1200329"/>
          </a:xfrm>
          <a:prstGeom prst="rect">
            <a:avLst/>
          </a:prstGeom>
          <a:noFill/>
        </p:spPr>
        <p:txBody>
          <a:bodyPr wrap="square">
            <a:spAutoFit/>
          </a:bodyPr>
          <a:lstStyle/>
          <a:p>
            <a:r>
              <a:rPr kumimoji="1" lang="ja-JP" altLang="en-US" sz="2400" i="0" u="none" strike="noStrike" kern="1200">
                <a:solidFill>
                  <a:schemeClr val="tx1"/>
                </a:solidFill>
                <a:effectLst/>
                <a:latin typeface="+mn-lt"/>
                <a:ea typeface="+mn-ea"/>
                <a:cs typeface="+mn-cs"/>
              </a:rPr>
              <a:t>対象：</a:t>
            </a:r>
            <a:r>
              <a:rPr kumimoji="1" lang="en-US" altLang="ja-JP" sz="2400" i="0" u="none" strike="noStrike" kern="1200" dirty="0">
                <a:solidFill>
                  <a:schemeClr val="tx1"/>
                </a:solidFill>
                <a:effectLst/>
                <a:latin typeface="+mn-lt"/>
                <a:ea typeface="+mn-ea"/>
                <a:cs typeface="+mn-cs"/>
              </a:rPr>
              <a:t>GCS 14–15 </a:t>
            </a:r>
            <a:r>
              <a:rPr kumimoji="1" lang="ja-JP" altLang="en-US" sz="2400" i="0" u="none" strike="noStrike" kern="1200">
                <a:solidFill>
                  <a:schemeClr val="tx1"/>
                </a:solidFill>
                <a:effectLst/>
                <a:latin typeface="+mn-lt"/>
                <a:ea typeface="+mn-ea"/>
                <a:cs typeface="+mn-cs"/>
              </a:rPr>
              <a:t>の鈍的頭部外傷（受傷</a:t>
            </a:r>
            <a:r>
              <a:rPr kumimoji="1" lang="en-US" altLang="ja-JP" sz="2400" i="0" u="none" strike="noStrike" kern="1200" dirty="0">
                <a:solidFill>
                  <a:schemeClr val="tx1"/>
                </a:solidFill>
                <a:effectLst/>
                <a:latin typeface="+mn-lt"/>
                <a:ea typeface="+mn-ea"/>
                <a:cs typeface="+mn-cs"/>
              </a:rPr>
              <a:t>24</a:t>
            </a:r>
            <a:r>
              <a:rPr kumimoji="1" lang="ja-JP" altLang="en-US" sz="2400" i="0" u="none" strike="noStrike" kern="1200">
                <a:solidFill>
                  <a:schemeClr val="tx1"/>
                </a:solidFill>
                <a:effectLst/>
                <a:latin typeface="+mn-lt"/>
                <a:ea typeface="+mn-ea"/>
                <a:cs typeface="+mn-cs"/>
              </a:rPr>
              <a:t>時間以内）</a:t>
            </a:r>
            <a:br>
              <a:rPr kumimoji="1" lang="ja-JP" altLang="en-US" sz="2400" i="0" u="none" strike="noStrike" kern="1200">
                <a:solidFill>
                  <a:schemeClr val="tx1"/>
                </a:solidFill>
                <a:effectLst/>
                <a:latin typeface="+mn-lt"/>
                <a:ea typeface="+mn-ea"/>
                <a:cs typeface="+mn-cs"/>
              </a:rPr>
            </a:br>
            <a:r>
              <a:rPr kumimoji="1" lang="ja-JP" altLang="en-US" sz="2400" i="0" u="none" strike="noStrike" kern="1200">
                <a:solidFill>
                  <a:schemeClr val="tx1"/>
                </a:solidFill>
                <a:effectLst/>
                <a:latin typeface="+mn-lt"/>
                <a:ea typeface="+mn-ea"/>
                <a:cs typeface="+mn-cs"/>
              </a:rPr>
              <a:t>目的：</a:t>
            </a:r>
            <a:r>
              <a:rPr kumimoji="1" lang="ja-JP" altLang="en-US" sz="2400" b="0" i="0" u="none" strike="noStrike" kern="1200">
                <a:solidFill>
                  <a:schemeClr val="tx1"/>
                </a:solidFill>
                <a:effectLst/>
                <a:latin typeface="+mn-lt"/>
                <a:ea typeface="+mn-ea"/>
                <a:cs typeface="+mn-cs"/>
              </a:rPr>
              <a:t>臨床的に重要な</a:t>
            </a:r>
            <a:r>
              <a:rPr kumimoji="1" lang="en-US" altLang="ja-JP" sz="2400" b="0" i="0" u="none" strike="noStrike" kern="1200" dirty="0">
                <a:solidFill>
                  <a:schemeClr val="tx1"/>
                </a:solidFill>
                <a:effectLst/>
                <a:latin typeface="+mn-lt"/>
                <a:ea typeface="+mn-ea"/>
                <a:cs typeface="+mn-cs"/>
              </a:rPr>
              <a:t>TBI</a:t>
            </a:r>
            <a:r>
              <a:rPr kumimoji="1" lang="ja-JP" altLang="en-US" sz="2400" b="0" i="0" u="none" strike="noStrike" kern="1200">
                <a:solidFill>
                  <a:schemeClr val="tx1"/>
                </a:solidFill>
                <a:effectLst/>
                <a:latin typeface="+mn-lt"/>
                <a:ea typeface="+mn-ea"/>
                <a:cs typeface="+mn-cs"/>
              </a:rPr>
              <a:t>（</a:t>
            </a:r>
            <a:r>
              <a:rPr kumimoji="1" lang="en-US" altLang="ja-JP" sz="2400" b="0" i="0" u="none" strike="noStrike" kern="1200" dirty="0" err="1">
                <a:solidFill>
                  <a:schemeClr val="tx1"/>
                </a:solidFill>
                <a:effectLst/>
                <a:latin typeface="+mn-lt"/>
                <a:ea typeface="+mn-ea"/>
                <a:cs typeface="+mn-cs"/>
              </a:rPr>
              <a:t>ciTBI</a:t>
            </a:r>
            <a:r>
              <a:rPr kumimoji="1" lang="ja-JP" altLang="en-US" sz="2400" b="0" i="0" u="none" strike="noStrike" kern="1200">
                <a:solidFill>
                  <a:schemeClr val="tx1"/>
                </a:solidFill>
                <a:effectLst/>
                <a:latin typeface="+mn-lt"/>
                <a:ea typeface="+mn-ea"/>
                <a:cs typeface="+mn-cs"/>
              </a:rPr>
              <a:t>）を見逃さず、不要な頭部</a:t>
            </a:r>
            <a:r>
              <a:rPr kumimoji="1" lang="en-US" altLang="ja-JP" sz="2400" b="0" i="0" u="none" strike="noStrike" kern="1200" dirty="0">
                <a:solidFill>
                  <a:schemeClr val="tx1"/>
                </a:solidFill>
                <a:effectLst/>
                <a:latin typeface="+mn-lt"/>
                <a:ea typeface="+mn-ea"/>
                <a:cs typeface="+mn-cs"/>
              </a:rPr>
              <a:t>CT</a:t>
            </a:r>
            <a:r>
              <a:rPr kumimoji="1" lang="ja-JP" altLang="en-US" sz="2400" b="0" i="0" u="none" strike="noStrike" kern="1200">
                <a:solidFill>
                  <a:schemeClr val="tx1"/>
                </a:solidFill>
                <a:effectLst/>
                <a:latin typeface="+mn-lt"/>
                <a:ea typeface="+mn-ea"/>
                <a:cs typeface="+mn-cs"/>
              </a:rPr>
              <a:t>を減らす</a:t>
            </a:r>
            <a:br>
              <a:rPr kumimoji="1" lang="ja-JP" altLang="en-US" sz="2400" b="0" i="0" u="none" strike="noStrike" kern="1200">
                <a:solidFill>
                  <a:schemeClr val="tx1"/>
                </a:solidFill>
                <a:effectLst/>
                <a:latin typeface="+mn-lt"/>
                <a:ea typeface="+mn-ea"/>
                <a:cs typeface="+mn-cs"/>
              </a:rPr>
            </a:br>
            <a:r>
              <a:rPr lang="en-US" altLang="ja-JP" sz="2400" dirty="0"/>
              <a:t>(</a:t>
            </a:r>
            <a:r>
              <a:rPr kumimoji="1" lang="en-US" altLang="ja-JP" sz="2400" b="0" i="0" u="none" strike="noStrike" kern="1200" dirty="0" err="1">
                <a:solidFill>
                  <a:schemeClr val="tx1"/>
                </a:solidFill>
                <a:effectLst/>
                <a:latin typeface="+mn-lt"/>
                <a:ea typeface="+mn-ea"/>
                <a:cs typeface="+mn-cs"/>
              </a:rPr>
              <a:t>ciTBI</a:t>
            </a:r>
            <a:r>
              <a:rPr kumimoji="1" lang="ja-JP" altLang="en-US" sz="2400" b="0" i="0" u="none" strike="noStrike" kern="1200">
                <a:solidFill>
                  <a:schemeClr val="tx1"/>
                </a:solidFill>
                <a:effectLst/>
                <a:latin typeface="+mn-lt"/>
                <a:ea typeface="+mn-ea"/>
                <a:cs typeface="+mn-cs"/>
              </a:rPr>
              <a:t>：死亡、脳外科手術、</a:t>
            </a:r>
            <a:r>
              <a:rPr kumimoji="1" lang="en-US" altLang="ja-JP" sz="2400" b="0" i="0" u="none" strike="noStrike" kern="1200" dirty="0">
                <a:solidFill>
                  <a:schemeClr val="tx1"/>
                </a:solidFill>
                <a:effectLst/>
                <a:latin typeface="+mn-lt"/>
                <a:ea typeface="+mn-ea"/>
                <a:cs typeface="+mn-cs"/>
              </a:rPr>
              <a:t>48</a:t>
            </a:r>
            <a:r>
              <a:rPr kumimoji="1" lang="ja-JP" altLang="en-US" sz="2400" b="0" i="0" u="none" strike="noStrike" kern="1200">
                <a:solidFill>
                  <a:schemeClr val="tx1"/>
                </a:solidFill>
                <a:effectLst/>
                <a:latin typeface="+mn-lt"/>
                <a:ea typeface="+mn-ea"/>
                <a:cs typeface="+mn-cs"/>
              </a:rPr>
              <a:t>時間以上の挿管、</a:t>
            </a:r>
            <a:r>
              <a:rPr kumimoji="1" lang="en-US" altLang="ja-JP" sz="2400" b="0" i="0" u="none" strike="noStrike" kern="1200" dirty="0">
                <a:solidFill>
                  <a:schemeClr val="tx1"/>
                </a:solidFill>
                <a:effectLst/>
                <a:latin typeface="+mn-lt"/>
                <a:ea typeface="+mn-ea"/>
                <a:cs typeface="+mn-cs"/>
              </a:rPr>
              <a:t>2</a:t>
            </a:r>
            <a:r>
              <a:rPr kumimoji="1" lang="ja-JP" altLang="en-US" sz="2400" b="0" i="0" u="none" strike="noStrike" kern="1200">
                <a:solidFill>
                  <a:schemeClr val="tx1"/>
                </a:solidFill>
                <a:effectLst/>
                <a:latin typeface="+mn-lt"/>
                <a:ea typeface="+mn-ea"/>
                <a:cs typeface="+mn-cs"/>
              </a:rPr>
              <a:t>泊以上の入院を要する頭部外傷など</a:t>
            </a:r>
            <a:r>
              <a:rPr lang="en-US" altLang="ja-JP" sz="2400" dirty="0"/>
              <a:t>)</a:t>
            </a:r>
            <a:endParaRPr kumimoji="1" lang="en-US" altLang="ja-JP" sz="24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1150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81175-A087-D911-1395-1F90771FC536}"/>
              </a:ext>
            </a:extLst>
          </p:cNvPr>
          <p:cNvSpPr>
            <a:spLocks noGrp="1"/>
          </p:cNvSpPr>
          <p:nvPr>
            <p:ph type="title"/>
          </p:nvPr>
        </p:nvSpPr>
        <p:spPr>
          <a:xfrm>
            <a:off x="838200" y="365125"/>
            <a:ext cx="10515600" cy="1325563"/>
          </a:xfrm>
        </p:spPr>
        <p:txBody>
          <a:bodyPr anchor="ctr">
            <a:normAutofit/>
          </a:bodyPr>
          <a:lstStyle/>
          <a:p>
            <a:r>
              <a:rPr kumimoji="1" lang="ja-JP" altLang="en-US"/>
              <a:t>背景</a:t>
            </a:r>
          </a:p>
        </p:txBody>
      </p:sp>
      <p:pic>
        <p:nvPicPr>
          <p:cNvPr id="5" name="Picture 4">
            <a:extLst>
              <a:ext uri="{FF2B5EF4-FFF2-40B4-BE49-F238E27FC236}">
                <a16:creationId xmlns:a16="http://schemas.microsoft.com/office/drawing/2014/main" id="{2D025CBA-806F-7E7F-1719-4D368A16CDA9}"/>
              </a:ext>
            </a:extLst>
          </p:cNvPr>
          <p:cNvPicPr>
            <a:picLocks noChangeAspect="1"/>
          </p:cNvPicPr>
          <p:nvPr/>
        </p:nvPicPr>
        <p:blipFill>
          <a:blip r:embed="rId3"/>
          <a:srcRect t="31769" b="23008"/>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63283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C935-60FA-6F41-511E-5ED856F832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0A422A-3D19-BC72-BC4A-8E85FF22AB3A}"/>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0690E9E1-0774-5CB3-B966-42EB985C54A8}"/>
              </a:ext>
            </a:extLst>
          </p:cNvPr>
          <p:cNvSpPr>
            <a:spLocks noGrp="1"/>
          </p:cNvSpPr>
          <p:nvPr>
            <p:ph idx="1"/>
          </p:nvPr>
        </p:nvSpPr>
        <p:spPr>
          <a:xfrm>
            <a:off x="930629" y="1460500"/>
            <a:ext cx="10330742" cy="5032375"/>
          </a:xfrm>
        </p:spPr>
        <p:txBody>
          <a:bodyPr>
            <a:normAutofit/>
          </a:bodyPr>
          <a:lstStyle/>
          <a:p>
            <a:pPr marL="0" indent="0">
              <a:buNone/>
            </a:pPr>
            <a:r>
              <a:rPr kumimoji="1" lang="ja-JP" altLang="en-US" b="1"/>
              <a:t>小児の頚椎損傷（</a:t>
            </a:r>
            <a:r>
              <a:rPr kumimoji="1" lang="en-US" altLang="ja-JP" b="1" dirty="0"/>
              <a:t>cervical spine injury: CSI</a:t>
            </a:r>
            <a:r>
              <a:rPr kumimoji="1" lang="ja-JP" altLang="en-US" b="1"/>
              <a:t>）は稀</a:t>
            </a:r>
            <a:r>
              <a:rPr kumimoji="1" lang="ja-JP" altLang="en-US"/>
              <a:t>だが、</a:t>
            </a:r>
            <a:endParaRPr kumimoji="1" lang="en-US" altLang="ja-JP" dirty="0"/>
          </a:p>
          <a:p>
            <a:pPr marL="0" indent="0">
              <a:buNone/>
            </a:pPr>
            <a:r>
              <a:rPr kumimoji="1" lang="ja-JP" altLang="en-US"/>
              <a:t>見逃しは</a:t>
            </a:r>
            <a:r>
              <a:rPr lang="ja-JP" altLang="en-US" b="1"/>
              <a:t>生涯にわたる神経学的障害</a:t>
            </a:r>
            <a:r>
              <a:rPr kumimoji="1" lang="ja-JP" altLang="en-US" b="1"/>
              <a:t>や死亡につながり得る</a:t>
            </a:r>
            <a:endParaRPr lang="en-US" altLang="ja-JP" b="1" dirty="0"/>
          </a:p>
          <a:p>
            <a:pPr marL="0" indent="0">
              <a:buNone/>
            </a:pPr>
            <a:r>
              <a:rPr kumimoji="1" lang="en-US" altLang="ja-JP" dirty="0"/>
              <a:t>※</a:t>
            </a:r>
            <a:r>
              <a:rPr lang="ja-JP" altLang="en-US"/>
              <a:t>外傷後の小児</a:t>
            </a:r>
            <a:r>
              <a:rPr lang="en-US" altLang="ja-JP" dirty="0"/>
              <a:t>CSI</a:t>
            </a:r>
            <a:r>
              <a:rPr lang="ja-JP" altLang="en-US"/>
              <a:t>推定有病率：</a:t>
            </a:r>
            <a:r>
              <a:rPr lang="en-US" altLang="ja-JP" dirty="0"/>
              <a:t>1%</a:t>
            </a:r>
            <a:r>
              <a:rPr lang="ja-JP" altLang="en-US"/>
              <a:t>未満から</a:t>
            </a:r>
            <a:r>
              <a:rPr lang="en-US" altLang="ja-JP" dirty="0"/>
              <a:t>2%</a:t>
            </a:r>
            <a:r>
              <a:rPr lang="ja-JP" altLang="en-US"/>
              <a:t>未満</a:t>
            </a:r>
            <a:endParaRPr lang="en-US" altLang="ja-JP" dirty="0"/>
          </a:p>
          <a:p>
            <a:pPr marL="0" indent="0">
              <a:buNone/>
            </a:pPr>
            <a:endParaRPr lang="en-US" altLang="ja-JP" dirty="0"/>
          </a:p>
          <a:p>
            <a:pPr marL="0" indent="0">
              <a:buNone/>
            </a:pPr>
            <a:r>
              <a:rPr lang="ja-JP" altLang="en-US"/>
              <a:t>一方で過剰な画像検査では、</a:t>
            </a:r>
            <a:r>
              <a:rPr lang="en-US" altLang="ja-JP" dirty="0"/>
              <a:t>CT</a:t>
            </a:r>
            <a:r>
              <a:rPr lang="ja-JP" altLang="en-US"/>
              <a:t>の電離放射線曝露に伴う</a:t>
            </a:r>
            <a:endParaRPr lang="en-US" altLang="ja-JP" dirty="0"/>
          </a:p>
          <a:p>
            <a:pPr marL="0" indent="0">
              <a:buNone/>
            </a:pPr>
            <a:r>
              <a:rPr lang="ja-JP" altLang="en-US" b="1"/>
              <a:t>脳腫瘍・白血病のリスクの増加</a:t>
            </a:r>
            <a:r>
              <a:rPr lang="ja-JP" altLang="en-US"/>
              <a:t>が懸念される</a:t>
            </a:r>
            <a:endParaRPr lang="en-US" altLang="ja-JP" dirty="0"/>
          </a:p>
        </p:txBody>
      </p:sp>
      <p:sp>
        <p:nvSpPr>
          <p:cNvPr id="10" name="角丸四角形 9">
            <a:extLst>
              <a:ext uri="{FF2B5EF4-FFF2-40B4-BE49-F238E27FC236}">
                <a16:creationId xmlns:a16="http://schemas.microsoft.com/office/drawing/2014/main" id="{5A3A62DD-2144-2F00-0067-61F9365C7E27}"/>
              </a:ext>
            </a:extLst>
          </p:cNvPr>
          <p:cNvSpPr/>
          <p:nvPr/>
        </p:nvSpPr>
        <p:spPr>
          <a:xfrm>
            <a:off x="838200" y="4734718"/>
            <a:ext cx="10330742" cy="1325563"/>
          </a:xfrm>
          <a:prstGeom prst="roundRect">
            <a:avLst>
              <a:gd name="adj" fmla="val 24332"/>
            </a:avLst>
          </a:prstGeom>
          <a:solidFill>
            <a:srgbClr val="FFB1B5"/>
          </a:solidFill>
          <a:ln>
            <a:solidFill>
              <a:srgbClr val="FFB1B5"/>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a:solidFill>
                  <a:sysClr val="windowText" lastClr="000000"/>
                </a:solidFill>
              </a:rPr>
              <a:t>不必要な画像検査を最小限にするため</a:t>
            </a:r>
            <a:r>
              <a:rPr lang="ja-JP" altLang="en-US" sz="2800">
                <a:solidFill>
                  <a:sysClr val="windowText" lastClr="000000"/>
                </a:solidFill>
              </a:rPr>
              <a:t>に、小児鈍的外傷後の</a:t>
            </a:r>
            <a:endParaRPr lang="en-US" altLang="ja-JP" sz="2800" dirty="0">
              <a:solidFill>
                <a:sysClr val="windowText" lastClr="000000"/>
              </a:solidFill>
            </a:endParaRPr>
          </a:p>
          <a:p>
            <a:r>
              <a:rPr lang="ja-JP" altLang="en-US" sz="2800">
                <a:solidFill>
                  <a:sysClr val="windowText" lastClr="000000"/>
                </a:solidFill>
              </a:rPr>
              <a:t>　</a:t>
            </a:r>
            <a:r>
              <a:rPr lang="en-US" altLang="ja-JP" sz="2800" dirty="0">
                <a:solidFill>
                  <a:sysClr val="windowText" lastClr="000000"/>
                </a:solidFill>
              </a:rPr>
              <a:t>CSI</a:t>
            </a:r>
            <a:r>
              <a:rPr lang="ja-JP" altLang="en-US" sz="2800">
                <a:solidFill>
                  <a:sysClr val="windowText" lastClr="000000"/>
                </a:solidFill>
              </a:rPr>
              <a:t>評価に最適な予測ルールを明らかにする必要がある！</a:t>
            </a:r>
          </a:p>
        </p:txBody>
      </p:sp>
    </p:spTree>
    <p:extLst>
      <p:ext uri="{BB962C8B-B14F-4D97-AF65-F5344CB8AC3E}">
        <p14:creationId xmlns:p14="http://schemas.microsoft.com/office/powerpoint/2010/main" val="204554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01D8E-3A8A-5F34-C6A7-433C533E1478}"/>
              </a:ext>
            </a:extLst>
          </p:cNvPr>
          <p:cNvSpPr>
            <a:spLocks noGrp="1"/>
          </p:cNvSpPr>
          <p:nvPr>
            <p:ph type="title"/>
          </p:nvPr>
        </p:nvSpPr>
        <p:spPr>
          <a:xfrm>
            <a:off x="838200" y="365125"/>
            <a:ext cx="10515600" cy="1325563"/>
          </a:xfrm>
        </p:spPr>
        <p:txBody>
          <a:bodyPr anchor="ctr">
            <a:normAutofit/>
          </a:bodyPr>
          <a:lstStyle/>
          <a:p>
            <a:r>
              <a:rPr kumimoji="1" lang="ja-JP" altLang="en-US"/>
              <a:t>目的</a:t>
            </a:r>
          </a:p>
        </p:txBody>
      </p:sp>
      <p:pic>
        <p:nvPicPr>
          <p:cNvPr id="5" name="Picture 4" descr="アイデアに取り組んでいる人">
            <a:extLst>
              <a:ext uri="{FF2B5EF4-FFF2-40B4-BE49-F238E27FC236}">
                <a16:creationId xmlns:a16="http://schemas.microsoft.com/office/drawing/2014/main" id="{D24B2096-8B5D-0901-EBC0-F34D8DE33002}"/>
              </a:ext>
            </a:extLst>
          </p:cNvPr>
          <p:cNvPicPr>
            <a:picLocks noChangeAspect="1"/>
          </p:cNvPicPr>
          <p:nvPr/>
        </p:nvPicPr>
        <p:blipFill>
          <a:blip r:embed="rId2"/>
          <a:srcRect t="18689" b="18135"/>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3670135209"/>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テーマ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206706CB-FB9A-6546-908A-C251F921906E}" vid="{B3DD8620-443E-2E4B-B686-502FD1CB2983}"/>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12239</TotalTime>
  <Words>6536</Words>
  <Application>Microsoft Macintosh PowerPoint</Application>
  <PresentationFormat>ワイド画面</PresentationFormat>
  <Paragraphs>680</Paragraphs>
  <Slides>33</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33</vt:i4>
      </vt:variant>
    </vt:vector>
  </HeadingPairs>
  <TitlesOfParts>
    <vt:vector size="43" baseType="lpstr">
      <vt:lpstr>ＭＳ Ｐゴシック</vt:lpstr>
      <vt:lpstr>游ゴシック</vt:lpstr>
      <vt:lpstr>游ゴシック</vt:lpstr>
      <vt:lpstr>游ゴシック Light</vt:lpstr>
      <vt:lpstr>Yu Gothic Medium</vt:lpstr>
      <vt:lpstr>游明朝</vt:lpstr>
      <vt:lpstr>Arial</vt:lpstr>
      <vt:lpstr>Neue Haas Grotesk Text Pro</vt:lpstr>
      <vt:lpstr>Helena</vt:lpstr>
      <vt:lpstr>テーマ1</vt:lpstr>
      <vt:lpstr>PowerPoint プレゼンテーション</vt:lpstr>
      <vt:lpstr>導入</vt:lpstr>
      <vt:lpstr>PowerPoint プレゼンテーション</vt:lpstr>
      <vt:lpstr>小児でなぜCT撮像が良くないのか</vt:lpstr>
      <vt:lpstr>PECARN（Pediatric Emergency Care Applied Research Network）</vt:lpstr>
      <vt:lpstr>PECARN頭部外傷ルール</vt:lpstr>
      <vt:lpstr>背景</vt:lpstr>
      <vt:lpstr>背景</vt:lpstr>
      <vt:lpstr>目的</vt:lpstr>
      <vt:lpstr>目的</vt:lpstr>
      <vt:lpstr>PowerPoint プレゼンテーション</vt:lpstr>
      <vt:lpstr>PowerPoint プレゼンテーション</vt:lpstr>
      <vt:lpstr>PowerPoint プレゼンテーション</vt:lpstr>
      <vt:lpstr>方法</vt:lpstr>
      <vt:lpstr>方法</vt:lpstr>
      <vt:lpstr>方法</vt:lpstr>
      <vt:lpstr>対象症例</vt:lpstr>
      <vt:lpstr>結果</vt:lpstr>
      <vt:lpstr>CSI予測ルール因子</vt:lpstr>
      <vt:lpstr>PowerPoint プレゼンテーション</vt:lpstr>
      <vt:lpstr>結果</vt:lpstr>
      <vt:lpstr>PowerPoint プレゼンテーション</vt:lpstr>
      <vt:lpstr>PowerPoint プレゼンテーション</vt:lpstr>
      <vt:lpstr>PowerPoint プレゼンテーション</vt:lpstr>
      <vt:lpstr>考察</vt:lpstr>
      <vt:lpstr>考察</vt:lpstr>
      <vt:lpstr>考察</vt:lpstr>
      <vt:lpstr>考察</vt:lpstr>
      <vt:lpstr>Limitation</vt:lpstr>
      <vt:lpstr>Limitation</vt:lpstr>
      <vt:lpstr>結論</vt:lpstr>
      <vt:lpstr>結論</vt:lpstr>
      <vt:lpstr>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邦晴 中島</dc:creator>
  <cp:lastModifiedBy>邦晴 中島</cp:lastModifiedBy>
  <cp:revision>7</cp:revision>
  <dcterms:created xsi:type="dcterms:W3CDTF">2026-02-13T11:25:46Z</dcterms:created>
  <dcterms:modified xsi:type="dcterms:W3CDTF">2026-02-23T15:47:19Z</dcterms:modified>
</cp:coreProperties>
</file>