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1"/>
  </p:sldMasterIdLst>
  <p:notesMasterIdLst>
    <p:notesMasterId r:id="rId16"/>
  </p:notesMasterIdLst>
  <p:sldIdLst>
    <p:sldId id="257" r:id="rId2"/>
    <p:sldId id="260" r:id="rId3"/>
    <p:sldId id="271" r:id="rId4"/>
    <p:sldId id="272" r:id="rId5"/>
    <p:sldId id="263" r:id="rId6"/>
    <p:sldId id="264" r:id="rId7"/>
    <p:sldId id="273" r:id="rId8"/>
    <p:sldId id="267" r:id="rId9"/>
    <p:sldId id="275" r:id="rId10"/>
    <p:sldId id="278" r:id="rId11"/>
    <p:sldId id="274" r:id="rId12"/>
    <p:sldId id="269" r:id="rId13"/>
    <p:sldId id="270" r:id="rId14"/>
    <p:sldId id="27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12ED7-17FC-DF47-9116-7A7DE79AB6B0}" type="datetimeFigureOut">
              <a:rPr kumimoji="1" lang="ja-JP" altLang="en-US" smtClean="0"/>
              <a:t>2026/1/5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CD-EDA4-5C40-A324-AA7C7917FA4C}" type="slidenum">
              <a:rPr kumimoji="1" lang="ja-JP" altLang="en-US" smtClean="0"/>
              <a:t>‹#›</a:t>
            </a:fld>
            <a:endParaRPr kumimoji="1" lang="ja-JP" altLang="en-US"/>
          </a:p>
        </p:txBody>
      </p:sp>
    </p:spTree>
    <p:extLst>
      <p:ext uri="{BB962C8B-B14F-4D97-AF65-F5344CB8AC3E}">
        <p14:creationId xmlns:p14="http://schemas.microsoft.com/office/powerpoint/2010/main" val="29577523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今回は「血管内治療後の脳卒中患者における頭蓋内出血ー</a:t>
            </a:r>
            <a:r>
              <a:rPr kumimoji="1" lang="en-US" altLang="ja-JP" dirty="0"/>
              <a:t>IVT</a:t>
            </a:r>
            <a:r>
              <a:rPr kumimoji="1" lang="ja-JP" altLang="en-US"/>
              <a:t>併用の有無による個別患者データメタ解析」についての論文を発表します。</a:t>
            </a:r>
            <a:endParaRPr kumimoji="1" lang="en-US" altLang="ja-JP" dirty="0"/>
          </a:p>
          <a:p>
            <a:r>
              <a:rPr kumimoji="1" lang="ja-JP" altLang="en-US"/>
              <a:t>この論文は</a:t>
            </a:r>
            <a:r>
              <a:rPr kumimoji="1" lang="en-US" altLang="ja-JP" dirty="0"/>
              <a:t>EVT</a:t>
            </a:r>
            <a:r>
              <a:rPr kumimoji="1" lang="ja-JP" altLang="en-US"/>
              <a:t>可能施設に直接搬送された症例で、</a:t>
            </a:r>
            <a:r>
              <a:rPr kumimoji="1" lang="en-US" altLang="ja-JP" dirty="0"/>
              <a:t>IVT</a:t>
            </a:r>
            <a:r>
              <a:rPr kumimoji="1" lang="ja-JP" altLang="en-US"/>
              <a:t>を省略すべきかという、日常診療でよく直面する疑問を扱った研究です。</a:t>
            </a:r>
          </a:p>
        </p:txBody>
      </p:sp>
      <p:sp>
        <p:nvSpPr>
          <p:cNvPr id="4" name="スライド番号プレースホルダー 3"/>
          <p:cNvSpPr>
            <a:spLocks noGrp="1"/>
          </p:cNvSpPr>
          <p:nvPr>
            <p:ph type="sldNum" sz="quarter" idx="5"/>
          </p:nvPr>
        </p:nvSpPr>
        <p:spPr/>
        <p:txBody>
          <a:bodyPr/>
          <a:lstStyle/>
          <a:p>
            <a:fld id="{687B30CD-EDA4-5C40-A324-AA7C7917FA4C}" type="slidenum">
              <a:rPr kumimoji="1" lang="ja-JP" altLang="en-US" smtClean="0"/>
              <a:t>1</a:t>
            </a:fld>
            <a:endParaRPr kumimoji="1" lang="ja-JP" altLang="en-US"/>
          </a:p>
        </p:txBody>
      </p:sp>
    </p:spTree>
    <p:extLst>
      <p:ext uri="{BB962C8B-B14F-4D97-AF65-F5344CB8AC3E}">
        <p14:creationId xmlns:p14="http://schemas.microsoft.com/office/powerpoint/2010/main" val="1280723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主な</a:t>
            </a:r>
            <a:r>
              <a:rPr kumimoji="1" lang="en-US" altLang="ja-JP" dirty="0"/>
              <a:t>Limitation</a:t>
            </a:r>
            <a:r>
              <a:rPr kumimoji="1" lang="ja-JP" altLang="en-US"/>
              <a:t>としては</a:t>
            </a:r>
            <a:endParaRPr kumimoji="1" lang="en-US" altLang="ja-JP" dirty="0"/>
          </a:p>
          <a:p>
            <a:r>
              <a:rPr kumimoji="1" lang="ja-JP" altLang="en-US"/>
              <a:t>・症候性</a:t>
            </a:r>
            <a:r>
              <a:rPr kumimoji="1" lang="en-US" altLang="ja-JP" dirty="0"/>
              <a:t>ICH</a:t>
            </a:r>
            <a:r>
              <a:rPr kumimoji="1" lang="ja-JP" altLang="en-US"/>
              <a:t>の定義、が試験間不統一</a:t>
            </a:r>
            <a:endParaRPr kumimoji="1" lang="en-US" altLang="ja-JP" dirty="0"/>
          </a:p>
          <a:p>
            <a:r>
              <a:rPr kumimoji="1" lang="ja-JP" altLang="en-US"/>
              <a:t>・</a:t>
            </a:r>
            <a:r>
              <a:rPr kumimoji="1" lang="en-US" altLang="ja-JP" dirty="0"/>
              <a:t>ICH</a:t>
            </a:r>
            <a:r>
              <a:rPr kumimoji="1" lang="ja-JP" altLang="en-US"/>
              <a:t>の画像判定が中央判定でない</a:t>
            </a:r>
            <a:endParaRPr kumimoji="1" lang="en-US" altLang="ja-JP" dirty="0"/>
          </a:p>
          <a:p>
            <a:r>
              <a:rPr kumimoji="1" lang="ja-JP" altLang="en-US"/>
              <a:t>・症例が</a:t>
            </a:r>
            <a:r>
              <a:rPr kumimoji="1" lang="en-US" altLang="ja-JP" dirty="0"/>
              <a:t>EVT</a:t>
            </a:r>
            <a:r>
              <a:rPr kumimoji="1" lang="ja-JP" altLang="en-US"/>
              <a:t>直送例に限定される点</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687B30CD-EDA4-5C40-A324-AA7C7917FA4C}" type="slidenum">
              <a:rPr kumimoji="1" lang="ja-JP" altLang="en-US" smtClean="0"/>
              <a:t>13</a:t>
            </a:fld>
            <a:endParaRPr kumimoji="1" lang="ja-JP" altLang="en-US"/>
          </a:p>
        </p:txBody>
      </p:sp>
    </p:spTree>
    <p:extLst>
      <p:ext uri="{BB962C8B-B14F-4D97-AF65-F5344CB8AC3E}">
        <p14:creationId xmlns:p14="http://schemas.microsoft.com/office/powerpoint/2010/main" val="3258011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私見としては、</a:t>
            </a:r>
            <a:endParaRPr kumimoji="1" lang="en-US" altLang="ja-JP" dirty="0"/>
          </a:p>
          <a:p>
            <a:r>
              <a:rPr kumimoji="1" lang="en-US" altLang="ja-JP" dirty="0"/>
              <a:t>IVT</a:t>
            </a:r>
            <a:r>
              <a:rPr kumimoji="1" lang="ja-JP" altLang="en-US"/>
              <a:t>はやる・やらないの二択ではなく、</a:t>
            </a:r>
            <a:r>
              <a:rPr kumimoji="1" lang="en-US" altLang="ja-JP" dirty="0"/>
              <a:t>PH2</a:t>
            </a:r>
            <a:r>
              <a:rPr kumimoji="1" lang="ja-JP" altLang="en-US"/>
              <a:t>を起こしやすい患者をどう選別するかが重要で、出血リスクと再灌流によるベネフィットを比較し個別に判断すべき治療と考えられます。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687B30CD-EDA4-5C40-A324-AA7C7917FA4C}" type="slidenum">
              <a:rPr kumimoji="1" lang="ja-JP" altLang="en-US" smtClean="0"/>
              <a:t>14</a:t>
            </a:fld>
            <a:endParaRPr kumimoji="1" lang="ja-JP" altLang="en-US"/>
          </a:p>
        </p:txBody>
      </p:sp>
    </p:spTree>
    <p:extLst>
      <p:ext uri="{BB962C8B-B14F-4D97-AF65-F5344CB8AC3E}">
        <p14:creationId xmlns:p14="http://schemas.microsoft.com/office/powerpoint/2010/main" val="339017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前方循環主幹動脈閉塞に対する標準治療は</a:t>
            </a:r>
            <a:r>
              <a:rPr kumimoji="1" lang="en-US" altLang="ja-JP" dirty="0"/>
              <a:t>IVT</a:t>
            </a:r>
            <a:r>
              <a:rPr kumimoji="1" lang="ja-JP" altLang="en-US"/>
              <a:t>＋</a:t>
            </a:r>
            <a:r>
              <a:rPr kumimoji="1" lang="en-US" altLang="ja-JP" dirty="0"/>
              <a:t>EVT</a:t>
            </a:r>
            <a:r>
              <a:rPr kumimoji="1" lang="ja-JP" altLang="en-US"/>
              <a:t>、いわゆるブリッジング治療です。一方で、</a:t>
            </a:r>
            <a:r>
              <a:rPr kumimoji="1" lang="en-US" altLang="ja-JP" dirty="0"/>
              <a:t>EVT</a:t>
            </a:r>
            <a:r>
              <a:rPr kumimoji="1" lang="ja-JP" altLang="en-US"/>
              <a:t>可能施設に直接来院した症例では、</a:t>
            </a:r>
            <a:r>
              <a:rPr kumimoji="1" lang="en-US" altLang="ja-JP" dirty="0"/>
              <a:t>IVT</a:t>
            </a:r>
            <a:r>
              <a:rPr kumimoji="1" lang="ja-JP" altLang="en-US"/>
              <a:t>を追加することで頭蓋内出血が増加するのではないかという懸念から、</a:t>
            </a:r>
            <a:r>
              <a:rPr kumimoji="1" lang="en-US" altLang="ja-JP" dirty="0"/>
              <a:t>EVT</a:t>
            </a:r>
            <a:r>
              <a:rPr kumimoji="1" lang="ja-JP" altLang="en-US"/>
              <a:t>単独治療の</a:t>
            </a:r>
            <a:r>
              <a:rPr kumimoji="1" lang="en-US" altLang="ja-JP" dirty="0"/>
              <a:t>RCT</a:t>
            </a:r>
            <a:r>
              <a:rPr kumimoji="1" lang="ja-JP" altLang="en-US"/>
              <a:t>が複数行われてきました。ただし、これまでの研究では出血の有無、症候性</a:t>
            </a:r>
            <a:r>
              <a:rPr kumimoji="1" lang="en-US" altLang="ja-JP" dirty="0"/>
              <a:t>ICH</a:t>
            </a:r>
            <a:r>
              <a:rPr kumimoji="1" lang="ja-JP" altLang="en-US"/>
              <a:t>に焦点が当たり、どの出血亜型が増えるのか、また、それが予後にどう影響するかは十分に検証されていませんでした。</a:t>
            </a:r>
          </a:p>
        </p:txBody>
      </p:sp>
      <p:sp>
        <p:nvSpPr>
          <p:cNvPr id="4" name="スライド番号プレースホルダー 3"/>
          <p:cNvSpPr>
            <a:spLocks noGrp="1"/>
          </p:cNvSpPr>
          <p:nvPr>
            <p:ph type="sldNum" sz="quarter" idx="5"/>
          </p:nvPr>
        </p:nvSpPr>
        <p:spPr/>
        <p:txBody>
          <a:bodyPr/>
          <a:lstStyle/>
          <a:p>
            <a:fld id="{687B30CD-EDA4-5C40-A324-AA7C7917FA4C}" type="slidenum">
              <a:rPr kumimoji="1" lang="ja-JP" altLang="en-US" smtClean="0"/>
              <a:t>2</a:t>
            </a:fld>
            <a:endParaRPr kumimoji="1" lang="ja-JP" altLang="en-US"/>
          </a:p>
        </p:txBody>
      </p:sp>
    </p:spTree>
    <p:extLst>
      <p:ext uri="{BB962C8B-B14F-4D97-AF65-F5344CB8AC3E}">
        <p14:creationId xmlns:p14="http://schemas.microsoft.com/office/powerpoint/2010/main" val="76603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本研究の目的は２点です。</a:t>
            </a:r>
            <a:endParaRPr kumimoji="1" lang="en-US" altLang="ja-JP" dirty="0"/>
          </a:p>
          <a:p>
            <a:r>
              <a:rPr kumimoji="1" lang="ja-JP" altLang="en-US"/>
              <a:t>１つ目に、</a:t>
            </a:r>
            <a:r>
              <a:rPr kumimoji="1" lang="en-US" altLang="ja-JP" dirty="0"/>
              <a:t>IVT</a:t>
            </a:r>
            <a:r>
              <a:rPr kumimoji="1" lang="ja-JP" altLang="en-US"/>
              <a:t>＋</a:t>
            </a:r>
            <a:r>
              <a:rPr kumimoji="1" lang="en-US" altLang="ja-JP" dirty="0"/>
              <a:t>EVT</a:t>
            </a:r>
            <a:r>
              <a:rPr kumimoji="1" lang="ja-JP" altLang="en-US"/>
              <a:t>と</a:t>
            </a:r>
            <a:r>
              <a:rPr kumimoji="1" lang="en-US" altLang="ja-JP" dirty="0"/>
              <a:t>EVT</a:t>
            </a:r>
            <a:r>
              <a:rPr kumimoji="1" lang="ja-JP" altLang="en-US"/>
              <a:t>単独で、</a:t>
            </a:r>
            <a:r>
              <a:rPr kumimoji="1" lang="en-US" altLang="ja-JP" dirty="0"/>
              <a:t>ICH</a:t>
            </a:r>
            <a:r>
              <a:rPr kumimoji="1" lang="ja-JP" altLang="en-US"/>
              <a:t>の頻度と</a:t>
            </a:r>
            <a:r>
              <a:rPr kumimoji="1" lang="en-US" altLang="ja-JP" dirty="0"/>
              <a:t>subtype</a:t>
            </a:r>
            <a:r>
              <a:rPr kumimoji="1" lang="ja-JP" altLang="en-US"/>
              <a:t>を比較すること</a:t>
            </a:r>
            <a:endParaRPr kumimoji="1" lang="en-US" altLang="ja-JP" dirty="0"/>
          </a:p>
          <a:p>
            <a:r>
              <a:rPr kumimoji="1" lang="ja-JP" altLang="en-US"/>
              <a:t>２つ目に</a:t>
            </a:r>
            <a:r>
              <a:rPr kumimoji="1" lang="en-US" altLang="ja-JP" dirty="0" err="1"/>
              <a:t>ICHsubtype</a:t>
            </a:r>
            <a:r>
              <a:rPr kumimoji="1" lang="ja-JP" altLang="en-US"/>
              <a:t>と</a:t>
            </a:r>
            <a:r>
              <a:rPr kumimoji="1" lang="en-US" altLang="ja-JP" dirty="0"/>
              <a:t>90</a:t>
            </a:r>
            <a:r>
              <a:rPr kumimoji="1" lang="ja-JP" altLang="en-US"/>
              <a:t>日後の機能予後との関連を評価すること。</a:t>
            </a:r>
            <a:endParaRPr kumimoji="1" lang="en-US" altLang="ja-JP" dirty="0"/>
          </a:p>
          <a:p>
            <a:r>
              <a:rPr kumimoji="1" lang="en-US" altLang="ja-JP" dirty="0"/>
              <a:t>(</a:t>
            </a:r>
            <a:r>
              <a:rPr kumimoji="1" lang="ja-JP" altLang="en-US"/>
              <a:t>３つ目に、</a:t>
            </a:r>
            <a:r>
              <a:rPr kumimoji="1" lang="en-US" altLang="ja-JP" dirty="0"/>
              <a:t>IVT</a:t>
            </a:r>
            <a:r>
              <a:rPr kumimoji="1" lang="ja-JP" altLang="en-US"/>
              <a:t>による出血リスクを修飾する因子があるかを検討することです。</a:t>
            </a:r>
            <a:r>
              <a:rPr kumimoji="1" lang="en-US" altLang="ja-JP" dirty="0"/>
              <a:t>)</a:t>
            </a:r>
            <a:endParaRPr kumimoji="1" lang="ja-JP" altLang="en-US"/>
          </a:p>
        </p:txBody>
      </p:sp>
      <p:sp>
        <p:nvSpPr>
          <p:cNvPr id="4" name="スライド番号プレースホルダー 3"/>
          <p:cNvSpPr>
            <a:spLocks noGrp="1"/>
          </p:cNvSpPr>
          <p:nvPr>
            <p:ph type="sldNum" sz="quarter" idx="5"/>
          </p:nvPr>
        </p:nvSpPr>
        <p:spPr/>
        <p:txBody>
          <a:bodyPr/>
          <a:lstStyle/>
          <a:p>
            <a:fld id="{687B30CD-EDA4-5C40-A324-AA7C7917FA4C}" type="slidenum">
              <a:rPr kumimoji="1" lang="ja-JP" altLang="en-US" smtClean="0"/>
              <a:t>3</a:t>
            </a:fld>
            <a:endParaRPr kumimoji="1" lang="ja-JP" altLang="en-US"/>
          </a:p>
        </p:txBody>
      </p:sp>
    </p:spTree>
    <p:extLst>
      <p:ext uri="{BB962C8B-B14F-4D97-AF65-F5344CB8AC3E}">
        <p14:creationId xmlns:p14="http://schemas.microsoft.com/office/powerpoint/2010/main" val="42378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研究デザインは記載の通りで、</a:t>
            </a:r>
            <a:r>
              <a:rPr kumimoji="1" lang="en-US" altLang="ja-JP" dirty="0"/>
              <a:t>IRISCOLLABORATION</a:t>
            </a:r>
            <a:r>
              <a:rPr kumimoji="1" lang="ja-JP" altLang="en-US"/>
              <a:t>による</a:t>
            </a:r>
            <a:r>
              <a:rPr kumimoji="1" lang="en-US" altLang="ja-JP" dirty="0"/>
              <a:t>6</a:t>
            </a:r>
            <a:r>
              <a:rPr kumimoji="1" lang="ja-JP" altLang="en-US"/>
              <a:t>つの</a:t>
            </a:r>
            <a:r>
              <a:rPr kumimoji="1" lang="en-US" altLang="ja-JP" dirty="0"/>
              <a:t>RCT</a:t>
            </a:r>
            <a:r>
              <a:rPr kumimoji="1" lang="ja-JP" altLang="en-US"/>
              <a:t>の個別患者データメタ解析です。</a:t>
            </a:r>
            <a:endParaRPr kumimoji="1" lang="en-US" altLang="ja-JP" dirty="0"/>
          </a:p>
          <a:p>
            <a:r>
              <a:rPr kumimoji="1" lang="ja-JP" altLang="en-US"/>
              <a:t>脳出血の分類に関しては</a:t>
            </a:r>
            <a:r>
              <a:rPr kumimoji="1" lang="en-US" altLang="ja-JP" dirty="0"/>
              <a:t>Heidelberg</a:t>
            </a:r>
            <a:r>
              <a:rPr kumimoji="1" lang="ja-JP" altLang="en-US"/>
              <a:t>　出血分類を用いて</a:t>
            </a:r>
            <a:r>
              <a:rPr kumimoji="1" lang="en-US" altLang="ja-JP" dirty="0"/>
              <a:t>HI1,2,PH1,PH2</a:t>
            </a:r>
            <a:r>
              <a:rPr kumimoji="1" lang="ja-JP" altLang="en-US"/>
              <a:t>に分類しました。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687B30CD-EDA4-5C40-A324-AA7C7917FA4C}" type="slidenum">
              <a:rPr kumimoji="1" lang="ja-JP" altLang="en-US" smtClean="0"/>
              <a:t>4</a:t>
            </a:fld>
            <a:endParaRPr kumimoji="1" lang="ja-JP" altLang="en-US"/>
          </a:p>
        </p:txBody>
      </p:sp>
    </p:spTree>
    <p:extLst>
      <p:ext uri="{BB962C8B-B14F-4D97-AF65-F5344CB8AC3E}">
        <p14:creationId xmlns:p14="http://schemas.microsoft.com/office/powerpoint/2010/main" val="82229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対象は</a:t>
            </a:r>
            <a:endParaRPr kumimoji="1" lang="en-US" altLang="ja-JP" dirty="0"/>
          </a:p>
          <a:p>
            <a:r>
              <a:rPr kumimoji="1" lang="ja-JP" altLang="en-US"/>
              <a:t>前方循環</a:t>
            </a:r>
            <a:r>
              <a:rPr kumimoji="1" lang="en-US" altLang="ja-JP" dirty="0"/>
              <a:t>LVO</a:t>
            </a:r>
            <a:r>
              <a:rPr kumimoji="1" lang="ja-JP" altLang="en-US"/>
              <a:t>患者で、</a:t>
            </a:r>
            <a:r>
              <a:rPr kumimoji="1" lang="en-US" altLang="ja-JP" dirty="0"/>
              <a:t>EVT</a:t>
            </a:r>
            <a:r>
              <a:rPr kumimoji="1" lang="ja-JP" altLang="en-US"/>
              <a:t>適応かつ</a:t>
            </a:r>
            <a:r>
              <a:rPr kumimoji="1" lang="en-US" altLang="ja-JP" dirty="0"/>
              <a:t>IVT</a:t>
            </a:r>
            <a:r>
              <a:rPr kumimoji="1" lang="ja-JP" altLang="en-US"/>
              <a:t>適応があり、</a:t>
            </a:r>
            <a:r>
              <a:rPr kumimoji="1" lang="en-US" altLang="ja-JP" dirty="0"/>
              <a:t>EVT</a:t>
            </a:r>
            <a:r>
              <a:rPr kumimoji="1" lang="ja-JP" altLang="en-US"/>
              <a:t>可能施設に直接搬送された患者</a:t>
            </a:r>
            <a:r>
              <a:rPr kumimoji="1" lang="en-US" altLang="ja-JP" dirty="0"/>
              <a:t>2313</a:t>
            </a:r>
            <a:r>
              <a:rPr kumimoji="1" lang="ja-JP" altLang="en-US"/>
              <a:t>例です。</a:t>
            </a:r>
            <a:endParaRPr kumimoji="1" lang="en-US" altLang="ja-JP" dirty="0"/>
          </a:p>
          <a:p>
            <a:r>
              <a:rPr kumimoji="1" lang="ja-JP" altLang="en-US"/>
              <a:t>機能予後は</a:t>
            </a:r>
            <a:r>
              <a:rPr kumimoji="1" lang="en-US" altLang="ja-JP" dirty="0"/>
              <a:t>90</a:t>
            </a:r>
            <a:r>
              <a:rPr kumimoji="1" lang="ja-JP" altLang="en-US"/>
              <a:t>日後の</a:t>
            </a:r>
            <a:r>
              <a:rPr kumimoji="1" lang="en-US" altLang="ja-JP" dirty="0" err="1"/>
              <a:t>mRS</a:t>
            </a:r>
            <a:r>
              <a:rPr kumimoji="1" lang="ja-JP" altLang="en-US"/>
              <a:t>を</a:t>
            </a:r>
            <a:r>
              <a:rPr kumimoji="1" lang="en-US" altLang="ja-JP" dirty="0"/>
              <a:t>shift</a:t>
            </a:r>
            <a:r>
              <a:rPr kumimoji="1" lang="ja-JP" altLang="en-US"/>
              <a:t>解析で評価しています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687B30CD-EDA4-5C40-A324-AA7C7917FA4C}" type="slidenum">
              <a:rPr kumimoji="1" lang="ja-JP" altLang="en-US" smtClean="0"/>
              <a:t>5</a:t>
            </a:fld>
            <a:endParaRPr kumimoji="1" lang="ja-JP" altLang="en-US"/>
          </a:p>
        </p:txBody>
      </p:sp>
    </p:spTree>
    <p:extLst>
      <p:ext uri="{BB962C8B-B14F-4D97-AF65-F5344CB8AC3E}">
        <p14:creationId xmlns:p14="http://schemas.microsoft.com/office/powerpoint/2010/main" val="1507213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まず、出血頻度に関する結果です、</a:t>
            </a:r>
            <a:endParaRPr kumimoji="1" lang="en-US" altLang="ja-JP" dirty="0"/>
          </a:p>
          <a:p>
            <a:r>
              <a:rPr kumimoji="1" lang="en-US" altLang="ja-JP" dirty="0"/>
              <a:t>IVT</a:t>
            </a:r>
            <a:r>
              <a:rPr kumimoji="1" lang="ja-JP" altLang="en-US"/>
              <a:t>＋</a:t>
            </a:r>
            <a:r>
              <a:rPr kumimoji="1" lang="en-US" altLang="ja-JP" dirty="0"/>
              <a:t>EVT</a:t>
            </a:r>
            <a:r>
              <a:rPr kumimoji="1" lang="ja-JP" altLang="en-US"/>
              <a:t>群では</a:t>
            </a:r>
            <a:r>
              <a:rPr kumimoji="1" lang="en-US" altLang="ja-JP" dirty="0"/>
              <a:t>EVT</a:t>
            </a:r>
            <a:r>
              <a:rPr kumimoji="1" lang="ja-JP" altLang="en-US"/>
              <a:t>単独群と比較して全</a:t>
            </a:r>
            <a:r>
              <a:rPr kumimoji="1" lang="en-US" altLang="ja-JP" dirty="0"/>
              <a:t>ICH</a:t>
            </a:r>
            <a:r>
              <a:rPr kumimoji="1" lang="ja-JP" altLang="en-US"/>
              <a:t>、実質内血腫</a:t>
            </a:r>
            <a:r>
              <a:rPr kumimoji="1" lang="en-US" altLang="ja-JP" dirty="0"/>
              <a:t>(PH1</a:t>
            </a:r>
            <a:r>
              <a:rPr kumimoji="1" lang="ja-JP" altLang="en-US"/>
              <a:t>＋</a:t>
            </a:r>
            <a:r>
              <a:rPr kumimoji="1" lang="en-US" altLang="ja-JP" dirty="0"/>
              <a:t>PH2)</a:t>
            </a:r>
            <a:r>
              <a:rPr kumimoji="1" lang="ja-JP" altLang="en-US"/>
              <a:t>が有意に多く見られました。</a:t>
            </a:r>
            <a:endParaRPr kumimoji="1" lang="en-US" altLang="ja-JP" dirty="0"/>
          </a:p>
          <a:p>
            <a:r>
              <a:rPr kumimoji="1" lang="ja-JP" altLang="en-US"/>
              <a:t>一方で、出血性梗塞、症候性</a:t>
            </a:r>
            <a:r>
              <a:rPr kumimoji="1" lang="en-US" altLang="ja-JP" dirty="0"/>
              <a:t>ICH</a:t>
            </a:r>
            <a:r>
              <a:rPr kumimoji="1" lang="ja-JP" altLang="en-US"/>
              <a:t>については有意差は認められませんでした。</a:t>
            </a:r>
            <a:endParaRPr kumimoji="1" lang="en-US" altLang="ja-JP" dirty="0"/>
          </a:p>
          <a:p>
            <a:r>
              <a:rPr kumimoji="1" lang="ja-JP" altLang="en-US"/>
              <a:t>つまり、</a:t>
            </a:r>
            <a:r>
              <a:rPr kumimoji="1" lang="en-US" altLang="ja-JP" dirty="0"/>
              <a:t>IVT</a:t>
            </a:r>
            <a:r>
              <a:rPr kumimoji="1" lang="ja-JP" altLang="en-US"/>
              <a:t>で増えたのは主に実質内血腫</a:t>
            </a:r>
            <a:r>
              <a:rPr kumimoji="1" lang="en-US" altLang="ja-JP" dirty="0"/>
              <a:t>(PH)</a:t>
            </a:r>
            <a:r>
              <a:rPr kumimoji="1" lang="ja-JP" altLang="en-US"/>
              <a:t>であり、症候性</a:t>
            </a:r>
            <a:r>
              <a:rPr kumimoji="1" lang="en-US" altLang="ja-JP" dirty="0"/>
              <a:t>ICH</a:t>
            </a:r>
            <a:r>
              <a:rPr kumimoji="1" lang="ja-JP" altLang="en-US"/>
              <a:t>は増えていないという結果が示されています。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87B30CD-EDA4-5C40-A324-AA7C7917FA4C}" type="slidenum">
              <a:rPr kumimoji="1" lang="ja-JP" altLang="en-US" smtClean="0"/>
              <a:t>7</a:t>
            </a:fld>
            <a:endParaRPr kumimoji="1" lang="ja-JP" altLang="en-US"/>
          </a:p>
        </p:txBody>
      </p:sp>
    </p:spTree>
    <p:extLst>
      <p:ext uri="{BB962C8B-B14F-4D97-AF65-F5344CB8AC3E}">
        <p14:creationId xmlns:p14="http://schemas.microsoft.com/office/powerpoint/2010/main" val="4188218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続いて、</a:t>
            </a:r>
            <a:r>
              <a:rPr kumimoji="1" lang="en-US" altLang="ja-JP" dirty="0" err="1"/>
              <a:t>ICHsubtype</a:t>
            </a:r>
            <a:r>
              <a:rPr kumimoji="1" lang="ja-JP" altLang="en-US"/>
              <a:t>と予後の関係についてです。</a:t>
            </a:r>
            <a:endParaRPr kumimoji="1" lang="en-US" altLang="ja-JP" dirty="0"/>
          </a:p>
          <a:p>
            <a:r>
              <a:rPr kumimoji="1" lang="en-US" altLang="ja-JP" dirty="0"/>
              <a:t>ICH</a:t>
            </a:r>
            <a:r>
              <a:rPr kumimoji="1" lang="ja-JP" altLang="en-US"/>
              <a:t>なしと比較して、無症候性</a:t>
            </a:r>
            <a:r>
              <a:rPr kumimoji="1" lang="en-US" altLang="ja-JP" dirty="0"/>
              <a:t>ICH</a:t>
            </a:r>
            <a:r>
              <a:rPr kumimoji="1" lang="ja-JP" altLang="en-US"/>
              <a:t>、症候性</a:t>
            </a:r>
            <a:r>
              <a:rPr kumimoji="1" lang="en-US" altLang="ja-JP" dirty="0"/>
              <a:t>ICH</a:t>
            </a:r>
            <a:r>
              <a:rPr kumimoji="1" lang="ja-JP" altLang="en-US"/>
              <a:t>はいずれも</a:t>
            </a:r>
            <a:r>
              <a:rPr kumimoji="1" lang="en-US" altLang="ja-JP" dirty="0"/>
              <a:t>90</a:t>
            </a:r>
            <a:r>
              <a:rPr kumimoji="1" lang="ja-JP" altLang="en-US"/>
              <a:t>日</a:t>
            </a:r>
            <a:r>
              <a:rPr kumimoji="1" lang="en-US" altLang="ja-JP" dirty="0" err="1"/>
              <a:t>mRS</a:t>
            </a:r>
            <a:r>
              <a:rPr kumimoji="1" lang="ja-JP" altLang="en-US"/>
              <a:t>不良と関連していました。</a:t>
            </a:r>
            <a:endParaRPr kumimoji="1" lang="en-US" altLang="ja-JP" dirty="0"/>
          </a:p>
          <a:p>
            <a:r>
              <a:rPr kumimoji="1" lang="ja-JP" altLang="en-US"/>
              <a:t>さらに、</a:t>
            </a:r>
            <a:r>
              <a:rPr kumimoji="1" lang="en-US" altLang="ja-JP" dirty="0"/>
              <a:t>HI1,HI2mPH1</a:t>
            </a:r>
            <a:r>
              <a:rPr kumimoji="1" lang="ja-JP" altLang="en-US"/>
              <a:t>、</a:t>
            </a:r>
            <a:r>
              <a:rPr kumimoji="1" lang="en-US" altLang="ja-JP" dirty="0"/>
              <a:t>PH2</a:t>
            </a:r>
            <a:r>
              <a:rPr kumimoji="1" lang="ja-JP" altLang="en-US"/>
              <a:t>の順で段階的に予後不良と関連していた、</a:t>
            </a:r>
            <a:r>
              <a:rPr kumimoji="1" lang="en-US" altLang="ja-JP" dirty="0"/>
              <a:t>PH2</a:t>
            </a:r>
            <a:r>
              <a:rPr kumimoji="1" lang="ja-JP" altLang="en-US"/>
              <a:t>が最も強く予後不良と関連していました。</a:t>
            </a:r>
            <a:endParaRPr kumimoji="1" lang="en-US" altLang="ja-JP" dirty="0"/>
          </a:p>
          <a:p>
            <a:r>
              <a:rPr kumimoji="1" lang="ja-JP" altLang="en-US"/>
              <a:t>無症候性</a:t>
            </a:r>
            <a:r>
              <a:rPr kumimoji="1" lang="en-US" altLang="ja-JP" dirty="0"/>
              <a:t>ICH</a:t>
            </a:r>
            <a:r>
              <a:rPr kumimoji="1" lang="ja-JP" altLang="en-US"/>
              <a:t>も無害ではないという点が重要な結果と言えます。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687B30CD-EDA4-5C40-A324-AA7C7917FA4C}" type="slidenum">
              <a:rPr kumimoji="1" lang="ja-JP" altLang="en-US" smtClean="0"/>
              <a:t>8</a:t>
            </a:fld>
            <a:endParaRPr kumimoji="1" lang="ja-JP" altLang="en-US"/>
          </a:p>
        </p:txBody>
      </p:sp>
    </p:spTree>
    <p:extLst>
      <p:ext uri="{BB962C8B-B14F-4D97-AF65-F5344CB8AC3E}">
        <p14:creationId xmlns:p14="http://schemas.microsoft.com/office/powerpoint/2010/main" val="295362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年齢、</a:t>
            </a:r>
            <a:r>
              <a:rPr kumimoji="1" lang="en-US" altLang="ja-JP" dirty="0"/>
              <a:t>NIHSS</a:t>
            </a:r>
            <a:r>
              <a:rPr kumimoji="1" lang="ja-JP" altLang="en-US"/>
              <a:t>、発症時間などで</a:t>
            </a:r>
            <a:r>
              <a:rPr kumimoji="1" lang="en-US" altLang="ja-JP" dirty="0"/>
              <a:t>IVT</a:t>
            </a:r>
            <a:r>
              <a:rPr kumimoji="1" lang="ja-JP" altLang="en-US"/>
              <a:t>効果を修飾を検討しましたが、明確な修飾因子は同定されませんでした。</a:t>
            </a:r>
            <a:endParaRPr kumimoji="1" lang="en-US" altLang="ja-JP" dirty="0"/>
          </a:p>
          <a:p>
            <a:r>
              <a:rPr kumimoji="1" lang="ja-JP" altLang="en-US"/>
              <a:t>この解析は探索的解析であり、臨床判断に直結するものではない点には注意が必要です。</a:t>
            </a:r>
          </a:p>
        </p:txBody>
      </p:sp>
      <p:sp>
        <p:nvSpPr>
          <p:cNvPr id="4" name="スライド番号プレースホルダー 3"/>
          <p:cNvSpPr>
            <a:spLocks noGrp="1"/>
          </p:cNvSpPr>
          <p:nvPr>
            <p:ph type="sldNum" sz="quarter" idx="5"/>
          </p:nvPr>
        </p:nvSpPr>
        <p:spPr/>
        <p:txBody>
          <a:bodyPr/>
          <a:lstStyle/>
          <a:p>
            <a:fld id="{687B30CD-EDA4-5C40-A324-AA7C7917FA4C}" type="slidenum">
              <a:rPr kumimoji="1" lang="ja-JP" altLang="en-US" smtClean="0"/>
              <a:t>11</a:t>
            </a:fld>
            <a:endParaRPr kumimoji="1" lang="ja-JP" altLang="en-US"/>
          </a:p>
        </p:txBody>
      </p:sp>
    </p:spTree>
    <p:extLst>
      <p:ext uri="{BB962C8B-B14F-4D97-AF65-F5344CB8AC3E}">
        <p14:creationId xmlns:p14="http://schemas.microsoft.com/office/powerpoint/2010/main" val="222082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IVT</a:t>
            </a:r>
            <a:r>
              <a:rPr kumimoji="1" lang="ja-JP" altLang="en-US"/>
              <a:t>は</a:t>
            </a:r>
            <a:endParaRPr kumimoji="1" lang="en-US" altLang="ja-JP" dirty="0"/>
          </a:p>
          <a:p>
            <a:r>
              <a:rPr kumimoji="1" lang="ja-JP" altLang="en-US"/>
              <a:t>血液脳関門の破綻、傷害された微小欠陥への再灌流によりを改善し、出血による不利益を相殺している可能性があります。</a:t>
            </a:r>
            <a:endParaRPr kumimoji="1" lang="en-US" altLang="ja-JP" dirty="0"/>
          </a:p>
          <a:p>
            <a:r>
              <a:rPr kumimoji="1" lang="ja-JP" altLang="en-US"/>
              <a:t>その結果、</a:t>
            </a:r>
            <a:r>
              <a:rPr kumimoji="1" lang="en-US" altLang="ja-JP" dirty="0"/>
              <a:t>PH</a:t>
            </a:r>
            <a:r>
              <a:rPr kumimoji="1" lang="ja-JP" altLang="en-US"/>
              <a:t>は増えるが、全体の機能予後は悪化しない。</a:t>
            </a:r>
            <a:endParaRPr kumimoji="1" lang="en-US" altLang="ja-JP" dirty="0"/>
          </a:p>
          <a:p>
            <a:r>
              <a:rPr kumimoji="1" lang="ja-JP" altLang="en-US"/>
              <a:t>という結果に繋がったと考えられます。</a:t>
            </a:r>
            <a:endParaRPr kumimoji="1" lang="en-US" altLang="ja-JP" dirty="0"/>
          </a:p>
          <a:p>
            <a:r>
              <a:rPr kumimoji="1" lang="ja-JP" altLang="en-US"/>
              <a:t>本研究からは、</a:t>
            </a:r>
            <a:r>
              <a:rPr kumimoji="1" lang="en-US" altLang="ja-JP" dirty="0"/>
              <a:t>EVT</a:t>
            </a:r>
            <a:r>
              <a:rPr kumimoji="1" lang="ja-JP" altLang="en-US"/>
              <a:t>直送例で</a:t>
            </a:r>
            <a:r>
              <a:rPr kumimoji="1" lang="en-US" altLang="ja-JP" dirty="0"/>
              <a:t>IVT</a:t>
            </a:r>
            <a:r>
              <a:rPr kumimoji="1" lang="ja-JP" altLang="en-US"/>
              <a:t>を一律に省略する根拠は支持されないと考えられます。</a:t>
            </a:r>
          </a:p>
        </p:txBody>
      </p:sp>
      <p:sp>
        <p:nvSpPr>
          <p:cNvPr id="4" name="スライド番号プレースホルダー 3"/>
          <p:cNvSpPr>
            <a:spLocks noGrp="1"/>
          </p:cNvSpPr>
          <p:nvPr>
            <p:ph type="sldNum" sz="quarter" idx="5"/>
          </p:nvPr>
        </p:nvSpPr>
        <p:spPr/>
        <p:txBody>
          <a:bodyPr/>
          <a:lstStyle/>
          <a:p>
            <a:fld id="{687B30CD-EDA4-5C40-A324-AA7C7917FA4C}" type="slidenum">
              <a:rPr kumimoji="1" lang="ja-JP" altLang="en-US" smtClean="0"/>
              <a:t>12</a:t>
            </a:fld>
            <a:endParaRPr kumimoji="1" lang="ja-JP" altLang="en-US"/>
          </a:p>
        </p:txBody>
      </p:sp>
    </p:spTree>
    <p:extLst>
      <p:ext uri="{BB962C8B-B14F-4D97-AF65-F5344CB8AC3E}">
        <p14:creationId xmlns:p14="http://schemas.microsoft.com/office/powerpoint/2010/main" val="2508742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69350B1-7716-9545-848E-B5A030F1449C}" type="datetimeFigureOut">
              <a:rPr kumimoji="1" lang="ja-JP" altLang="en-US" smtClean="0"/>
              <a:t>2026/1/5</a:t>
            </a:fld>
            <a:endParaRPr kumimoji="1" lang="ja-JP"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75B8C60-BE72-E244-9626-AE248A0FB5C8}" type="slidenum">
              <a:rPr kumimoji="1" lang="ja-JP" altLang="en-US" smtClean="0"/>
              <a:t>‹#›</a:t>
            </a:fld>
            <a:endParaRPr kumimoji="1" lang="ja-JP"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1093173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9350B1-7716-9545-848E-B5A030F1449C}" type="datetimeFigureOut">
              <a:rPr kumimoji="1" lang="ja-JP" altLang="en-US" smtClean="0"/>
              <a:t>2026/1/5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5B8C60-BE72-E244-9626-AE248A0FB5C8}" type="slidenum">
              <a:rPr kumimoji="1" lang="ja-JP" altLang="en-US" smtClean="0"/>
              <a:t>‹#›</a:t>
            </a:fld>
            <a:endParaRPr kumimoji="1" lang="ja-JP" altLang="en-US"/>
          </a:p>
        </p:txBody>
      </p:sp>
    </p:spTree>
    <p:extLst>
      <p:ext uri="{BB962C8B-B14F-4D97-AF65-F5344CB8AC3E}">
        <p14:creationId xmlns:p14="http://schemas.microsoft.com/office/powerpoint/2010/main" val="4237189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9350B1-7716-9545-848E-B5A030F1449C}" type="datetimeFigureOut">
              <a:rPr kumimoji="1" lang="ja-JP" altLang="en-US" smtClean="0"/>
              <a:t>2026/1/5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5B8C60-BE72-E244-9626-AE248A0FB5C8}" type="slidenum">
              <a:rPr kumimoji="1" lang="ja-JP" altLang="en-US" smtClean="0"/>
              <a:t>‹#›</a:t>
            </a:fld>
            <a:endParaRPr kumimoji="1" lang="ja-JP" altLang="en-US"/>
          </a:p>
        </p:txBody>
      </p:sp>
    </p:spTree>
    <p:extLst>
      <p:ext uri="{BB962C8B-B14F-4D97-AF65-F5344CB8AC3E}">
        <p14:creationId xmlns:p14="http://schemas.microsoft.com/office/powerpoint/2010/main" val="428196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9350B1-7716-9545-848E-B5A030F1449C}" type="datetimeFigureOut">
              <a:rPr kumimoji="1" lang="ja-JP" altLang="en-US" smtClean="0"/>
              <a:t>2026/1/5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5B8C60-BE72-E244-9626-AE248A0FB5C8}" type="slidenum">
              <a:rPr kumimoji="1" lang="ja-JP" altLang="en-US" smtClean="0"/>
              <a:t>‹#›</a:t>
            </a:fld>
            <a:endParaRPr kumimoji="1" lang="ja-JP" altLang="en-US"/>
          </a:p>
        </p:txBody>
      </p:sp>
    </p:spTree>
    <p:extLst>
      <p:ext uri="{BB962C8B-B14F-4D97-AF65-F5344CB8AC3E}">
        <p14:creationId xmlns:p14="http://schemas.microsoft.com/office/powerpoint/2010/main" val="256939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69350B1-7716-9545-848E-B5A030F1449C}" type="datetimeFigureOut">
              <a:rPr kumimoji="1" lang="ja-JP" altLang="en-US" smtClean="0"/>
              <a:t>2026/1/5</a:t>
            </a:fld>
            <a:endParaRPr kumimoji="1" lang="ja-JP"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75B8C60-BE72-E244-9626-AE248A0FB5C8}" type="slidenum">
              <a:rPr kumimoji="1" lang="ja-JP" altLang="en-US" smtClean="0"/>
              <a:t>‹#›</a:t>
            </a:fld>
            <a:endParaRPr kumimoji="1" lang="ja-JP"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3263019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69350B1-7716-9545-848E-B5A030F1449C}" type="datetimeFigureOut">
              <a:rPr kumimoji="1" lang="ja-JP" altLang="en-US" smtClean="0"/>
              <a:t>2026/1/5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5B8C60-BE72-E244-9626-AE248A0FB5C8}" type="slidenum">
              <a:rPr kumimoji="1" lang="ja-JP" altLang="en-US" smtClean="0"/>
              <a:t>‹#›</a:t>
            </a:fld>
            <a:endParaRPr kumimoji="1" lang="ja-JP" altLang="en-US"/>
          </a:p>
        </p:txBody>
      </p:sp>
    </p:spTree>
    <p:extLst>
      <p:ext uri="{BB962C8B-B14F-4D97-AF65-F5344CB8AC3E}">
        <p14:creationId xmlns:p14="http://schemas.microsoft.com/office/powerpoint/2010/main" val="36439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69350B1-7716-9545-848E-B5A030F1449C}" type="datetimeFigureOut">
              <a:rPr kumimoji="1" lang="ja-JP" altLang="en-US" smtClean="0"/>
              <a:t>2026/1/5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75B8C60-BE72-E244-9626-AE248A0FB5C8}" type="slidenum">
              <a:rPr kumimoji="1" lang="ja-JP" altLang="en-US" smtClean="0"/>
              <a:t>‹#›</a:t>
            </a:fld>
            <a:endParaRPr kumimoji="1" lang="ja-JP" altLang="en-US"/>
          </a:p>
        </p:txBody>
      </p:sp>
    </p:spTree>
    <p:extLst>
      <p:ext uri="{BB962C8B-B14F-4D97-AF65-F5344CB8AC3E}">
        <p14:creationId xmlns:p14="http://schemas.microsoft.com/office/powerpoint/2010/main" val="282548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69350B1-7716-9545-848E-B5A030F1449C}" type="datetimeFigureOut">
              <a:rPr kumimoji="1" lang="ja-JP" altLang="en-US" smtClean="0"/>
              <a:t>2026/1/5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75B8C60-BE72-E244-9626-AE248A0FB5C8}" type="slidenum">
              <a:rPr kumimoji="1" lang="ja-JP" altLang="en-US" smtClean="0"/>
              <a:t>‹#›</a:t>
            </a:fld>
            <a:endParaRPr kumimoji="1" lang="ja-JP" altLang="en-US"/>
          </a:p>
        </p:txBody>
      </p:sp>
    </p:spTree>
    <p:extLst>
      <p:ext uri="{BB962C8B-B14F-4D97-AF65-F5344CB8AC3E}">
        <p14:creationId xmlns:p14="http://schemas.microsoft.com/office/powerpoint/2010/main" val="238065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350B1-7716-9545-848E-B5A030F1449C}" type="datetimeFigureOut">
              <a:rPr kumimoji="1" lang="ja-JP" altLang="en-US" smtClean="0"/>
              <a:t>2026/1/5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75B8C60-BE72-E244-9626-AE248A0FB5C8}" type="slidenum">
              <a:rPr kumimoji="1" lang="ja-JP" altLang="en-US" smtClean="0"/>
              <a:t>‹#›</a:t>
            </a:fld>
            <a:endParaRPr kumimoji="1" lang="ja-JP" altLang="en-US"/>
          </a:p>
        </p:txBody>
      </p:sp>
    </p:spTree>
    <p:extLst>
      <p:ext uri="{BB962C8B-B14F-4D97-AF65-F5344CB8AC3E}">
        <p14:creationId xmlns:p14="http://schemas.microsoft.com/office/powerpoint/2010/main" val="167579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69350B1-7716-9545-848E-B5A030F1449C}" type="datetimeFigureOut">
              <a:rPr kumimoji="1" lang="ja-JP" altLang="en-US" smtClean="0"/>
              <a:t>2026/1/5</a:t>
            </a:fld>
            <a:endParaRPr kumimoji="1" lang="ja-JP"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75B8C60-BE72-E244-9626-AE248A0FB5C8}" type="slidenum">
              <a:rPr kumimoji="1" lang="ja-JP" altLang="en-US" smtClean="0"/>
              <a:t>‹#›</a:t>
            </a:fld>
            <a:endParaRPr kumimoji="1" lang="ja-JP"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04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69350B1-7716-9545-848E-B5A030F1449C}" type="datetimeFigureOut">
              <a:rPr kumimoji="1" lang="ja-JP" altLang="en-US" smtClean="0"/>
              <a:t>2026/1/5</a:t>
            </a:fld>
            <a:endParaRPr kumimoji="1" lang="ja-JP"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75B8C60-BE72-E244-9626-AE248A0FB5C8}" type="slidenum">
              <a:rPr kumimoji="1" lang="ja-JP" altLang="en-US" smtClean="0"/>
              <a:t>‹#›</a:t>
            </a:fld>
            <a:endParaRPr kumimoji="1" lang="ja-JP"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6604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69350B1-7716-9545-848E-B5A030F1449C}" type="datetimeFigureOut">
              <a:rPr kumimoji="1" lang="ja-JP" altLang="en-US" smtClean="0"/>
              <a:t>2026/1/5</a:t>
            </a:fld>
            <a:endParaRPr kumimoji="1" lang="ja-JP"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75B8C60-BE72-E244-9626-AE248A0FB5C8}" type="slidenum">
              <a:rPr kumimoji="1" lang="ja-JP" altLang="en-US" smtClean="0"/>
              <a:t>‹#›</a:t>
            </a:fld>
            <a:endParaRPr kumimoji="1" lang="ja-JP"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150974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61A77B1-CFF3-3D2B-234C-208AEF96A7CE}"/>
              </a:ext>
            </a:extLst>
          </p:cNvPr>
          <p:cNvPicPr>
            <a:picLocks noChangeAspect="1"/>
          </p:cNvPicPr>
          <p:nvPr/>
        </p:nvPicPr>
        <p:blipFill>
          <a:blip r:embed="rId3"/>
          <a:stretch>
            <a:fillRect/>
          </a:stretch>
        </p:blipFill>
        <p:spPr>
          <a:xfrm>
            <a:off x="1481254" y="2131323"/>
            <a:ext cx="9156462" cy="3734148"/>
          </a:xfrm>
          <a:prstGeom prst="rect">
            <a:avLst/>
          </a:prstGeom>
        </p:spPr>
      </p:pic>
      <p:sp>
        <p:nvSpPr>
          <p:cNvPr id="4" name="テキスト ボックス 3">
            <a:extLst>
              <a:ext uri="{FF2B5EF4-FFF2-40B4-BE49-F238E27FC236}">
                <a16:creationId xmlns:a16="http://schemas.microsoft.com/office/drawing/2014/main" id="{7DA4B4C0-6501-9BEB-B1DC-EBEC3036AD8F}"/>
              </a:ext>
            </a:extLst>
          </p:cNvPr>
          <p:cNvSpPr txBox="1"/>
          <p:nvPr/>
        </p:nvSpPr>
        <p:spPr>
          <a:xfrm>
            <a:off x="7683061" y="5933090"/>
            <a:ext cx="2954655" cy="646331"/>
          </a:xfrm>
          <a:prstGeom prst="rect">
            <a:avLst/>
          </a:prstGeom>
          <a:noFill/>
        </p:spPr>
        <p:txBody>
          <a:bodyPr wrap="none" rtlCol="0">
            <a:spAutoFit/>
          </a:bodyPr>
          <a:lstStyle/>
          <a:p>
            <a:r>
              <a:rPr kumimoji="1" lang="ja-JP" altLang="en-US">
                <a:latin typeface="MS Gothic" panose="020B0609070205080204" pitchFamily="49" charset="-128"/>
                <a:ea typeface="MS Gothic" panose="020B0609070205080204" pitchFamily="49" charset="-128"/>
              </a:rPr>
              <a:t>研修医</a:t>
            </a:r>
            <a:r>
              <a:rPr kumimoji="1" lang="en-US" altLang="ja-JP" dirty="0">
                <a:latin typeface="MS Gothic" panose="020B0609070205080204" pitchFamily="49" charset="-128"/>
                <a:ea typeface="MS Gothic" panose="020B0609070205080204" pitchFamily="49" charset="-128"/>
              </a:rPr>
              <a:t>1</a:t>
            </a:r>
            <a:r>
              <a:rPr kumimoji="1" lang="ja-JP" altLang="en-US">
                <a:latin typeface="MS Gothic" panose="020B0609070205080204" pitchFamily="49" charset="-128"/>
                <a:ea typeface="MS Gothic" panose="020B0609070205080204" pitchFamily="49" charset="-128"/>
              </a:rPr>
              <a:t>年　渡邉颯人</a:t>
            </a:r>
            <a:endParaRPr kumimoji="1" lang="en-US" altLang="ja-JP" dirty="0">
              <a:latin typeface="MS Gothic" panose="020B0609070205080204" pitchFamily="49" charset="-128"/>
              <a:ea typeface="MS Gothic" panose="020B0609070205080204" pitchFamily="49" charset="-128"/>
            </a:endParaRPr>
          </a:p>
          <a:p>
            <a:r>
              <a:rPr kumimoji="1" lang="ja-JP" altLang="en-US">
                <a:latin typeface="MS Gothic" panose="020B0609070205080204" pitchFamily="49" charset="-128"/>
                <a:ea typeface="MS Gothic" panose="020B0609070205080204" pitchFamily="49" charset="-128"/>
              </a:rPr>
              <a:t>指導医　桒本健太郎　　　</a:t>
            </a:r>
          </a:p>
        </p:txBody>
      </p:sp>
      <p:sp>
        <p:nvSpPr>
          <p:cNvPr id="5" name="テキスト ボックス 4">
            <a:extLst>
              <a:ext uri="{FF2B5EF4-FFF2-40B4-BE49-F238E27FC236}">
                <a16:creationId xmlns:a16="http://schemas.microsoft.com/office/drawing/2014/main" id="{60F81652-688F-1636-258C-8B967177AEE9}"/>
              </a:ext>
            </a:extLst>
          </p:cNvPr>
          <p:cNvSpPr txBox="1"/>
          <p:nvPr/>
        </p:nvSpPr>
        <p:spPr>
          <a:xfrm>
            <a:off x="1597572" y="807884"/>
            <a:ext cx="7104994" cy="1323439"/>
          </a:xfrm>
          <a:prstGeom prst="rect">
            <a:avLst/>
          </a:prstGeom>
          <a:noFill/>
        </p:spPr>
        <p:txBody>
          <a:bodyPr wrap="square" rtlCol="0">
            <a:spAutoFit/>
          </a:bodyPr>
          <a:lstStyle/>
          <a:p>
            <a:r>
              <a:rPr kumimoji="1" lang="en-US" altLang="ja-JP" sz="4000" dirty="0">
                <a:latin typeface="MS Gothic" panose="020B0609070205080204" pitchFamily="49" charset="-128"/>
                <a:ea typeface="MS Gothic" panose="020B0609070205080204" pitchFamily="49" charset="-128"/>
              </a:rPr>
              <a:t>EVT</a:t>
            </a:r>
            <a:r>
              <a:rPr kumimoji="1" lang="ja-JP" altLang="en-US" sz="4000">
                <a:latin typeface="MS Gothic" panose="020B0609070205080204" pitchFamily="49" charset="-128"/>
                <a:ea typeface="MS Gothic" panose="020B0609070205080204" pitchFamily="49" charset="-128"/>
              </a:rPr>
              <a:t>と</a:t>
            </a:r>
            <a:r>
              <a:rPr kumimoji="1" lang="en-US" altLang="ja-JP" sz="4000" dirty="0">
                <a:latin typeface="MS Gothic" panose="020B0609070205080204" pitchFamily="49" charset="-128"/>
                <a:ea typeface="MS Gothic" panose="020B0609070205080204" pitchFamily="49" charset="-128"/>
              </a:rPr>
              <a:t>IVT</a:t>
            </a:r>
            <a:r>
              <a:rPr kumimoji="1" lang="ja-JP" altLang="en-US" sz="4000">
                <a:latin typeface="MS Gothic" panose="020B0609070205080204" pitchFamily="49" charset="-128"/>
                <a:ea typeface="MS Gothic" panose="020B0609070205080204" pitchFamily="49" charset="-128"/>
              </a:rPr>
              <a:t>の併用治療は脳出血を増加させるか？</a:t>
            </a:r>
          </a:p>
        </p:txBody>
      </p:sp>
    </p:spTree>
    <p:extLst>
      <p:ext uri="{BB962C8B-B14F-4D97-AF65-F5344CB8AC3E}">
        <p14:creationId xmlns:p14="http://schemas.microsoft.com/office/powerpoint/2010/main" val="885379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CBE08C-4C44-6E84-5AA9-55E19D1CDB11}"/>
              </a:ext>
            </a:extLst>
          </p:cNvPr>
          <p:cNvSpPr>
            <a:spLocks noGrp="1"/>
          </p:cNvSpPr>
          <p:nvPr>
            <p:ph type="title"/>
          </p:nvPr>
        </p:nvSpPr>
        <p:spPr/>
        <p:txBody>
          <a:bodyPr/>
          <a:lstStyle/>
          <a:p>
            <a:r>
              <a:rPr lang="ja-JP" altLang="en-US"/>
              <a:t>死亡</a:t>
            </a:r>
            <a:r>
              <a:rPr kumimoji="1" lang="ja-JP" altLang="en-US"/>
              <a:t>率</a:t>
            </a:r>
            <a:r>
              <a:rPr kumimoji="1" lang="en-US" altLang="ja-JP" dirty="0"/>
              <a:t>(</a:t>
            </a:r>
            <a:r>
              <a:rPr kumimoji="1" lang="en-US" altLang="ja-JP" dirty="0" err="1"/>
              <a:t>mRS</a:t>
            </a:r>
            <a:r>
              <a:rPr kumimoji="1" lang="en-US" altLang="ja-JP" dirty="0"/>
              <a:t> 6)</a:t>
            </a:r>
            <a:endParaRPr kumimoji="1" lang="ja-JP" altLang="en-US"/>
          </a:p>
        </p:txBody>
      </p:sp>
      <p:sp>
        <p:nvSpPr>
          <p:cNvPr id="3" name="コンテンツ プレースホルダー 2">
            <a:extLst>
              <a:ext uri="{FF2B5EF4-FFF2-40B4-BE49-F238E27FC236}">
                <a16:creationId xmlns:a16="http://schemas.microsoft.com/office/drawing/2014/main" id="{C225BA2F-DA46-B0D5-33F0-AB8EA692676A}"/>
              </a:ext>
            </a:extLst>
          </p:cNvPr>
          <p:cNvSpPr>
            <a:spLocks noGrp="1"/>
          </p:cNvSpPr>
          <p:nvPr>
            <p:ph idx="1"/>
          </p:nvPr>
        </p:nvSpPr>
        <p:spPr>
          <a:xfrm>
            <a:off x="1371600" y="2286000"/>
            <a:ext cx="4724400" cy="3581400"/>
          </a:xfrm>
        </p:spPr>
        <p:txBody>
          <a:bodyPr>
            <a:normAutofit fontScale="92500" lnSpcReduction="10000"/>
          </a:bodyPr>
          <a:lstStyle/>
          <a:p>
            <a:r>
              <a:rPr lang="en-US" altLang="ja-JP" sz="2800" dirty="0"/>
              <a:t>90</a:t>
            </a:r>
            <a:r>
              <a:rPr lang="ja-JP" altLang="en-US" sz="2800"/>
              <a:t>日後の死亡率</a:t>
            </a:r>
            <a:r>
              <a:rPr lang="en-US" altLang="ja-JP" sz="2800" dirty="0"/>
              <a:t>(</a:t>
            </a:r>
            <a:r>
              <a:rPr lang="en-US" altLang="ja-JP" sz="2800" dirty="0" err="1"/>
              <a:t>mRS</a:t>
            </a:r>
            <a:r>
              <a:rPr lang="en-US" altLang="ja-JP" sz="2800" dirty="0"/>
              <a:t> 6)</a:t>
            </a:r>
            <a:r>
              <a:rPr lang="ja-JP" altLang="en-US" sz="2800"/>
              <a:t>は以下の通り</a:t>
            </a:r>
            <a:endParaRPr lang="en-US" altLang="ja-JP" sz="2800" dirty="0"/>
          </a:p>
          <a:p>
            <a:pPr lvl="1"/>
            <a:r>
              <a:rPr lang="en-US" altLang="ja-JP" sz="2800" dirty="0"/>
              <a:t>ICH</a:t>
            </a:r>
            <a:r>
              <a:rPr lang="ja-JP" altLang="en-US" sz="2800"/>
              <a:t>なし</a:t>
            </a:r>
            <a:r>
              <a:rPr lang="en-US" altLang="ja-JP" sz="2800" dirty="0"/>
              <a:t>:9%</a:t>
            </a:r>
          </a:p>
          <a:p>
            <a:pPr lvl="1"/>
            <a:r>
              <a:rPr lang="en-US" altLang="ja-JP" sz="2800" dirty="0"/>
              <a:t>HI1:11%</a:t>
            </a:r>
          </a:p>
          <a:p>
            <a:pPr lvl="1"/>
            <a:r>
              <a:rPr lang="en-US" altLang="ja-JP" sz="2800" dirty="0"/>
              <a:t>HI2:20%</a:t>
            </a:r>
          </a:p>
          <a:p>
            <a:pPr lvl="1"/>
            <a:r>
              <a:rPr lang="en-US" altLang="ja-JP" sz="2800" dirty="0"/>
              <a:t>PH1:20%</a:t>
            </a:r>
          </a:p>
          <a:p>
            <a:pPr lvl="1"/>
            <a:r>
              <a:rPr lang="en-US" altLang="ja-JP" sz="2800" dirty="0"/>
              <a:t>PH2:44%</a:t>
            </a:r>
          </a:p>
          <a:p>
            <a:pPr lvl="1"/>
            <a:r>
              <a:rPr lang="ja-JP" altLang="en-US" sz="2800"/>
              <a:t>その他の</a:t>
            </a:r>
            <a:r>
              <a:rPr lang="en-US" altLang="ja-JP" sz="2800" dirty="0"/>
              <a:t>ICH:32%</a:t>
            </a:r>
          </a:p>
          <a:p>
            <a:endParaRPr kumimoji="1" lang="ja-JP" altLang="en-US"/>
          </a:p>
        </p:txBody>
      </p:sp>
      <p:pic>
        <p:nvPicPr>
          <p:cNvPr id="4" name="図 3">
            <a:extLst>
              <a:ext uri="{FF2B5EF4-FFF2-40B4-BE49-F238E27FC236}">
                <a16:creationId xmlns:a16="http://schemas.microsoft.com/office/drawing/2014/main" id="{E266D289-D957-D134-3C58-6F9EE9F952C5}"/>
              </a:ext>
            </a:extLst>
          </p:cNvPr>
          <p:cNvPicPr>
            <a:picLocks noChangeAspect="1"/>
          </p:cNvPicPr>
          <p:nvPr/>
        </p:nvPicPr>
        <p:blipFill>
          <a:blip r:embed="rId2"/>
          <a:stretch>
            <a:fillRect/>
          </a:stretch>
        </p:blipFill>
        <p:spPr>
          <a:xfrm>
            <a:off x="6096000" y="2286000"/>
            <a:ext cx="5870166" cy="4579007"/>
          </a:xfrm>
          <a:prstGeom prst="rect">
            <a:avLst/>
          </a:prstGeom>
        </p:spPr>
      </p:pic>
      <p:sp>
        <p:nvSpPr>
          <p:cNvPr id="5" name="正方形/長方形 4">
            <a:extLst>
              <a:ext uri="{FF2B5EF4-FFF2-40B4-BE49-F238E27FC236}">
                <a16:creationId xmlns:a16="http://schemas.microsoft.com/office/drawing/2014/main" id="{A3C248E5-5FEB-B0A1-6EC8-080724FBA775}"/>
              </a:ext>
            </a:extLst>
          </p:cNvPr>
          <p:cNvSpPr/>
          <p:nvPr/>
        </p:nvSpPr>
        <p:spPr>
          <a:xfrm>
            <a:off x="9931077" y="3611300"/>
            <a:ext cx="1134319" cy="28936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CE4A858-EB24-6BDB-6363-C5702D41A5A8}"/>
              </a:ext>
            </a:extLst>
          </p:cNvPr>
          <p:cNvSpPr/>
          <p:nvPr/>
        </p:nvSpPr>
        <p:spPr>
          <a:xfrm>
            <a:off x="9479666" y="4076700"/>
            <a:ext cx="1620453" cy="28936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159EBA3-5B26-5BBA-809E-99714B553272}"/>
              </a:ext>
            </a:extLst>
          </p:cNvPr>
          <p:cNvSpPr/>
          <p:nvPr/>
        </p:nvSpPr>
        <p:spPr>
          <a:xfrm>
            <a:off x="9838482" y="4575503"/>
            <a:ext cx="1261638" cy="28936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72E883A-3E5E-45AC-47DA-BCF7231CFAD1}"/>
              </a:ext>
            </a:extLst>
          </p:cNvPr>
          <p:cNvSpPr/>
          <p:nvPr/>
        </p:nvSpPr>
        <p:spPr>
          <a:xfrm>
            <a:off x="10359342" y="5005453"/>
            <a:ext cx="740777" cy="28936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90A88EE-77D8-8DFC-027F-103FBFA3AFB1}"/>
              </a:ext>
            </a:extLst>
          </p:cNvPr>
          <p:cNvSpPr/>
          <p:nvPr/>
        </p:nvSpPr>
        <p:spPr>
          <a:xfrm>
            <a:off x="10683433" y="5505280"/>
            <a:ext cx="405110" cy="28936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2A64441-A2BD-E55C-22D0-BDB018750129}"/>
              </a:ext>
            </a:extLst>
          </p:cNvPr>
          <p:cNvSpPr/>
          <p:nvPr/>
        </p:nvSpPr>
        <p:spPr>
          <a:xfrm>
            <a:off x="10695009" y="6005107"/>
            <a:ext cx="405110" cy="28936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522172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0C46A2-7A77-8FA9-FC22-6B56330DE0BB}"/>
              </a:ext>
            </a:extLst>
          </p:cNvPr>
          <p:cNvSpPr>
            <a:spLocks noGrp="1"/>
          </p:cNvSpPr>
          <p:nvPr>
            <p:ph type="title"/>
          </p:nvPr>
        </p:nvSpPr>
        <p:spPr/>
        <p:txBody>
          <a:bodyPr/>
          <a:lstStyle/>
          <a:p>
            <a:r>
              <a:rPr kumimoji="1" lang="en-US" altLang="ja-JP" dirty="0"/>
              <a:t>IVT</a:t>
            </a:r>
            <a:r>
              <a:rPr kumimoji="1" lang="ja-JP" altLang="en-US"/>
              <a:t>効果を修飾する因子</a:t>
            </a:r>
          </a:p>
        </p:txBody>
      </p:sp>
      <p:sp>
        <p:nvSpPr>
          <p:cNvPr id="3" name="コンテンツ プレースホルダー 2">
            <a:extLst>
              <a:ext uri="{FF2B5EF4-FFF2-40B4-BE49-F238E27FC236}">
                <a16:creationId xmlns:a16="http://schemas.microsoft.com/office/drawing/2014/main" id="{16F767A3-238C-A5FC-EE4B-81E839A0C5C4}"/>
              </a:ext>
            </a:extLst>
          </p:cNvPr>
          <p:cNvSpPr>
            <a:spLocks noGrp="1"/>
          </p:cNvSpPr>
          <p:nvPr>
            <p:ph idx="1"/>
          </p:nvPr>
        </p:nvSpPr>
        <p:spPr>
          <a:xfrm>
            <a:off x="1371600" y="1425388"/>
            <a:ext cx="4724400" cy="5432612"/>
          </a:xfrm>
        </p:spPr>
        <p:txBody>
          <a:bodyPr>
            <a:noAutofit/>
          </a:bodyPr>
          <a:lstStyle/>
          <a:p>
            <a:r>
              <a:rPr kumimoji="1" lang="en-US" altLang="ja-JP" dirty="0"/>
              <a:t>IVT</a:t>
            </a:r>
            <a:r>
              <a:rPr kumimoji="1" lang="ja-JP" altLang="en-US"/>
              <a:t>の実質内血腫</a:t>
            </a:r>
            <a:r>
              <a:rPr kumimoji="1" lang="en-US" altLang="ja-JP" dirty="0"/>
              <a:t>(PH)</a:t>
            </a:r>
            <a:r>
              <a:rPr kumimoji="1" lang="ja-JP" altLang="en-US"/>
              <a:t>への影響は検討したすべてのベースライン因子において一貫していた</a:t>
            </a:r>
            <a:endParaRPr kumimoji="1" lang="en-US" altLang="ja-JP" dirty="0"/>
          </a:p>
          <a:p>
            <a:r>
              <a:rPr kumimoji="1" lang="en-US" altLang="ja-JP" dirty="0"/>
              <a:t>ICH</a:t>
            </a:r>
            <a:r>
              <a:rPr kumimoji="1" lang="ja-JP" altLang="en-US"/>
              <a:t>全体では以下の因子において有意な交互作用が認められた</a:t>
            </a:r>
            <a:r>
              <a:rPr kumimoji="1" lang="en-US" altLang="ja-JP" dirty="0"/>
              <a:t>(</a:t>
            </a:r>
            <a:r>
              <a:rPr kumimoji="1" lang="ja-JP" altLang="en-US"/>
              <a:t>探索的解析</a:t>
            </a:r>
            <a:r>
              <a:rPr kumimoji="1" lang="en-US" altLang="ja-JP" dirty="0"/>
              <a:t>)</a:t>
            </a:r>
            <a:endParaRPr lang="en-US" altLang="ja-JP" dirty="0"/>
          </a:p>
          <a:p>
            <a:pPr lvl="1"/>
            <a:r>
              <a:rPr kumimoji="1" lang="ja-JP" altLang="en-US"/>
              <a:t>ベースライン血糖値</a:t>
            </a:r>
            <a:endParaRPr kumimoji="1" lang="en-US" altLang="ja-JP" dirty="0"/>
          </a:p>
          <a:p>
            <a:pPr lvl="2"/>
            <a:r>
              <a:rPr kumimoji="1" lang="en-US" altLang="ja-JP" sz="2000" dirty="0"/>
              <a:t>10mg/dL</a:t>
            </a:r>
            <a:r>
              <a:rPr kumimoji="1" lang="ja-JP" altLang="en-US" sz="2000"/>
              <a:t>毎に</a:t>
            </a:r>
            <a:r>
              <a:rPr kumimoji="1" lang="en-US" altLang="ja-JP" sz="2000" dirty="0"/>
              <a:t>IVT</a:t>
            </a:r>
            <a:r>
              <a:rPr kumimoji="1" lang="ja-JP" altLang="en-US" sz="2000"/>
              <a:t>＋</a:t>
            </a:r>
            <a:r>
              <a:rPr kumimoji="1" lang="en-US" altLang="ja-JP" sz="2000" dirty="0"/>
              <a:t>EVT</a:t>
            </a:r>
            <a:r>
              <a:rPr kumimoji="1" lang="ja-JP" altLang="en-US" sz="2000"/>
              <a:t>と</a:t>
            </a:r>
            <a:r>
              <a:rPr kumimoji="1" lang="en-US" altLang="ja-JP" sz="2000" dirty="0"/>
              <a:t>ICH</a:t>
            </a:r>
            <a:r>
              <a:rPr kumimoji="1" lang="ja-JP" altLang="en-US" sz="2000"/>
              <a:t>との関連が増加</a:t>
            </a:r>
            <a:endParaRPr kumimoji="1" lang="en-US" altLang="ja-JP" sz="2000" dirty="0"/>
          </a:p>
          <a:p>
            <a:pPr lvl="2"/>
            <a:r>
              <a:rPr lang="ja-JP" altLang="en-US" sz="2000"/>
              <a:t>交互作用</a:t>
            </a:r>
            <a:r>
              <a:rPr lang="en-US" altLang="ja-JP" sz="2000" dirty="0"/>
              <a:t>P=0.007</a:t>
            </a:r>
          </a:p>
          <a:p>
            <a:pPr lvl="1"/>
            <a:r>
              <a:rPr lang="ja-JP" altLang="en-US"/>
              <a:t>収縮期血圧</a:t>
            </a:r>
            <a:endParaRPr lang="en-US" altLang="ja-JP" dirty="0"/>
          </a:p>
          <a:p>
            <a:pPr lvl="2"/>
            <a:r>
              <a:rPr lang="en-US" altLang="ja-JP" sz="2000" dirty="0"/>
              <a:t>10mmHg</a:t>
            </a:r>
            <a:r>
              <a:rPr lang="ja-JP" altLang="en-US" sz="2000"/>
              <a:t>上昇毎に</a:t>
            </a:r>
            <a:r>
              <a:rPr kumimoji="1" lang="en-US" altLang="ja-JP" sz="2000" dirty="0"/>
              <a:t>IVT</a:t>
            </a:r>
            <a:r>
              <a:rPr kumimoji="1" lang="ja-JP" altLang="en-US" sz="2000"/>
              <a:t>＋</a:t>
            </a:r>
            <a:r>
              <a:rPr kumimoji="1" lang="en-US" altLang="ja-JP" sz="2000" dirty="0"/>
              <a:t>EVT</a:t>
            </a:r>
            <a:r>
              <a:rPr kumimoji="1" lang="ja-JP" altLang="en-US" sz="2000"/>
              <a:t>と</a:t>
            </a:r>
            <a:r>
              <a:rPr kumimoji="1" lang="en-US" altLang="ja-JP" sz="2000" dirty="0"/>
              <a:t>ICH</a:t>
            </a:r>
            <a:r>
              <a:rPr kumimoji="1" lang="ja-JP" altLang="en-US" sz="2000"/>
              <a:t>との関連が増加</a:t>
            </a:r>
            <a:endParaRPr kumimoji="1" lang="en-US" altLang="ja-JP" sz="2000" dirty="0"/>
          </a:p>
          <a:p>
            <a:pPr lvl="2"/>
            <a:r>
              <a:rPr lang="ja-JP" altLang="en-US" sz="2000"/>
              <a:t>交互作用</a:t>
            </a:r>
            <a:r>
              <a:rPr lang="en-US" altLang="ja-JP" sz="2000" dirty="0"/>
              <a:t>P=0.02</a:t>
            </a:r>
          </a:p>
        </p:txBody>
      </p:sp>
      <p:pic>
        <p:nvPicPr>
          <p:cNvPr id="7" name="図 6">
            <a:extLst>
              <a:ext uri="{FF2B5EF4-FFF2-40B4-BE49-F238E27FC236}">
                <a16:creationId xmlns:a16="http://schemas.microsoft.com/office/drawing/2014/main" id="{751001CB-6853-19E7-B80D-4002BB1A4526}"/>
              </a:ext>
            </a:extLst>
          </p:cNvPr>
          <p:cNvPicPr>
            <a:picLocks noChangeAspect="1"/>
          </p:cNvPicPr>
          <p:nvPr/>
        </p:nvPicPr>
        <p:blipFill>
          <a:blip r:embed="rId3"/>
          <a:stretch>
            <a:fillRect/>
          </a:stretch>
        </p:blipFill>
        <p:spPr>
          <a:xfrm>
            <a:off x="6172200" y="1425388"/>
            <a:ext cx="5613235" cy="4969969"/>
          </a:xfrm>
          <a:prstGeom prst="rect">
            <a:avLst/>
          </a:prstGeom>
        </p:spPr>
      </p:pic>
      <p:sp>
        <p:nvSpPr>
          <p:cNvPr id="8" name="フレーム 7">
            <a:extLst>
              <a:ext uri="{FF2B5EF4-FFF2-40B4-BE49-F238E27FC236}">
                <a16:creationId xmlns:a16="http://schemas.microsoft.com/office/drawing/2014/main" id="{2EC23369-A0C1-9E82-B7C8-C546940F9B33}"/>
              </a:ext>
            </a:extLst>
          </p:cNvPr>
          <p:cNvSpPr/>
          <p:nvPr/>
        </p:nvSpPr>
        <p:spPr>
          <a:xfrm>
            <a:off x="6525791" y="4608945"/>
            <a:ext cx="4565422" cy="498764"/>
          </a:xfrm>
          <a:prstGeom prst="frame">
            <a:avLst>
              <a:gd name="adj1" fmla="val 9601"/>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FF0000"/>
              </a:solidFill>
            </a:endParaRPr>
          </a:p>
        </p:txBody>
      </p:sp>
      <p:sp>
        <p:nvSpPr>
          <p:cNvPr id="9" name="フレーム 8">
            <a:extLst>
              <a:ext uri="{FF2B5EF4-FFF2-40B4-BE49-F238E27FC236}">
                <a16:creationId xmlns:a16="http://schemas.microsoft.com/office/drawing/2014/main" id="{350A6CF7-5877-6D0D-558B-AA9F1A075BE4}"/>
              </a:ext>
            </a:extLst>
          </p:cNvPr>
          <p:cNvSpPr/>
          <p:nvPr/>
        </p:nvSpPr>
        <p:spPr>
          <a:xfrm>
            <a:off x="6525791" y="5024582"/>
            <a:ext cx="4565422" cy="470250"/>
          </a:xfrm>
          <a:prstGeom prst="frame">
            <a:avLst>
              <a:gd name="adj1" fmla="val 10776"/>
            </a:avLst>
          </a:prstGeom>
          <a:solidFill>
            <a:srgbClr val="FF0000"/>
          </a:solidFill>
          <a:ln w="95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FF0000"/>
              </a:solidFill>
            </a:endParaRPr>
          </a:p>
        </p:txBody>
      </p:sp>
      <p:sp>
        <p:nvSpPr>
          <p:cNvPr id="10" name="テキスト ボックス 9">
            <a:extLst>
              <a:ext uri="{FF2B5EF4-FFF2-40B4-BE49-F238E27FC236}">
                <a16:creationId xmlns:a16="http://schemas.microsoft.com/office/drawing/2014/main" id="{6F72BA88-1ED7-FE2A-7708-972FE0842200}"/>
              </a:ext>
            </a:extLst>
          </p:cNvPr>
          <p:cNvSpPr txBox="1"/>
          <p:nvPr/>
        </p:nvSpPr>
        <p:spPr>
          <a:xfrm>
            <a:off x="6128486" y="2034276"/>
            <a:ext cx="492443" cy="276999"/>
          </a:xfrm>
          <a:prstGeom prst="rect">
            <a:avLst/>
          </a:prstGeom>
          <a:noFill/>
        </p:spPr>
        <p:txBody>
          <a:bodyPr wrap="none" rtlCol="0">
            <a:spAutoFit/>
          </a:bodyPr>
          <a:lstStyle/>
          <a:p>
            <a:r>
              <a:rPr kumimoji="1" lang="ja-JP" altLang="en-US" sz="1200">
                <a:latin typeface="MS Gothic" panose="020B0609070205080204" pitchFamily="49" charset="-128"/>
                <a:ea typeface="MS Gothic" panose="020B0609070205080204" pitchFamily="49" charset="-128"/>
              </a:rPr>
              <a:t>性別</a:t>
            </a:r>
          </a:p>
        </p:txBody>
      </p:sp>
      <p:sp>
        <p:nvSpPr>
          <p:cNvPr id="11" name="テキスト ボックス 10">
            <a:extLst>
              <a:ext uri="{FF2B5EF4-FFF2-40B4-BE49-F238E27FC236}">
                <a16:creationId xmlns:a16="http://schemas.microsoft.com/office/drawing/2014/main" id="{269D0932-D6DF-FF0C-A648-3170356F0C80}"/>
              </a:ext>
            </a:extLst>
          </p:cNvPr>
          <p:cNvSpPr txBox="1"/>
          <p:nvPr/>
        </p:nvSpPr>
        <p:spPr>
          <a:xfrm>
            <a:off x="6136601" y="2503589"/>
            <a:ext cx="492443" cy="276999"/>
          </a:xfrm>
          <a:prstGeom prst="rect">
            <a:avLst/>
          </a:prstGeom>
          <a:noFill/>
        </p:spPr>
        <p:txBody>
          <a:bodyPr wrap="none" rtlCol="0">
            <a:spAutoFit/>
          </a:bodyPr>
          <a:lstStyle/>
          <a:p>
            <a:r>
              <a:rPr kumimoji="1" lang="ja-JP" altLang="en-US" sz="1200">
                <a:latin typeface="MS Gothic" panose="020B0609070205080204" pitchFamily="49" charset="-128"/>
                <a:ea typeface="MS Gothic" panose="020B0609070205080204" pitchFamily="49" charset="-128"/>
              </a:rPr>
              <a:t>年齢</a:t>
            </a:r>
          </a:p>
        </p:txBody>
      </p:sp>
      <p:sp>
        <p:nvSpPr>
          <p:cNvPr id="12" name="テキスト ボックス 11">
            <a:extLst>
              <a:ext uri="{FF2B5EF4-FFF2-40B4-BE49-F238E27FC236}">
                <a16:creationId xmlns:a16="http://schemas.microsoft.com/office/drawing/2014/main" id="{C29E495F-D519-E8A5-44BA-BE97BAEB4B39}"/>
              </a:ext>
            </a:extLst>
          </p:cNvPr>
          <p:cNvSpPr txBox="1"/>
          <p:nvPr/>
        </p:nvSpPr>
        <p:spPr>
          <a:xfrm>
            <a:off x="6096000" y="2939157"/>
            <a:ext cx="646331" cy="276999"/>
          </a:xfrm>
          <a:prstGeom prst="rect">
            <a:avLst/>
          </a:prstGeom>
          <a:noFill/>
        </p:spPr>
        <p:txBody>
          <a:bodyPr wrap="none" rtlCol="0">
            <a:spAutoFit/>
          </a:bodyPr>
          <a:lstStyle/>
          <a:p>
            <a:r>
              <a:rPr kumimoji="1" lang="en-US" altLang="ja-JP" sz="1200" dirty="0">
                <a:latin typeface="MS Gothic" panose="020B0609070205080204" pitchFamily="49" charset="-128"/>
                <a:ea typeface="MS Gothic" panose="020B0609070205080204" pitchFamily="49" charset="-128"/>
              </a:rPr>
              <a:t>AF</a:t>
            </a:r>
            <a:r>
              <a:rPr kumimoji="1" lang="ja-JP" altLang="en-US" sz="1200">
                <a:latin typeface="MS Gothic" panose="020B0609070205080204" pitchFamily="49" charset="-128"/>
                <a:ea typeface="MS Gothic" panose="020B0609070205080204" pitchFamily="49" charset="-128"/>
              </a:rPr>
              <a:t>既往</a:t>
            </a:r>
          </a:p>
        </p:txBody>
      </p:sp>
      <p:sp>
        <p:nvSpPr>
          <p:cNvPr id="13" name="テキスト ボックス 12">
            <a:extLst>
              <a:ext uri="{FF2B5EF4-FFF2-40B4-BE49-F238E27FC236}">
                <a16:creationId xmlns:a16="http://schemas.microsoft.com/office/drawing/2014/main" id="{77879172-03FD-C3F1-297F-EE35E071E175}"/>
              </a:ext>
            </a:extLst>
          </p:cNvPr>
          <p:cNvSpPr txBox="1"/>
          <p:nvPr/>
        </p:nvSpPr>
        <p:spPr>
          <a:xfrm>
            <a:off x="6095999" y="3484301"/>
            <a:ext cx="646331" cy="276999"/>
          </a:xfrm>
          <a:prstGeom prst="rect">
            <a:avLst/>
          </a:prstGeom>
          <a:noFill/>
        </p:spPr>
        <p:txBody>
          <a:bodyPr wrap="none" rtlCol="0">
            <a:spAutoFit/>
          </a:bodyPr>
          <a:lstStyle/>
          <a:p>
            <a:r>
              <a:rPr kumimoji="1" lang="en-US" altLang="ja-JP" sz="1200" dirty="0">
                <a:latin typeface="MS Gothic" panose="020B0609070205080204" pitchFamily="49" charset="-128"/>
                <a:ea typeface="MS Gothic" panose="020B0609070205080204" pitchFamily="49" charset="-128"/>
              </a:rPr>
              <a:t>ASPECT</a:t>
            </a:r>
            <a:endParaRPr kumimoji="1" lang="ja-JP" altLang="en-US" sz="1200">
              <a:latin typeface="MS Gothic" panose="020B0609070205080204" pitchFamily="49" charset="-128"/>
              <a:ea typeface="MS Gothic" panose="020B0609070205080204" pitchFamily="49" charset="-128"/>
            </a:endParaRPr>
          </a:p>
        </p:txBody>
      </p:sp>
      <p:sp>
        <p:nvSpPr>
          <p:cNvPr id="14" name="テキスト ボックス 13">
            <a:extLst>
              <a:ext uri="{FF2B5EF4-FFF2-40B4-BE49-F238E27FC236}">
                <a16:creationId xmlns:a16="http://schemas.microsoft.com/office/drawing/2014/main" id="{64EA76C3-903A-0651-2BB1-7E12DFD908E3}"/>
              </a:ext>
            </a:extLst>
          </p:cNvPr>
          <p:cNvSpPr txBox="1"/>
          <p:nvPr/>
        </p:nvSpPr>
        <p:spPr>
          <a:xfrm>
            <a:off x="6095999" y="3985628"/>
            <a:ext cx="569387" cy="276999"/>
          </a:xfrm>
          <a:prstGeom prst="rect">
            <a:avLst/>
          </a:prstGeom>
          <a:noFill/>
        </p:spPr>
        <p:txBody>
          <a:bodyPr wrap="none" rtlCol="0">
            <a:spAutoFit/>
          </a:bodyPr>
          <a:lstStyle/>
          <a:p>
            <a:r>
              <a:rPr kumimoji="1" lang="en-US" altLang="ja-JP" sz="1200" dirty="0">
                <a:latin typeface="MS Gothic" panose="020B0609070205080204" pitchFamily="49" charset="-128"/>
                <a:ea typeface="MS Gothic" panose="020B0609070205080204" pitchFamily="49" charset="-128"/>
              </a:rPr>
              <a:t>NIHSS</a:t>
            </a:r>
            <a:endParaRPr kumimoji="1" lang="ja-JP" altLang="en-US" sz="1200">
              <a:latin typeface="MS Gothic" panose="020B0609070205080204" pitchFamily="49" charset="-128"/>
              <a:ea typeface="MS Gothic" panose="020B0609070205080204" pitchFamily="49" charset="-128"/>
            </a:endParaRPr>
          </a:p>
        </p:txBody>
      </p:sp>
      <p:sp>
        <p:nvSpPr>
          <p:cNvPr id="15" name="テキスト ボックス 14">
            <a:extLst>
              <a:ext uri="{FF2B5EF4-FFF2-40B4-BE49-F238E27FC236}">
                <a16:creationId xmlns:a16="http://schemas.microsoft.com/office/drawing/2014/main" id="{D4AF3E22-AE6D-8FAB-AADD-00EA530A9866}"/>
              </a:ext>
            </a:extLst>
          </p:cNvPr>
          <p:cNvSpPr txBox="1"/>
          <p:nvPr/>
        </p:nvSpPr>
        <p:spPr>
          <a:xfrm>
            <a:off x="6019801" y="4282981"/>
            <a:ext cx="723275" cy="253916"/>
          </a:xfrm>
          <a:prstGeom prst="rect">
            <a:avLst/>
          </a:prstGeom>
          <a:noFill/>
        </p:spPr>
        <p:txBody>
          <a:bodyPr wrap="none" rtlCol="0">
            <a:spAutoFit/>
          </a:bodyPr>
          <a:lstStyle/>
          <a:p>
            <a:r>
              <a:rPr kumimoji="1" lang="ja-JP" altLang="en-US" sz="1050">
                <a:latin typeface="MS Gothic" panose="020B0609070205080204" pitchFamily="49" charset="-128"/>
                <a:ea typeface="MS Gothic" panose="020B0609070205080204" pitchFamily="49" charset="-128"/>
              </a:rPr>
              <a:t>梗塞部位</a:t>
            </a:r>
          </a:p>
        </p:txBody>
      </p:sp>
      <p:sp>
        <p:nvSpPr>
          <p:cNvPr id="16" name="テキスト ボックス 15">
            <a:extLst>
              <a:ext uri="{FF2B5EF4-FFF2-40B4-BE49-F238E27FC236}">
                <a16:creationId xmlns:a16="http://schemas.microsoft.com/office/drawing/2014/main" id="{5B87795B-8342-CB25-A2CF-093B7E394FB2}"/>
              </a:ext>
            </a:extLst>
          </p:cNvPr>
          <p:cNvSpPr txBox="1"/>
          <p:nvPr/>
        </p:nvSpPr>
        <p:spPr>
          <a:xfrm>
            <a:off x="6108822" y="4644757"/>
            <a:ext cx="543739" cy="307777"/>
          </a:xfrm>
          <a:prstGeom prst="rect">
            <a:avLst/>
          </a:prstGeom>
          <a:noFill/>
        </p:spPr>
        <p:txBody>
          <a:bodyPr wrap="none" rtlCol="0">
            <a:spAutoFit/>
          </a:bodyPr>
          <a:lstStyle/>
          <a:p>
            <a:r>
              <a:rPr kumimoji="1" lang="ja-JP" altLang="en-US" sz="1400">
                <a:latin typeface="MS Gothic" panose="020B0609070205080204" pitchFamily="49" charset="-128"/>
                <a:ea typeface="MS Gothic" panose="020B0609070205080204" pitchFamily="49" charset="-128"/>
              </a:rPr>
              <a:t>血糖</a:t>
            </a:r>
          </a:p>
        </p:txBody>
      </p:sp>
      <p:sp>
        <p:nvSpPr>
          <p:cNvPr id="17" name="テキスト ボックス 16">
            <a:extLst>
              <a:ext uri="{FF2B5EF4-FFF2-40B4-BE49-F238E27FC236}">
                <a16:creationId xmlns:a16="http://schemas.microsoft.com/office/drawing/2014/main" id="{632F0A4E-BF82-974E-7C14-8ED53EDB9232}"/>
              </a:ext>
            </a:extLst>
          </p:cNvPr>
          <p:cNvSpPr txBox="1"/>
          <p:nvPr/>
        </p:nvSpPr>
        <p:spPr>
          <a:xfrm>
            <a:off x="6136601" y="5058725"/>
            <a:ext cx="415498" cy="276999"/>
          </a:xfrm>
          <a:prstGeom prst="rect">
            <a:avLst/>
          </a:prstGeom>
          <a:noFill/>
        </p:spPr>
        <p:txBody>
          <a:bodyPr wrap="none" rtlCol="0">
            <a:spAutoFit/>
          </a:bodyPr>
          <a:lstStyle/>
          <a:p>
            <a:r>
              <a:rPr kumimoji="1" lang="en-US" altLang="ja-JP" sz="1200" dirty="0" err="1">
                <a:latin typeface="MS Gothic" panose="020B0609070205080204" pitchFamily="49" charset="-128"/>
                <a:ea typeface="MS Gothic" panose="020B0609070205080204" pitchFamily="49" charset="-128"/>
              </a:rPr>
              <a:t>sBP</a:t>
            </a:r>
            <a:endParaRPr kumimoji="1" lang="ja-JP" altLang="en-US" sz="1200">
              <a:latin typeface="MS Gothic" panose="020B0609070205080204" pitchFamily="49" charset="-128"/>
              <a:ea typeface="MS Gothic" panose="020B0609070205080204" pitchFamily="49" charset="-128"/>
            </a:endParaRPr>
          </a:p>
        </p:txBody>
      </p:sp>
      <p:sp>
        <p:nvSpPr>
          <p:cNvPr id="18" name="正方形/長方形 17">
            <a:extLst>
              <a:ext uri="{FF2B5EF4-FFF2-40B4-BE49-F238E27FC236}">
                <a16:creationId xmlns:a16="http://schemas.microsoft.com/office/drawing/2014/main" id="{BE192F26-657A-D02C-0E7E-DD40F5E7B273}"/>
              </a:ext>
            </a:extLst>
          </p:cNvPr>
          <p:cNvSpPr/>
          <p:nvPr/>
        </p:nvSpPr>
        <p:spPr>
          <a:xfrm>
            <a:off x="10820400" y="2034275"/>
            <a:ext cx="270814" cy="2574669"/>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6942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35FD99-342E-FC2E-5F7E-23A971F5566D}"/>
              </a:ext>
            </a:extLst>
          </p:cNvPr>
          <p:cNvSpPr>
            <a:spLocks noGrp="1"/>
          </p:cNvSpPr>
          <p:nvPr>
            <p:ph type="title"/>
          </p:nvPr>
        </p:nvSpPr>
        <p:spPr/>
        <p:txBody>
          <a:bodyPr/>
          <a:lstStyle/>
          <a:p>
            <a:r>
              <a:rPr kumimoji="1" lang="ja-JP" altLang="en-US"/>
              <a:t>結論</a:t>
            </a:r>
          </a:p>
        </p:txBody>
      </p:sp>
      <p:sp>
        <p:nvSpPr>
          <p:cNvPr id="3" name="コンテンツ プレースホルダー 2">
            <a:extLst>
              <a:ext uri="{FF2B5EF4-FFF2-40B4-BE49-F238E27FC236}">
                <a16:creationId xmlns:a16="http://schemas.microsoft.com/office/drawing/2014/main" id="{4D655A78-F6AC-EBD1-46E8-09D0C57829BF}"/>
              </a:ext>
            </a:extLst>
          </p:cNvPr>
          <p:cNvSpPr>
            <a:spLocks noGrp="1"/>
          </p:cNvSpPr>
          <p:nvPr>
            <p:ph idx="1"/>
          </p:nvPr>
        </p:nvSpPr>
        <p:spPr>
          <a:xfrm>
            <a:off x="1371600" y="1428750"/>
            <a:ext cx="9601200" cy="3581400"/>
          </a:xfrm>
        </p:spPr>
        <p:txBody>
          <a:bodyPr>
            <a:normAutofit fontScale="92500" lnSpcReduction="10000"/>
          </a:bodyPr>
          <a:lstStyle/>
          <a:p>
            <a:r>
              <a:rPr lang="en" altLang="ja-JP" sz="2800" dirty="0"/>
              <a:t>IVT</a:t>
            </a:r>
            <a:r>
              <a:rPr lang="ja-JP" altLang="en-US" sz="2800"/>
              <a:t>は血液脳関門破綻や再灌流により</a:t>
            </a:r>
            <a:r>
              <a:rPr lang="en" altLang="ja-JP" sz="2800" dirty="0"/>
              <a:t>PH</a:t>
            </a:r>
            <a:r>
              <a:rPr lang="ja-JP" altLang="en-US" sz="2800"/>
              <a:t>リスクを軽度に増加させ得る</a:t>
            </a:r>
            <a:endParaRPr lang="en-US" altLang="ja-JP" sz="2800" dirty="0"/>
          </a:p>
          <a:p>
            <a:pPr lvl="1"/>
            <a:r>
              <a:rPr lang="en-US" altLang="ja-JP" sz="2800" dirty="0"/>
              <a:t>PH2</a:t>
            </a:r>
            <a:r>
              <a:rPr lang="ja-JP" altLang="en-US" sz="2800"/>
              <a:t>は明確に予後不良</a:t>
            </a:r>
          </a:p>
          <a:p>
            <a:pPr lvl="1"/>
            <a:r>
              <a:rPr lang="ja-JP" altLang="en-US" sz="2800" i="0"/>
              <a:t>一方で</a:t>
            </a:r>
            <a:r>
              <a:rPr lang="en-US" altLang="ja-JP" sz="2800" i="0" dirty="0"/>
              <a:t>EVT</a:t>
            </a:r>
            <a:r>
              <a:rPr lang="ja-JP" altLang="en-US" sz="2800" i="0"/>
              <a:t>のみと比較し、早期・最終再灌流を改善</a:t>
            </a:r>
            <a:r>
              <a:rPr lang="en-US" altLang="ja-JP" sz="2800" i="0" dirty="0"/>
              <a:t>(IRIS</a:t>
            </a:r>
            <a:r>
              <a:rPr lang="ja-JP" altLang="en-US" sz="2800" i="0"/>
              <a:t>主要研究結果より</a:t>
            </a:r>
            <a:r>
              <a:rPr lang="en-US" altLang="ja-JP" sz="2800" i="0" dirty="0"/>
              <a:t>)</a:t>
            </a:r>
          </a:p>
          <a:p>
            <a:pPr lvl="1"/>
            <a:r>
              <a:rPr lang="en-US" altLang="ja-JP" sz="2800" i="0" dirty="0"/>
              <a:t>mRS0-2</a:t>
            </a:r>
            <a:r>
              <a:rPr lang="ja-JP" altLang="en-US" sz="2800" i="0"/>
              <a:t>の絶対的差はわずか</a:t>
            </a:r>
            <a:r>
              <a:rPr lang="en-US" altLang="ja-JP" sz="2800" i="0" dirty="0"/>
              <a:t>2%(IRIS</a:t>
            </a:r>
            <a:r>
              <a:rPr lang="ja-JP" altLang="en-US" sz="2800" i="0"/>
              <a:t>主要研究結果より</a:t>
            </a:r>
            <a:r>
              <a:rPr lang="en-US" altLang="ja-JP" sz="2800" i="0" dirty="0"/>
              <a:t>)</a:t>
            </a:r>
            <a:endParaRPr lang="ja-JP" altLang="en-US" sz="2800" i="0"/>
          </a:p>
          <a:p>
            <a:pPr marL="530352" lvl="1" indent="0">
              <a:buNone/>
            </a:pPr>
            <a:r>
              <a:rPr lang="ja-JP" altLang="en-US" sz="4000" i="0">
                <a:solidFill>
                  <a:srgbClr val="FF0000"/>
                </a:solidFill>
              </a:rPr>
              <a:t>▶︎</a:t>
            </a:r>
            <a:r>
              <a:rPr lang="ja-JP" altLang="en-US" sz="4000">
                <a:solidFill>
                  <a:srgbClr val="FF0000"/>
                </a:solidFill>
              </a:rPr>
              <a:t>出血リスクと再灌流利益が相殺され、全体予後は悪化しない</a:t>
            </a:r>
          </a:p>
        </p:txBody>
      </p:sp>
      <p:pic>
        <p:nvPicPr>
          <p:cNvPr id="5" name="図 4">
            <a:extLst>
              <a:ext uri="{FF2B5EF4-FFF2-40B4-BE49-F238E27FC236}">
                <a16:creationId xmlns:a16="http://schemas.microsoft.com/office/drawing/2014/main" id="{D252E3C2-8C4B-76F5-7286-D262DDF59C5C}"/>
              </a:ext>
            </a:extLst>
          </p:cNvPr>
          <p:cNvPicPr>
            <a:picLocks noChangeAspect="1"/>
          </p:cNvPicPr>
          <p:nvPr/>
        </p:nvPicPr>
        <p:blipFill>
          <a:blip r:embed="rId3"/>
          <a:stretch>
            <a:fillRect/>
          </a:stretch>
        </p:blipFill>
        <p:spPr>
          <a:xfrm>
            <a:off x="6434004" y="4772609"/>
            <a:ext cx="5757996" cy="2085391"/>
          </a:xfrm>
          <a:prstGeom prst="rect">
            <a:avLst/>
          </a:prstGeom>
        </p:spPr>
      </p:pic>
    </p:spTree>
    <p:extLst>
      <p:ext uri="{BB962C8B-B14F-4D97-AF65-F5344CB8AC3E}">
        <p14:creationId xmlns:p14="http://schemas.microsoft.com/office/powerpoint/2010/main" val="3637497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6D7B62-D3CC-3772-7911-CC0AA3BED8FE}"/>
              </a:ext>
            </a:extLst>
          </p:cNvPr>
          <p:cNvSpPr>
            <a:spLocks noGrp="1"/>
          </p:cNvSpPr>
          <p:nvPr>
            <p:ph type="title"/>
          </p:nvPr>
        </p:nvSpPr>
        <p:spPr/>
        <p:txBody>
          <a:bodyPr/>
          <a:lstStyle/>
          <a:p>
            <a:r>
              <a:rPr kumimoji="1" lang="en-US" altLang="ja-JP" dirty="0"/>
              <a:t>Limitations</a:t>
            </a:r>
            <a:endParaRPr kumimoji="1" lang="ja-JP" altLang="en-US"/>
          </a:p>
        </p:txBody>
      </p:sp>
      <p:sp>
        <p:nvSpPr>
          <p:cNvPr id="3" name="コンテンツ プレースホルダー 2">
            <a:extLst>
              <a:ext uri="{FF2B5EF4-FFF2-40B4-BE49-F238E27FC236}">
                <a16:creationId xmlns:a16="http://schemas.microsoft.com/office/drawing/2014/main" id="{1C088E6E-50D7-AB15-4B7C-FE8190769F1B}"/>
              </a:ext>
            </a:extLst>
          </p:cNvPr>
          <p:cNvSpPr>
            <a:spLocks noGrp="1"/>
          </p:cNvSpPr>
          <p:nvPr>
            <p:ph idx="1"/>
          </p:nvPr>
        </p:nvSpPr>
        <p:spPr>
          <a:xfrm>
            <a:off x="999995" y="1428750"/>
            <a:ext cx="11192005" cy="5379929"/>
          </a:xfrm>
        </p:spPr>
        <p:txBody>
          <a:bodyPr>
            <a:noAutofit/>
          </a:bodyPr>
          <a:lstStyle/>
          <a:p>
            <a:pPr marL="0" indent="0">
              <a:buNone/>
            </a:pPr>
            <a:r>
              <a:rPr lang="en-US" altLang="ja-JP" sz="2800" dirty="0"/>
              <a:t>①</a:t>
            </a:r>
            <a:r>
              <a:rPr lang="ja-JP" altLang="en-US" sz="2800"/>
              <a:t>症候性頭蓋内出血</a:t>
            </a:r>
            <a:r>
              <a:rPr lang="en-US" altLang="ja-JP" sz="2800" dirty="0"/>
              <a:t>(</a:t>
            </a:r>
            <a:r>
              <a:rPr lang="en-US" altLang="ja-JP" sz="2800" dirty="0" err="1"/>
              <a:t>sICH</a:t>
            </a:r>
            <a:r>
              <a:rPr lang="en-US" altLang="ja-JP" sz="2800" dirty="0"/>
              <a:t>)</a:t>
            </a:r>
            <a:r>
              <a:rPr lang="ja-JP" altLang="en-US" sz="2800"/>
              <a:t>の定義が試験間で不統一であるため、</a:t>
            </a:r>
            <a:r>
              <a:rPr lang="en-US" altLang="ja-JP" sz="2800" dirty="0" err="1"/>
              <a:t>sICH</a:t>
            </a:r>
            <a:r>
              <a:rPr lang="ja-JP" altLang="en-US" sz="2800"/>
              <a:t>の頻度比較には限界がある</a:t>
            </a:r>
            <a:endParaRPr lang="en-US" altLang="ja-JP" sz="2800" dirty="0"/>
          </a:p>
          <a:p>
            <a:pPr marL="0" indent="0">
              <a:buNone/>
            </a:pPr>
            <a:r>
              <a:rPr lang="en-US" altLang="ja-JP" sz="2800" dirty="0"/>
              <a:t>②ICH</a:t>
            </a:r>
            <a:r>
              <a:rPr lang="ja-JP" altLang="en-US" sz="2800"/>
              <a:t>の判定は各施設で実施されており、</a:t>
            </a:r>
            <a:r>
              <a:rPr lang="en-US" altLang="ja-JP" sz="2800" dirty="0"/>
              <a:t>Heidelberg</a:t>
            </a:r>
            <a:r>
              <a:rPr lang="ja-JP" altLang="en-US" sz="2800"/>
              <a:t>分類を用いているものの評価のばらつきを完全には排除できない</a:t>
            </a:r>
            <a:endParaRPr lang="en-US" altLang="ja-JP" sz="2800" dirty="0"/>
          </a:p>
          <a:p>
            <a:pPr marL="0" indent="0">
              <a:buNone/>
            </a:pPr>
            <a:r>
              <a:rPr lang="ja-JP" altLang="en-US" sz="2800"/>
              <a:t>③年齢、</a:t>
            </a:r>
            <a:r>
              <a:rPr lang="en-US" altLang="ja-JP" sz="2800" dirty="0"/>
              <a:t>NIHSS</a:t>
            </a:r>
            <a:r>
              <a:rPr lang="ja-JP" altLang="en-US" sz="2800"/>
              <a:t>、発症時間などの交互作用解析は探索的であり、差がない＝影響がないとは言えない</a:t>
            </a:r>
            <a:endParaRPr lang="en-US" altLang="ja-JP" sz="2800" dirty="0"/>
          </a:p>
          <a:p>
            <a:pPr marL="0" indent="0">
              <a:buNone/>
            </a:pPr>
            <a:r>
              <a:rPr lang="ja-JP" altLang="en-US" sz="2800"/>
              <a:t>④</a:t>
            </a:r>
            <a:r>
              <a:rPr lang="en-US" altLang="ja-JP" sz="2800" dirty="0"/>
              <a:t>EVT</a:t>
            </a:r>
            <a:r>
              <a:rPr lang="ja-JP" altLang="en-US" sz="2800"/>
              <a:t>可能施設に直接来院した患者のみが対象であり、他院搬送症例や後方循環閉塞は含まれないため、すべての脳梗塞患者に当てはまるとは限らない</a:t>
            </a:r>
            <a:endParaRPr lang="en-US" altLang="ja-JP" sz="2800" dirty="0"/>
          </a:p>
        </p:txBody>
      </p:sp>
    </p:spTree>
    <p:extLst>
      <p:ext uri="{BB962C8B-B14F-4D97-AF65-F5344CB8AC3E}">
        <p14:creationId xmlns:p14="http://schemas.microsoft.com/office/powerpoint/2010/main" val="172447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AC5069-BCDF-C3D2-9630-02D3E0E90BF4}"/>
              </a:ext>
            </a:extLst>
          </p:cNvPr>
          <p:cNvSpPr>
            <a:spLocks noGrp="1"/>
          </p:cNvSpPr>
          <p:nvPr>
            <p:ph type="title"/>
          </p:nvPr>
        </p:nvSpPr>
        <p:spPr/>
        <p:txBody>
          <a:bodyPr/>
          <a:lstStyle/>
          <a:p>
            <a:r>
              <a:rPr kumimoji="1" lang="ja-JP" altLang="en-US"/>
              <a:t>私見</a:t>
            </a:r>
          </a:p>
        </p:txBody>
      </p:sp>
      <p:sp>
        <p:nvSpPr>
          <p:cNvPr id="3" name="角丸四角形 2">
            <a:extLst>
              <a:ext uri="{FF2B5EF4-FFF2-40B4-BE49-F238E27FC236}">
                <a16:creationId xmlns:a16="http://schemas.microsoft.com/office/drawing/2014/main" id="{1E93BF1E-82DE-EC4A-F9B8-2971ED7A3A64}"/>
              </a:ext>
            </a:extLst>
          </p:cNvPr>
          <p:cNvSpPr/>
          <p:nvPr/>
        </p:nvSpPr>
        <p:spPr>
          <a:xfrm>
            <a:off x="1371600" y="2188780"/>
            <a:ext cx="4539995" cy="42330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800">
                <a:latin typeface="MS Gothic" panose="020B0609070205080204" pitchFamily="49" charset="-128"/>
                <a:ea typeface="MS Gothic" panose="020B0609070205080204" pitchFamily="49" charset="-128"/>
              </a:rPr>
              <a:t>・</a:t>
            </a:r>
            <a:r>
              <a:rPr kumimoji="1" lang="en-US" altLang="ja-JP" sz="2800" dirty="0">
                <a:latin typeface="MS Gothic" panose="020B0609070205080204" pitchFamily="49" charset="-128"/>
                <a:ea typeface="MS Gothic" panose="020B0609070205080204" pitchFamily="49" charset="-128"/>
              </a:rPr>
              <a:t>IVT</a:t>
            </a:r>
            <a:r>
              <a:rPr kumimoji="1" lang="ja-JP" altLang="en-US" sz="2800">
                <a:latin typeface="MS Gothic" panose="020B0609070205080204" pitchFamily="49" charset="-128"/>
                <a:ea typeface="MS Gothic" panose="020B0609070205080204" pitchFamily="49" charset="-128"/>
              </a:rPr>
              <a:t>＋</a:t>
            </a:r>
            <a:r>
              <a:rPr kumimoji="1" lang="en-US" altLang="ja-JP" sz="2800" dirty="0">
                <a:latin typeface="MS Gothic" panose="020B0609070205080204" pitchFamily="49" charset="-128"/>
                <a:ea typeface="MS Gothic" panose="020B0609070205080204" pitchFamily="49" charset="-128"/>
              </a:rPr>
              <a:t>EVT</a:t>
            </a:r>
            <a:r>
              <a:rPr kumimoji="1" lang="ja-JP" altLang="en-US" sz="2800">
                <a:latin typeface="MS Gothic" panose="020B0609070205080204" pitchFamily="49" charset="-128"/>
                <a:ea typeface="MS Gothic" panose="020B0609070205080204" pitchFamily="49" charset="-128"/>
              </a:rPr>
              <a:t>は実質内血腫リスクを軽度増加させるが、</a:t>
            </a:r>
            <a:r>
              <a:rPr kumimoji="1" lang="ja-JP" altLang="en-US" sz="2800">
                <a:solidFill>
                  <a:srgbClr val="FF0000"/>
                </a:solidFill>
                <a:latin typeface="MS Gothic" panose="020B0609070205080204" pitchFamily="49" charset="-128"/>
                <a:ea typeface="MS Gothic" panose="020B0609070205080204" pitchFamily="49" charset="-128"/>
              </a:rPr>
              <a:t>全体の機能予後は悪化しない</a:t>
            </a:r>
            <a:endParaRPr kumimoji="1" lang="en-US" altLang="ja-JP" sz="2800" dirty="0">
              <a:solidFill>
                <a:srgbClr val="FF0000"/>
              </a:solidFill>
              <a:latin typeface="MS Gothic" panose="020B0609070205080204" pitchFamily="49" charset="-128"/>
              <a:ea typeface="MS Gothic" panose="020B0609070205080204" pitchFamily="49" charset="-128"/>
            </a:endParaRPr>
          </a:p>
          <a:p>
            <a:pPr algn="ctr"/>
            <a:r>
              <a:rPr kumimoji="1" lang="ja-JP" altLang="en-US" sz="2800">
                <a:latin typeface="MS Gothic" panose="020B0609070205080204" pitchFamily="49" charset="-128"/>
                <a:ea typeface="MS Gothic" panose="020B0609070205080204" pitchFamily="49" charset="-128"/>
              </a:rPr>
              <a:t>→</a:t>
            </a:r>
            <a:r>
              <a:rPr kumimoji="1" lang="en-US" altLang="ja-JP" sz="2800" dirty="0">
                <a:latin typeface="MS Gothic" panose="020B0609070205080204" pitchFamily="49" charset="-128"/>
                <a:ea typeface="MS Gothic" panose="020B0609070205080204" pitchFamily="49" charset="-128"/>
              </a:rPr>
              <a:t>EVT</a:t>
            </a:r>
            <a:r>
              <a:rPr kumimoji="1" lang="ja-JP" altLang="en-US" sz="2800">
                <a:latin typeface="MS Gothic" panose="020B0609070205080204" pitchFamily="49" charset="-128"/>
                <a:ea typeface="MS Gothic" panose="020B0609070205080204" pitchFamily="49" charset="-128"/>
              </a:rPr>
              <a:t>直送例において一律に</a:t>
            </a:r>
            <a:r>
              <a:rPr kumimoji="1" lang="en-US" altLang="ja-JP" sz="2800" dirty="0">
                <a:solidFill>
                  <a:srgbClr val="FF0000"/>
                </a:solidFill>
                <a:latin typeface="MS Gothic" panose="020B0609070205080204" pitchFamily="49" charset="-128"/>
                <a:ea typeface="MS Gothic" panose="020B0609070205080204" pitchFamily="49" charset="-128"/>
              </a:rPr>
              <a:t>IVT	</a:t>
            </a:r>
            <a:r>
              <a:rPr kumimoji="1" lang="ja-JP" altLang="en-US" sz="2800">
                <a:solidFill>
                  <a:srgbClr val="FF0000"/>
                </a:solidFill>
                <a:latin typeface="MS Gothic" panose="020B0609070205080204" pitchFamily="49" charset="-128"/>
                <a:ea typeface="MS Gothic" panose="020B0609070205080204" pitchFamily="49" charset="-128"/>
              </a:rPr>
              <a:t>を省略する根拠は支持されない</a:t>
            </a:r>
            <a:endParaRPr kumimoji="1" lang="en-US" altLang="ja-JP" sz="2800" dirty="0">
              <a:solidFill>
                <a:srgbClr val="FF0000"/>
              </a:solidFill>
              <a:latin typeface="MS Gothic" panose="020B0609070205080204" pitchFamily="49" charset="-128"/>
              <a:ea typeface="MS Gothic" panose="020B0609070205080204" pitchFamily="49" charset="-128"/>
            </a:endParaRPr>
          </a:p>
        </p:txBody>
      </p:sp>
      <p:sp>
        <p:nvSpPr>
          <p:cNvPr id="4" name="角丸四角形 3">
            <a:extLst>
              <a:ext uri="{FF2B5EF4-FFF2-40B4-BE49-F238E27FC236}">
                <a16:creationId xmlns:a16="http://schemas.microsoft.com/office/drawing/2014/main" id="{C3253099-56EF-0375-F885-D973BBD55EC0}"/>
              </a:ext>
            </a:extLst>
          </p:cNvPr>
          <p:cNvSpPr/>
          <p:nvPr/>
        </p:nvSpPr>
        <p:spPr>
          <a:xfrm>
            <a:off x="7283668" y="2188779"/>
            <a:ext cx="4771697" cy="423304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800">
                <a:latin typeface="MS Gothic" panose="020B0609070205080204" pitchFamily="49" charset="-128"/>
                <a:ea typeface="MS Gothic" panose="020B0609070205080204" pitchFamily="49" charset="-128"/>
              </a:rPr>
              <a:t>・</a:t>
            </a:r>
            <a:r>
              <a:rPr kumimoji="1" lang="en-US" altLang="ja-JP" sz="2800" dirty="0">
                <a:latin typeface="MS Gothic" panose="020B0609070205080204" pitchFamily="49" charset="-128"/>
                <a:ea typeface="MS Gothic" panose="020B0609070205080204" pitchFamily="49" charset="-128"/>
              </a:rPr>
              <a:t>IVT</a:t>
            </a:r>
            <a:r>
              <a:rPr kumimoji="1" lang="ja-JP" altLang="en-US" sz="2800">
                <a:latin typeface="MS Gothic" panose="020B0609070205080204" pitchFamily="49" charset="-128"/>
                <a:ea typeface="MS Gothic" panose="020B0609070205080204" pitchFamily="49" charset="-128"/>
              </a:rPr>
              <a:t>使用の是非ではなく、</a:t>
            </a:r>
            <a:r>
              <a:rPr kumimoji="1" lang="en-US" altLang="ja-JP" sz="2800" dirty="0">
                <a:solidFill>
                  <a:srgbClr val="FF0000"/>
                </a:solidFill>
                <a:latin typeface="MS Gothic" panose="020B0609070205080204" pitchFamily="49" charset="-128"/>
                <a:ea typeface="MS Gothic" panose="020B0609070205080204" pitchFamily="49" charset="-128"/>
              </a:rPr>
              <a:t>PH2</a:t>
            </a:r>
            <a:r>
              <a:rPr kumimoji="1" lang="ja-JP" altLang="en-US" sz="2800">
                <a:solidFill>
                  <a:srgbClr val="FF0000"/>
                </a:solidFill>
                <a:latin typeface="MS Gothic" panose="020B0609070205080204" pitchFamily="49" charset="-128"/>
                <a:ea typeface="MS Gothic" panose="020B0609070205080204" pitchFamily="49" charset="-128"/>
              </a:rPr>
              <a:t>を起こしやすい患者をどう選別するか</a:t>
            </a:r>
            <a:r>
              <a:rPr kumimoji="1" lang="ja-JP" altLang="en-US" sz="2800">
                <a:latin typeface="MS Gothic" panose="020B0609070205080204" pitchFamily="49" charset="-128"/>
                <a:ea typeface="MS Gothic" panose="020B0609070205080204" pitchFamily="49" charset="-128"/>
              </a:rPr>
              <a:t>が重要</a:t>
            </a:r>
            <a:endParaRPr kumimoji="1" lang="en-US" altLang="ja-JP" sz="2800" dirty="0">
              <a:latin typeface="MS Gothic" panose="020B0609070205080204" pitchFamily="49" charset="-128"/>
              <a:ea typeface="MS Gothic" panose="020B0609070205080204" pitchFamily="49" charset="-128"/>
            </a:endParaRPr>
          </a:p>
          <a:p>
            <a:pPr algn="ctr"/>
            <a:r>
              <a:rPr kumimoji="1" lang="ja-JP" altLang="en-US" sz="2800">
                <a:latin typeface="MS Gothic" panose="020B0609070205080204" pitchFamily="49" charset="-128"/>
                <a:ea typeface="MS Gothic" panose="020B0609070205080204" pitchFamily="49" charset="-128"/>
              </a:rPr>
              <a:t>・</a:t>
            </a:r>
            <a:r>
              <a:rPr kumimoji="1" lang="en-US" altLang="ja-JP" sz="2800" dirty="0">
                <a:latin typeface="MS Gothic" panose="020B0609070205080204" pitchFamily="49" charset="-128"/>
                <a:ea typeface="MS Gothic" panose="020B0609070205080204" pitchFamily="49" charset="-128"/>
              </a:rPr>
              <a:t>IVT</a:t>
            </a:r>
            <a:r>
              <a:rPr kumimoji="1" lang="ja-JP" altLang="en-US" sz="2800">
                <a:latin typeface="MS Gothic" panose="020B0609070205080204" pitchFamily="49" charset="-128"/>
                <a:ea typeface="MS Gothic" panose="020B0609070205080204" pitchFamily="49" charset="-128"/>
              </a:rPr>
              <a:t>は</a:t>
            </a:r>
            <a:r>
              <a:rPr kumimoji="1" lang="ja-JP" altLang="en-US" sz="2800">
                <a:solidFill>
                  <a:srgbClr val="FF0000"/>
                </a:solidFill>
                <a:latin typeface="MS Gothic" panose="020B0609070205080204" pitchFamily="49" charset="-128"/>
                <a:ea typeface="MS Gothic" panose="020B0609070205080204" pitchFamily="49" charset="-128"/>
              </a:rPr>
              <a:t>出血リスクと再灌流によるベネフィットを比較し個別に判断</a:t>
            </a:r>
            <a:r>
              <a:rPr kumimoji="1" lang="ja-JP" altLang="en-US" sz="2800">
                <a:latin typeface="MS Gothic" panose="020B0609070205080204" pitchFamily="49" charset="-128"/>
                <a:ea typeface="MS Gothic" panose="020B0609070205080204" pitchFamily="49" charset="-128"/>
              </a:rPr>
              <a:t>すべき治療と考える</a:t>
            </a:r>
            <a:endParaRPr kumimoji="1" lang="en-US" altLang="ja-JP" sz="2800" dirty="0">
              <a:latin typeface="MS Gothic" panose="020B0609070205080204" pitchFamily="49" charset="-128"/>
              <a:ea typeface="MS Gothic" panose="020B0609070205080204" pitchFamily="49" charset="-128"/>
            </a:endParaRPr>
          </a:p>
        </p:txBody>
      </p:sp>
      <p:sp>
        <p:nvSpPr>
          <p:cNvPr id="6" name="右矢印 5">
            <a:extLst>
              <a:ext uri="{FF2B5EF4-FFF2-40B4-BE49-F238E27FC236}">
                <a16:creationId xmlns:a16="http://schemas.microsoft.com/office/drawing/2014/main" id="{7C7915ED-97B0-FAB2-BAC2-094A4F242323}"/>
              </a:ext>
            </a:extLst>
          </p:cNvPr>
          <p:cNvSpPr/>
          <p:nvPr/>
        </p:nvSpPr>
        <p:spPr>
          <a:xfrm>
            <a:off x="6058739" y="3778628"/>
            <a:ext cx="1224929" cy="907673"/>
          </a:xfrm>
          <a:prstGeom prst="rightArrow">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FC781D6-DCEC-1810-C048-186155A01E68}"/>
              </a:ext>
            </a:extLst>
          </p:cNvPr>
          <p:cNvSpPr txBox="1"/>
          <p:nvPr/>
        </p:nvSpPr>
        <p:spPr>
          <a:xfrm>
            <a:off x="1730321" y="1586925"/>
            <a:ext cx="3872589" cy="584775"/>
          </a:xfrm>
          <a:prstGeom prst="rect">
            <a:avLst/>
          </a:prstGeom>
          <a:noFill/>
        </p:spPr>
        <p:txBody>
          <a:bodyPr wrap="square" rtlCol="0">
            <a:spAutoFit/>
          </a:bodyPr>
          <a:lstStyle/>
          <a:p>
            <a:r>
              <a:rPr kumimoji="1" lang="ja-JP" altLang="en-US" sz="3200"/>
              <a:t>本研究の結果から</a:t>
            </a:r>
          </a:p>
        </p:txBody>
      </p:sp>
      <p:sp>
        <p:nvSpPr>
          <p:cNvPr id="8" name="テキスト ボックス 7">
            <a:extLst>
              <a:ext uri="{FF2B5EF4-FFF2-40B4-BE49-F238E27FC236}">
                <a16:creationId xmlns:a16="http://schemas.microsoft.com/office/drawing/2014/main" id="{A907F543-7718-7C76-C114-69BB446675CF}"/>
              </a:ext>
            </a:extLst>
          </p:cNvPr>
          <p:cNvSpPr txBox="1"/>
          <p:nvPr/>
        </p:nvSpPr>
        <p:spPr>
          <a:xfrm>
            <a:off x="9166814" y="1604004"/>
            <a:ext cx="1005403" cy="584775"/>
          </a:xfrm>
          <a:prstGeom prst="rect">
            <a:avLst/>
          </a:prstGeom>
          <a:noFill/>
        </p:spPr>
        <p:txBody>
          <a:bodyPr wrap="none" rtlCol="0">
            <a:spAutoFit/>
          </a:bodyPr>
          <a:lstStyle/>
          <a:p>
            <a:r>
              <a:rPr kumimoji="1" lang="ja-JP" altLang="en-US" sz="3200"/>
              <a:t>私見</a:t>
            </a:r>
          </a:p>
        </p:txBody>
      </p:sp>
    </p:spTree>
    <p:extLst>
      <p:ext uri="{BB962C8B-B14F-4D97-AF65-F5344CB8AC3E}">
        <p14:creationId xmlns:p14="http://schemas.microsoft.com/office/powerpoint/2010/main" val="99554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C4B9C0-37C9-C8FF-0DDF-98E85E28F23B}"/>
              </a:ext>
            </a:extLst>
          </p:cNvPr>
          <p:cNvSpPr>
            <a:spLocks noGrp="1"/>
          </p:cNvSpPr>
          <p:nvPr>
            <p:ph type="title"/>
          </p:nvPr>
        </p:nvSpPr>
        <p:spPr/>
        <p:txBody>
          <a:bodyPr/>
          <a:lstStyle/>
          <a:p>
            <a:r>
              <a:rPr kumimoji="1" lang="ja-JP" altLang="en-US"/>
              <a:t>背景</a:t>
            </a:r>
          </a:p>
        </p:txBody>
      </p:sp>
      <p:sp>
        <p:nvSpPr>
          <p:cNvPr id="3" name="コンテンツ プレースホルダー 2">
            <a:extLst>
              <a:ext uri="{FF2B5EF4-FFF2-40B4-BE49-F238E27FC236}">
                <a16:creationId xmlns:a16="http://schemas.microsoft.com/office/drawing/2014/main" id="{B7205390-0F03-2CB4-902E-FC1091A8C793}"/>
              </a:ext>
            </a:extLst>
          </p:cNvPr>
          <p:cNvSpPr>
            <a:spLocks noGrp="1"/>
          </p:cNvSpPr>
          <p:nvPr>
            <p:ph idx="1"/>
          </p:nvPr>
        </p:nvSpPr>
        <p:spPr>
          <a:xfrm>
            <a:off x="1371600" y="2286000"/>
            <a:ext cx="9233338" cy="3581400"/>
          </a:xfrm>
        </p:spPr>
        <p:txBody>
          <a:bodyPr/>
          <a:lstStyle/>
          <a:p>
            <a:r>
              <a:rPr kumimoji="1" lang="ja-JP" altLang="en-US"/>
              <a:t>前方循環の主幹動脈閉塞</a:t>
            </a:r>
            <a:r>
              <a:rPr kumimoji="1" lang="en-US" altLang="ja-JP" dirty="0"/>
              <a:t>(LVO)</a:t>
            </a:r>
            <a:r>
              <a:rPr kumimoji="1" lang="ja-JP" altLang="en-US"/>
              <a:t>では静脈内血栓溶解療法</a:t>
            </a:r>
            <a:r>
              <a:rPr kumimoji="1" lang="en-US" altLang="ja-JP" dirty="0"/>
              <a:t>(intravenous </a:t>
            </a:r>
            <a:r>
              <a:rPr kumimoji="1" lang="en-US" altLang="ja-JP" dirty="0" err="1"/>
              <a:t>thrombolysis:IVT</a:t>
            </a:r>
            <a:r>
              <a:rPr kumimoji="1" lang="en-US" altLang="ja-JP" dirty="0"/>
              <a:t>)</a:t>
            </a:r>
            <a:r>
              <a:rPr kumimoji="1" lang="ja-JP" altLang="en-US"/>
              <a:t>と血管内治療</a:t>
            </a:r>
            <a:r>
              <a:rPr kumimoji="1" lang="en-US" altLang="ja-JP" dirty="0"/>
              <a:t>(endovascular </a:t>
            </a:r>
            <a:r>
              <a:rPr kumimoji="1" lang="en-US" altLang="ja-JP" dirty="0" err="1"/>
              <a:t>treatment:</a:t>
            </a:r>
            <a:r>
              <a:rPr lang="en-US" altLang="ja-JP" dirty="0" err="1"/>
              <a:t>EVT</a:t>
            </a:r>
            <a:r>
              <a:rPr lang="en-US" altLang="ja-JP" dirty="0"/>
              <a:t>)</a:t>
            </a:r>
            <a:r>
              <a:rPr lang="ja-JP" altLang="en-US"/>
              <a:t>の併用が標準治療である</a:t>
            </a:r>
            <a:endParaRPr lang="en-US" altLang="ja-JP" dirty="0"/>
          </a:p>
          <a:p>
            <a:r>
              <a:rPr lang="ja-JP" altLang="en-US"/>
              <a:t>しかし、</a:t>
            </a:r>
            <a:r>
              <a:rPr lang="en-US" altLang="ja-JP" dirty="0"/>
              <a:t>EVT</a:t>
            </a:r>
            <a:r>
              <a:rPr lang="ja-JP" altLang="en-US"/>
              <a:t>が可能な施設へ直接来院した患者に対する</a:t>
            </a:r>
            <a:r>
              <a:rPr lang="en-US" altLang="ja-JP" dirty="0"/>
              <a:t>IVT</a:t>
            </a:r>
            <a:r>
              <a:rPr lang="ja-JP" altLang="en-US"/>
              <a:t>の投与は頭蓋内出血</a:t>
            </a:r>
            <a:r>
              <a:rPr lang="en-US" altLang="ja-JP" dirty="0"/>
              <a:t>(intracranial </a:t>
            </a:r>
            <a:r>
              <a:rPr lang="en-US" altLang="ja-JP" dirty="0" err="1"/>
              <a:t>hemorrhage:ICH</a:t>
            </a:r>
            <a:r>
              <a:rPr lang="en-US" altLang="ja-JP" dirty="0"/>
              <a:t>)</a:t>
            </a:r>
            <a:r>
              <a:rPr lang="ja-JP" altLang="en-US"/>
              <a:t>の発生頻度増加に対する懸念が生じており、</a:t>
            </a:r>
            <a:r>
              <a:rPr lang="en-US" altLang="ja-JP" dirty="0"/>
              <a:t>Improving Reperfusion Strategies in ischemic Stroke(IRIS)</a:t>
            </a:r>
            <a:r>
              <a:rPr lang="ja-JP" altLang="en-US"/>
              <a:t>共同研究グループによる個別参加者データ・メタ解析では</a:t>
            </a:r>
            <a:r>
              <a:rPr lang="en-US" altLang="ja-JP" dirty="0"/>
              <a:t>ICH</a:t>
            </a:r>
            <a:r>
              <a:rPr lang="ja-JP" altLang="en-US"/>
              <a:t>全体の発生率が統計学的に有意に高いこと、および症候性</a:t>
            </a:r>
            <a:r>
              <a:rPr lang="en-US" altLang="ja-JP" dirty="0"/>
              <a:t>ICH</a:t>
            </a:r>
            <a:r>
              <a:rPr lang="ja-JP" altLang="en-US"/>
              <a:t>の発症率は統計学的有意差は認められなかった</a:t>
            </a:r>
            <a:endParaRPr lang="en-US" altLang="ja-JP" dirty="0"/>
          </a:p>
          <a:p>
            <a:r>
              <a:rPr lang="ja-JP" altLang="en-US"/>
              <a:t>しかし、アルテプラーゼが他の</a:t>
            </a:r>
            <a:r>
              <a:rPr lang="en-US" altLang="ja-JP" dirty="0"/>
              <a:t>ICH subtype</a:t>
            </a:r>
            <a:r>
              <a:rPr lang="ja-JP" altLang="en-US"/>
              <a:t>に与える影響や、</a:t>
            </a:r>
            <a:r>
              <a:rPr lang="en-US" altLang="ja-JP" dirty="0"/>
              <a:t>ICH subtype</a:t>
            </a:r>
            <a:r>
              <a:rPr lang="ja-JP" altLang="en-US"/>
              <a:t>と患者転帰の関連に加えそのような修飾因子が存在するのかは疑問である</a:t>
            </a:r>
            <a:endParaRPr lang="en-US" altLang="ja-JP" dirty="0"/>
          </a:p>
          <a:p>
            <a:endParaRPr lang="en-US" altLang="ja-JP" dirty="0"/>
          </a:p>
        </p:txBody>
      </p:sp>
    </p:spTree>
    <p:extLst>
      <p:ext uri="{BB962C8B-B14F-4D97-AF65-F5344CB8AC3E}">
        <p14:creationId xmlns:p14="http://schemas.microsoft.com/office/powerpoint/2010/main" val="112724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82711E-FA86-2DA9-0981-DFF318B5DF68}"/>
              </a:ext>
            </a:extLst>
          </p:cNvPr>
          <p:cNvSpPr>
            <a:spLocks noGrp="1"/>
          </p:cNvSpPr>
          <p:nvPr>
            <p:ph type="title"/>
          </p:nvPr>
        </p:nvSpPr>
        <p:spPr/>
        <p:txBody>
          <a:bodyPr/>
          <a:lstStyle/>
          <a:p>
            <a:r>
              <a:rPr kumimoji="1" lang="ja-JP" altLang="en-US"/>
              <a:t>本研究の目的</a:t>
            </a:r>
          </a:p>
        </p:txBody>
      </p:sp>
      <p:sp>
        <p:nvSpPr>
          <p:cNvPr id="3" name="コンテンツ プレースホルダー 2">
            <a:extLst>
              <a:ext uri="{FF2B5EF4-FFF2-40B4-BE49-F238E27FC236}">
                <a16:creationId xmlns:a16="http://schemas.microsoft.com/office/drawing/2014/main" id="{12906F23-DD07-B026-6A5F-7019CE530848}"/>
              </a:ext>
            </a:extLst>
          </p:cNvPr>
          <p:cNvSpPr>
            <a:spLocks noGrp="1"/>
          </p:cNvSpPr>
          <p:nvPr>
            <p:ph idx="1"/>
          </p:nvPr>
        </p:nvSpPr>
        <p:spPr>
          <a:xfrm>
            <a:off x="1371599" y="2286000"/>
            <a:ext cx="9769367" cy="3581400"/>
          </a:xfrm>
        </p:spPr>
        <p:txBody>
          <a:bodyPr>
            <a:normAutofit/>
          </a:bodyPr>
          <a:lstStyle/>
          <a:p>
            <a:r>
              <a:rPr kumimoji="1" lang="en-US" altLang="ja-JP" sz="4000" dirty="0"/>
              <a:t>IVT</a:t>
            </a:r>
            <a:r>
              <a:rPr kumimoji="1" lang="ja-JP" altLang="en-US" sz="4000"/>
              <a:t>＋</a:t>
            </a:r>
            <a:r>
              <a:rPr kumimoji="1" lang="en-US" altLang="ja-JP" sz="4000" dirty="0"/>
              <a:t>EVT</a:t>
            </a:r>
            <a:r>
              <a:rPr kumimoji="1" lang="ja-JP" altLang="en-US" sz="4000"/>
              <a:t>と</a:t>
            </a:r>
            <a:r>
              <a:rPr kumimoji="1" lang="en-US" altLang="ja-JP" sz="4000" dirty="0"/>
              <a:t>EVT</a:t>
            </a:r>
            <a:r>
              <a:rPr kumimoji="1" lang="ja-JP" altLang="en-US" sz="4000"/>
              <a:t>単独で治療された患者における</a:t>
            </a:r>
            <a:r>
              <a:rPr kumimoji="1" lang="en-US" altLang="ja-JP" sz="4000" dirty="0"/>
              <a:t>ICH</a:t>
            </a:r>
            <a:r>
              <a:rPr kumimoji="1" lang="ja-JP" altLang="en-US" sz="4000"/>
              <a:t>の発生頻度およびその</a:t>
            </a:r>
            <a:r>
              <a:rPr lang="en-US" altLang="ja-JP" sz="4000" dirty="0"/>
              <a:t>subtype</a:t>
            </a:r>
            <a:r>
              <a:rPr kumimoji="1" lang="ja-JP" altLang="en-US" sz="4000"/>
              <a:t>を明らかにし、さらに各</a:t>
            </a:r>
            <a:r>
              <a:rPr kumimoji="1" lang="en-US" altLang="ja-JP" sz="4000" dirty="0"/>
              <a:t>ICH</a:t>
            </a:r>
            <a:r>
              <a:rPr lang="en-US" altLang="ja-JP" sz="4000" dirty="0"/>
              <a:t> subtype</a:t>
            </a:r>
            <a:r>
              <a:rPr kumimoji="1" lang="ja-JP" altLang="en-US" sz="4000"/>
              <a:t>と患者の機能予後との関連を検討すること</a:t>
            </a:r>
          </a:p>
        </p:txBody>
      </p:sp>
    </p:spTree>
    <p:extLst>
      <p:ext uri="{BB962C8B-B14F-4D97-AF65-F5344CB8AC3E}">
        <p14:creationId xmlns:p14="http://schemas.microsoft.com/office/powerpoint/2010/main" val="68303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8F0512-6AF9-9058-5A96-E13F6B66A997}"/>
              </a:ext>
            </a:extLst>
          </p:cNvPr>
          <p:cNvSpPr>
            <a:spLocks noGrp="1"/>
          </p:cNvSpPr>
          <p:nvPr>
            <p:ph type="title"/>
          </p:nvPr>
        </p:nvSpPr>
        <p:spPr/>
        <p:txBody>
          <a:bodyPr/>
          <a:lstStyle/>
          <a:p>
            <a:r>
              <a:rPr kumimoji="1" lang="ja-JP" altLang="en-US"/>
              <a:t>研究デザイン</a:t>
            </a:r>
          </a:p>
        </p:txBody>
      </p:sp>
      <p:sp>
        <p:nvSpPr>
          <p:cNvPr id="3" name="コンテンツ プレースホルダー 2">
            <a:extLst>
              <a:ext uri="{FF2B5EF4-FFF2-40B4-BE49-F238E27FC236}">
                <a16:creationId xmlns:a16="http://schemas.microsoft.com/office/drawing/2014/main" id="{8C9DFC28-2679-1283-3D70-12CFB96DD933}"/>
              </a:ext>
            </a:extLst>
          </p:cNvPr>
          <p:cNvSpPr>
            <a:spLocks noGrp="1"/>
          </p:cNvSpPr>
          <p:nvPr>
            <p:ph idx="1"/>
          </p:nvPr>
        </p:nvSpPr>
        <p:spPr>
          <a:xfrm>
            <a:off x="1371600" y="1732280"/>
            <a:ext cx="4582160" cy="4439920"/>
          </a:xfrm>
        </p:spPr>
        <p:txBody>
          <a:bodyPr>
            <a:noAutofit/>
          </a:bodyPr>
          <a:lstStyle/>
          <a:p>
            <a:r>
              <a:rPr kumimoji="1" lang="ja-JP" altLang="en-US" sz="2400"/>
              <a:t>システマティックレビュー</a:t>
            </a:r>
            <a:r>
              <a:rPr kumimoji="1" lang="en-US" altLang="ja-JP" sz="2400" dirty="0"/>
              <a:t>/</a:t>
            </a:r>
            <a:r>
              <a:rPr kumimoji="1" lang="ja-JP" altLang="en-US" sz="2400"/>
              <a:t>メタアナリシス</a:t>
            </a:r>
            <a:endParaRPr kumimoji="1" lang="en-US" altLang="ja-JP" sz="2400" dirty="0"/>
          </a:p>
          <a:p>
            <a:r>
              <a:rPr lang="ja-JP" altLang="en-US" sz="2400"/>
              <a:t>文献検索</a:t>
            </a:r>
            <a:endParaRPr lang="en-US" altLang="ja-JP" sz="2400" dirty="0"/>
          </a:p>
          <a:p>
            <a:pPr lvl="1"/>
            <a:r>
              <a:rPr kumimoji="1" lang="en-US" altLang="ja-JP" sz="2400" dirty="0"/>
              <a:t>PubMed/MEDLINE</a:t>
            </a:r>
            <a:r>
              <a:rPr lang="en-US" altLang="ja-JP" sz="2400" dirty="0"/>
              <a:t>:</a:t>
            </a:r>
            <a:r>
              <a:rPr lang="ja-JP" altLang="en-US" sz="2400"/>
              <a:t>データベース開始時点から</a:t>
            </a:r>
            <a:r>
              <a:rPr lang="en-US" altLang="ja-JP" sz="2400" dirty="0"/>
              <a:t>2023</a:t>
            </a:r>
            <a:r>
              <a:rPr lang="ja-JP" altLang="en-US" sz="2400"/>
              <a:t>年</a:t>
            </a:r>
            <a:r>
              <a:rPr lang="en-US" altLang="ja-JP" sz="2400" dirty="0"/>
              <a:t>3</a:t>
            </a:r>
            <a:r>
              <a:rPr lang="ja-JP" altLang="en-US" sz="2400"/>
              <a:t>月</a:t>
            </a:r>
            <a:r>
              <a:rPr lang="en-US" altLang="ja-JP" sz="2400" dirty="0"/>
              <a:t>9</a:t>
            </a:r>
            <a:r>
              <a:rPr lang="ja-JP" altLang="en-US" sz="2400"/>
              <a:t>日までに発表された文献</a:t>
            </a:r>
            <a:endParaRPr lang="en-US" altLang="ja-JP" sz="2400" dirty="0"/>
          </a:p>
          <a:p>
            <a:r>
              <a:rPr kumimoji="1" lang="ja-JP" altLang="en-US" sz="2400"/>
              <a:t>６つの</a:t>
            </a:r>
            <a:r>
              <a:rPr kumimoji="1" lang="en-US" altLang="ja-JP" sz="2400" dirty="0"/>
              <a:t>RCT(IRIS collaboration)</a:t>
            </a:r>
            <a:r>
              <a:rPr kumimoji="1" lang="ja-JP" altLang="en-US" sz="2400"/>
              <a:t>の</a:t>
            </a:r>
            <a:r>
              <a:rPr lang="en-US" altLang="ja-JP" sz="2400" dirty="0"/>
              <a:t>IP</a:t>
            </a:r>
            <a:r>
              <a:rPr kumimoji="1" lang="en-US" altLang="ja-JP" sz="2400" dirty="0"/>
              <a:t>D</a:t>
            </a:r>
            <a:r>
              <a:rPr kumimoji="1" lang="ja-JP" altLang="en-US" sz="2400"/>
              <a:t>メタ解析</a:t>
            </a:r>
            <a:endParaRPr kumimoji="1" lang="en-US" altLang="ja-JP" sz="2400" dirty="0"/>
          </a:p>
          <a:p>
            <a:r>
              <a:rPr lang="en-US" altLang="ja-JP" sz="2400" dirty="0"/>
              <a:t>Heidelberg</a:t>
            </a:r>
            <a:r>
              <a:rPr lang="ja-JP" altLang="en-US" sz="2400"/>
              <a:t>分類で</a:t>
            </a:r>
            <a:r>
              <a:rPr lang="en-US" altLang="ja-JP" sz="2400" dirty="0"/>
              <a:t>ICH</a:t>
            </a:r>
            <a:r>
              <a:rPr lang="ja-JP" altLang="en-US" sz="2400"/>
              <a:t>を詳細評価</a:t>
            </a:r>
            <a:r>
              <a:rPr lang="en-US" altLang="ja-JP" sz="2400" dirty="0"/>
              <a:t>(ICH subtype)</a:t>
            </a:r>
          </a:p>
          <a:p>
            <a:r>
              <a:rPr kumimoji="1" lang="en-US" altLang="ja-JP" sz="2400" dirty="0"/>
              <a:t>90</a:t>
            </a:r>
            <a:r>
              <a:rPr kumimoji="1" lang="ja-JP" altLang="en-US" sz="2400"/>
              <a:t>日</a:t>
            </a:r>
            <a:r>
              <a:rPr lang="en-US" altLang="ja-JP" sz="2400" dirty="0" err="1"/>
              <a:t>mRS</a:t>
            </a:r>
            <a:r>
              <a:rPr lang="ja-JP" altLang="en-US" sz="2400"/>
              <a:t>を</a:t>
            </a:r>
            <a:r>
              <a:rPr lang="en-US" altLang="ja-JP" sz="2400" dirty="0"/>
              <a:t>ordinal</a:t>
            </a:r>
            <a:r>
              <a:rPr lang="ja-JP" altLang="en-US" sz="2400"/>
              <a:t>解析</a:t>
            </a:r>
            <a:endParaRPr kumimoji="1" lang="ja-JP" altLang="en-US" sz="2400"/>
          </a:p>
        </p:txBody>
      </p:sp>
      <p:pic>
        <p:nvPicPr>
          <p:cNvPr id="4" name="図 3" descr="テーブル&#10;&#10;自動的に生成された説明">
            <a:extLst>
              <a:ext uri="{FF2B5EF4-FFF2-40B4-BE49-F238E27FC236}">
                <a16:creationId xmlns:a16="http://schemas.microsoft.com/office/drawing/2014/main" id="{FB75DF18-1E37-B26F-5FC4-32042AEA20DE}"/>
              </a:ext>
            </a:extLst>
          </p:cNvPr>
          <p:cNvPicPr>
            <a:picLocks noChangeAspect="1"/>
          </p:cNvPicPr>
          <p:nvPr/>
        </p:nvPicPr>
        <p:blipFill>
          <a:blip r:embed="rId3"/>
          <a:stretch>
            <a:fillRect/>
          </a:stretch>
        </p:blipFill>
        <p:spPr>
          <a:xfrm>
            <a:off x="6634480" y="1592210"/>
            <a:ext cx="5252719" cy="4579990"/>
          </a:xfrm>
          <a:prstGeom prst="rect">
            <a:avLst/>
          </a:prstGeom>
          <a:ln>
            <a:solidFill>
              <a:srgbClr val="FF0000"/>
            </a:solidFill>
          </a:ln>
        </p:spPr>
      </p:pic>
      <p:sp>
        <p:nvSpPr>
          <p:cNvPr id="8" name="テキスト ボックス 7">
            <a:extLst>
              <a:ext uri="{FF2B5EF4-FFF2-40B4-BE49-F238E27FC236}">
                <a16:creationId xmlns:a16="http://schemas.microsoft.com/office/drawing/2014/main" id="{262EC253-177C-8793-B8A1-080220DC4E28}"/>
              </a:ext>
            </a:extLst>
          </p:cNvPr>
          <p:cNvSpPr txBox="1"/>
          <p:nvPr/>
        </p:nvSpPr>
        <p:spPr>
          <a:xfrm>
            <a:off x="6634480" y="6312270"/>
            <a:ext cx="6096000" cy="523220"/>
          </a:xfrm>
          <a:prstGeom prst="rect">
            <a:avLst/>
          </a:prstGeom>
          <a:noFill/>
        </p:spPr>
        <p:txBody>
          <a:bodyPr wrap="square">
            <a:spAutoFit/>
          </a:bodyPr>
          <a:lstStyle/>
          <a:p>
            <a:r>
              <a:rPr kumimoji="1" lang="ja-JP" altLang="en-US" sz="1400"/>
              <a:t>出典</a:t>
            </a:r>
            <a:r>
              <a:rPr kumimoji="1" lang="en-US" altLang="ja-JP" sz="1400" dirty="0"/>
              <a:t>:JSEPTIC</a:t>
            </a:r>
            <a:r>
              <a:rPr kumimoji="1" lang="ja-JP" altLang="en-US" sz="1400"/>
              <a:t>多施設</a:t>
            </a:r>
            <a:r>
              <a:rPr kumimoji="1" lang="en-US" altLang="ja-JP" sz="1400" dirty="0"/>
              <a:t>Journal Club https://</a:t>
            </a:r>
            <a:r>
              <a:rPr kumimoji="1" lang="en-US" altLang="ja-JP" sz="1400" dirty="0" err="1"/>
              <a:t>www.jseptic.com</a:t>
            </a:r>
            <a:r>
              <a:rPr kumimoji="1" lang="en-US" altLang="ja-JP" sz="1400" dirty="0"/>
              <a:t>/journal/JC230110.pdf</a:t>
            </a:r>
            <a:endParaRPr kumimoji="1" lang="ja-JP" altLang="en-US" sz="1400"/>
          </a:p>
        </p:txBody>
      </p:sp>
      <p:sp>
        <p:nvSpPr>
          <p:cNvPr id="5" name="フレーム 4">
            <a:extLst>
              <a:ext uri="{FF2B5EF4-FFF2-40B4-BE49-F238E27FC236}">
                <a16:creationId xmlns:a16="http://schemas.microsoft.com/office/drawing/2014/main" id="{026729D0-D0B4-ABE1-AA9D-E9C62A872611}"/>
              </a:ext>
            </a:extLst>
          </p:cNvPr>
          <p:cNvSpPr/>
          <p:nvPr/>
        </p:nvSpPr>
        <p:spPr>
          <a:xfrm>
            <a:off x="6634480" y="2444866"/>
            <a:ext cx="5252719" cy="633244"/>
          </a:xfrm>
          <a:prstGeom prst="frame">
            <a:avLst>
              <a:gd name="adj1" fmla="val 3450"/>
            </a:avLst>
          </a:prstGeom>
          <a:solidFill>
            <a:srgbClr val="FF000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 name="フレーム 5">
            <a:extLst>
              <a:ext uri="{FF2B5EF4-FFF2-40B4-BE49-F238E27FC236}">
                <a16:creationId xmlns:a16="http://schemas.microsoft.com/office/drawing/2014/main" id="{65FA0DB1-1BC5-7DA6-B169-60F37E52AB79}"/>
              </a:ext>
            </a:extLst>
          </p:cNvPr>
          <p:cNvSpPr/>
          <p:nvPr/>
        </p:nvSpPr>
        <p:spPr>
          <a:xfrm>
            <a:off x="6634479" y="3101526"/>
            <a:ext cx="5252719" cy="1356730"/>
          </a:xfrm>
          <a:prstGeom prst="frame">
            <a:avLst>
              <a:gd name="adj1" fmla="val 0"/>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角丸四角形吹き出し 6">
            <a:extLst>
              <a:ext uri="{FF2B5EF4-FFF2-40B4-BE49-F238E27FC236}">
                <a16:creationId xmlns:a16="http://schemas.microsoft.com/office/drawing/2014/main" id="{B1A8A1CF-1748-6144-21B6-0D2B42A2B5FA}"/>
              </a:ext>
            </a:extLst>
          </p:cNvPr>
          <p:cNvSpPr/>
          <p:nvPr/>
        </p:nvSpPr>
        <p:spPr>
          <a:xfrm>
            <a:off x="10515600" y="1452140"/>
            <a:ext cx="1444752" cy="641835"/>
          </a:xfrm>
          <a:prstGeom prst="wedgeRoundRectCallout">
            <a:avLst>
              <a:gd name="adj1" fmla="val -38197"/>
              <a:gd name="adj2" fmla="val 90314"/>
              <a:gd name="adj3" fmla="val 16667"/>
            </a:avLst>
          </a:prstGeom>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a:t>出血性梗塞</a:t>
            </a:r>
          </a:p>
        </p:txBody>
      </p:sp>
      <p:sp>
        <p:nvSpPr>
          <p:cNvPr id="9" name="角丸四角形吹き出し 8">
            <a:extLst>
              <a:ext uri="{FF2B5EF4-FFF2-40B4-BE49-F238E27FC236}">
                <a16:creationId xmlns:a16="http://schemas.microsoft.com/office/drawing/2014/main" id="{3F2A8825-1F9D-0E20-1834-30667C567A81}"/>
              </a:ext>
            </a:extLst>
          </p:cNvPr>
          <p:cNvSpPr/>
          <p:nvPr/>
        </p:nvSpPr>
        <p:spPr>
          <a:xfrm>
            <a:off x="5953760" y="4862043"/>
            <a:ext cx="1444752" cy="523220"/>
          </a:xfrm>
          <a:prstGeom prst="wedgeRoundRectCallout">
            <a:avLst>
              <a:gd name="adj1" fmla="val -8117"/>
              <a:gd name="adj2" fmla="val -118173"/>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t>実質内血腫</a:t>
            </a:r>
          </a:p>
        </p:txBody>
      </p:sp>
    </p:spTree>
    <p:extLst>
      <p:ext uri="{BB962C8B-B14F-4D97-AF65-F5344CB8AC3E}">
        <p14:creationId xmlns:p14="http://schemas.microsoft.com/office/powerpoint/2010/main" val="949870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959D64-BB29-B557-6792-BBB972AC42C0}"/>
              </a:ext>
            </a:extLst>
          </p:cNvPr>
          <p:cNvSpPr>
            <a:spLocks noGrp="1"/>
          </p:cNvSpPr>
          <p:nvPr>
            <p:ph type="title"/>
          </p:nvPr>
        </p:nvSpPr>
        <p:spPr/>
        <p:txBody>
          <a:bodyPr/>
          <a:lstStyle/>
          <a:p>
            <a:r>
              <a:rPr kumimoji="1" lang="ja-JP" altLang="en-US"/>
              <a:t>研究対象</a:t>
            </a:r>
            <a:r>
              <a:rPr kumimoji="1" lang="en-US" altLang="ja-JP" dirty="0"/>
              <a:t>(PICO)</a:t>
            </a:r>
            <a:endParaRPr kumimoji="1" lang="ja-JP" altLang="en-US"/>
          </a:p>
        </p:txBody>
      </p:sp>
      <p:sp>
        <p:nvSpPr>
          <p:cNvPr id="3" name="コンテンツ プレースホルダー 2">
            <a:extLst>
              <a:ext uri="{FF2B5EF4-FFF2-40B4-BE49-F238E27FC236}">
                <a16:creationId xmlns:a16="http://schemas.microsoft.com/office/drawing/2014/main" id="{75EDD405-333D-394B-8DC8-99A63591F154}"/>
              </a:ext>
            </a:extLst>
          </p:cNvPr>
          <p:cNvSpPr>
            <a:spLocks noGrp="1"/>
          </p:cNvSpPr>
          <p:nvPr>
            <p:ph idx="1"/>
          </p:nvPr>
        </p:nvSpPr>
        <p:spPr>
          <a:xfrm>
            <a:off x="1219200" y="1418674"/>
            <a:ext cx="9601200" cy="3581400"/>
          </a:xfrm>
        </p:spPr>
        <p:txBody>
          <a:bodyPr>
            <a:noAutofit/>
          </a:bodyPr>
          <a:lstStyle/>
          <a:p>
            <a:r>
              <a:rPr kumimoji="1" lang="ja-JP" altLang="en-US" sz="1400"/>
              <a:t>対象</a:t>
            </a:r>
            <a:r>
              <a:rPr kumimoji="1" lang="en-US" altLang="ja-JP" sz="1400" dirty="0"/>
              <a:t>(Population)</a:t>
            </a:r>
          </a:p>
          <a:p>
            <a:pPr lvl="1"/>
            <a:r>
              <a:rPr kumimoji="1" lang="en-US" altLang="ja-JP" sz="1400" dirty="0"/>
              <a:t>LVO</a:t>
            </a:r>
            <a:r>
              <a:rPr kumimoji="1" lang="ja-JP" altLang="en-US" sz="1400"/>
              <a:t>による脳梗塞急性期患者のうち、</a:t>
            </a:r>
            <a:r>
              <a:rPr kumimoji="1" lang="en-US" altLang="ja-JP" sz="1400" dirty="0"/>
              <a:t>EVT</a:t>
            </a:r>
            <a:r>
              <a:rPr kumimoji="1" lang="ja-JP" altLang="en-US" sz="1400"/>
              <a:t>可能施設に直接来院した</a:t>
            </a:r>
            <a:r>
              <a:rPr kumimoji="1" lang="en-US" altLang="ja-JP" sz="1400" dirty="0"/>
              <a:t>EVT</a:t>
            </a:r>
            <a:r>
              <a:rPr kumimoji="1" lang="ja-JP" altLang="en-US" sz="1400"/>
              <a:t>適応かつ</a:t>
            </a:r>
            <a:r>
              <a:rPr kumimoji="1" lang="en-US" altLang="ja-JP" sz="1400" dirty="0"/>
              <a:t>IVT</a:t>
            </a:r>
            <a:r>
              <a:rPr kumimoji="1" lang="ja-JP" altLang="en-US" sz="1400"/>
              <a:t>適応のある成人患者</a:t>
            </a:r>
            <a:r>
              <a:rPr kumimoji="1" lang="en-US" altLang="ja-JP" sz="1400" dirty="0"/>
              <a:t>(6</a:t>
            </a:r>
            <a:r>
              <a:rPr kumimoji="1" lang="ja-JP" altLang="en-US" sz="1400"/>
              <a:t>つの</a:t>
            </a:r>
            <a:r>
              <a:rPr kumimoji="1" lang="en-US" altLang="ja-JP" sz="1400" dirty="0"/>
              <a:t>RCT,</a:t>
            </a:r>
            <a:r>
              <a:rPr lang="ja-JP" altLang="en-US" sz="1400"/>
              <a:t>計</a:t>
            </a:r>
            <a:r>
              <a:rPr kumimoji="1" lang="en-US" altLang="ja-JP" sz="1400" dirty="0"/>
              <a:t>2313</a:t>
            </a:r>
            <a:r>
              <a:rPr kumimoji="1" lang="ja-JP" altLang="en-US" sz="1400"/>
              <a:t>例</a:t>
            </a:r>
            <a:r>
              <a:rPr kumimoji="1" lang="en-US" altLang="ja-JP" sz="1400" dirty="0"/>
              <a:t>)</a:t>
            </a:r>
          </a:p>
          <a:p>
            <a:r>
              <a:rPr lang="ja-JP" altLang="en-US" sz="1400"/>
              <a:t>介入</a:t>
            </a:r>
            <a:r>
              <a:rPr lang="en-US" altLang="ja-JP" sz="1400" dirty="0"/>
              <a:t>(Intervention)</a:t>
            </a:r>
          </a:p>
          <a:p>
            <a:pPr lvl="1"/>
            <a:r>
              <a:rPr kumimoji="1" lang="en-US" altLang="ja-JP" sz="1400" dirty="0"/>
              <a:t>IVT+EVT</a:t>
            </a:r>
            <a:r>
              <a:rPr lang="en-US" altLang="ja-JP" sz="1400" dirty="0"/>
              <a:t>(EVT</a:t>
            </a:r>
            <a:r>
              <a:rPr lang="ja-JP" altLang="en-US" sz="1400"/>
              <a:t>前に</a:t>
            </a:r>
            <a:r>
              <a:rPr lang="en-US" altLang="ja-JP" sz="1400" dirty="0"/>
              <a:t>IVT</a:t>
            </a:r>
            <a:r>
              <a:rPr lang="ja-JP" altLang="en-US" sz="1400"/>
              <a:t>を実施</a:t>
            </a:r>
            <a:r>
              <a:rPr lang="en-US" altLang="ja-JP" sz="1400" dirty="0"/>
              <a:t>)</a:t>
            </a:r>
          </a:p>
          <a:p>
            <a:r>
              <a:rPr lang="ja-JP" altLang="en-US" sz="1400"/>
              <a:t>比較</a:t>
            </a:r>
            <a:r>
              <a:rPr lang="en-US" altLang="ja-JP" sz="1400" dirty="0"/>
              <a:t>(Comparison)</a:t>
            </a:r>
          </a:p>
          <a:p>
            <a:pPr lvl="1"/>
            <a:r>
              <a:rPr lang="en-US" altLang="ja-JP" sz="1400" dirty="0"/>
              <a:t>EVT</a:t>
            </a:r>
            <a:r>
              <a:rPr lang="ja-JP" altLang="en-US" sz="1400"/>
              <a:t>単独群</a:t>
            </a:r>
            <a:r>
              <a:rPr lang="en-US" altLang="ja-JP" sz="1400" dirty="0" err="1"/>
              <a:t>vsIVT</a:t>
            </a:r>
            <a:r>
              <a:rPr lang="ja-JP" altLang="en-US" sz="1400"/>
              <a:t>＋</a:t>
            </a:r>
            <a:r>
              <a:rPr lang="en-US" altLang="ja-JP" sz="1400" dirty="0"/>
              <a:t>EVT</a:t>
            </a:r>
            <a:r>
              <a:rPr lang="ja-JP" altLang="en-US" sz="1400"/>
              <a:t>群</a:t>
            </a:r>
            <a:endParaRPr lang="en-US" altLang="ja-JP" sz="1400" dirty="0"/>
          </a:p>
          <a:p>
            <a:r>
              <a:rPr kumimoji="1" lang="ja-JP" altLang="en-US" sz="1400"/>
              <a:t>評価項目</a:t>
            </a:r>
            <a:r>
              <a:rPr kumimoji="1" lang="en-US" altLang="ja-JP" sz="1400" dirty="0"/>
              <a:t>(Outcome: </a:t>
            </a:r>
            <a:r>
              <a:rPr kumimoji="1" lang="ja-JP" altLang="en-US" sz="1400"/>
              <a:t>評価項目</a:t>
            </a:r>
            <a:r>
              <a:rPr kumimoji="1" lang="en-US" altLang="ja-JP" sz="1400" dirty="0"/>
              <a:t>)</a:t>
            </a:r>
          </a:p>
          <a:p>
            <a:pPr lvl="1"/>
            <a:r>
              <a:rPr kumimoji="1" lang="ja-JP" altLang="en-US" sz="1400"/>
              <a:t>主要アウトカム</a:t>
            </a:r>
            <a:r>
              <a:rPr kumimoji="1" lang="en-US" altLang="ja-JP" sz="1400" dirty="0"/>
              <a:t>:ICH</a:t>
            </a:r>
            <a:r>
              <a:rPr kumimoji="1" lang="ja-JP" altLang="en-US" sz="1400"/>
              <a:t>の発生</a:t>
            </a:r>
            <a:endParaRPr kumimoji="1" lang="en-US" altLang="ja-JP" sz="1400" dirty="0"/>
          </a:p>
          <a:p>
            <a:pPr lvl="2"/>
            <a:r>
              <a:rPr lang="en-US" altLang="ja-JP" sz="1400" dirty="0"/>
              <a:t>Heidelberg</a:t>
            </a:r>
            <a:r>
              <a:rPr lang="ja-JP" altLang="en-US" sz="1400"/>
              <a:t>出血分類による</a:t>
            </a:r>
            <a:r>
              <a:rPr lang="en-US" altLang="ja-JP" sz="1400" dirty="0"/>
              <a:t>subtype</a:t>
            </a:r>
          </a:p>
          <a:p>
            <a:pPr lvl="3"/>
            <a:r>
              <a:rPr kumimoji="1" lang="en-US" altLang="ja-JP" sz="1400" dirty="0"/>
              <a:t>HI1/HI2</a:t>
            </a:r>
          </a:p>
          <a:p>
            <a:pPr lvl="3"/>
            <a:r>
              <a:rPr lang="en-US" altLang="ja-JP" sz="1400" dirty="0"/>
              <a:t>PH1/PH2</a:t>
            </a:r>
          </a:p>
          <a:p>
            <a:pPr lvl="2"/>
            <a:r>
              <a:rPr kumimoji="1" lang="ja-JP" altLang="en-US" sz="1400"/>
              <a:t>症候性</a:t>
            </a:r>
            <a:r>
              <a:rPr kumimoji="1" lang="en-US" altLang="ja-JP" sz="1400" dirty="0"/>
              <a:t>/</a:t>
            </a:r>
            <a:r>
              <a:rPr kumimoji="1" lang="ja-JP" altLang="en-US" sz="1400"/>
              <a:t>無症候性</a:t>
            </a:r>
            <a:r>
              <a:rPr kumimoji="1" lang="en-US" altLang="ja-JP" sz="1400" dirty="0"/>
              <a:t>ICH</a:t>
            </a:r>
          </a:p>
          <a:p>
            <a:pPr lvl="1"/>
            <a:r>
              <a:rPr kumimoji="1" lang="ja-JP" altLang="en-US" sz="1400"/>
              <a:t>副次アウトカム</a:t>
            </a:r>
            <a:endParaRPr kumimoji="1" lang="en-US" altLang="ja-JP" sz="1400" dirty="0"/>
          </a:p>
          <a:p>
            <a:pPr lvl="2"/>
            <a:r>
              <a:rPr kumimoji="1" lang="en-US" altLang="ja-JP" sz="1400" dirty="0"/>
              <a:t>90</a:t>
            </a:r>
            <a:r>
              <a:rPr kumimoji="1" lang="ja-JP" altLang="en-US" sz="1400"/>
              <a:t>日後の機能予後</a:t>
            </a:r>
            <a:endParaRPr kumimoji="1" lang="en-US" altLang="ja-JP" sz="1400" dirty="0"/>
          </a:p>
          <a:p>
            <a:pPr lvl="3"/>
            <a:r>
              <a:rPr kumimoji="1" lang="en-US" altLang="ja-JP" sz="1400" dirty="0" err="1"/>
              <a:t>mRS,</a:t>
            </a:r>
            <a:r>
              <a:rPr lang="en-US" altLang="ja-JP" sz="1400" dirty="0" err="1"/>
              <a:t>shift</a:t>
            </a:r>
            <a:r>
              <a:rPr lang="ja-JP" altLang="en-US" sz="1400"/>
              <a:t>解析</a:t>
            </a:r>
            <a:endParaRPr lang="en-US" altLang="ja-JP" sz="1400" dirty="0"/>
          </a:p>
          <a:p>
            <a:pPr lvl="2"/>
            <a:r>
              <a:rPr kumimoji="1" lang="en-US" altLang="ja-JP" sz="1400" dirty="0" err="1"/>
              <a:t>ICH</a:t>
            </a:r>
            <a:r>
              <a:rPr lang="en-US" altLang="ja-JP" sz="1400" dirty="0" err="1"/>
              <a:t>subtype</a:t>
            </a:r>
            <a:r>
              <a:rPr kumimoji="1" lang="ja-JP" altLang="en-US" sz="1400"/>
              <a:t>と機能予後と関連</a:t>
            </a:r>
            <a:endParaRPr kumimoji="1" lang="en-US" altLang="ja-JP" sz="1400" dirty="0"/>
          </a:p>
          <a:p>
            <a:r>
              <a:rPr kumimoji="1" lang="ja-JP" altLang="en-US" sz="1400"/>
              <a:t>除外基準</a:t>
            </a:r>
            <a:r>
              <a:rPr lang="en-US" altLang="ja-JP" sz="1400" dirty="0"/>
              <a:t>:</a:t>
            </a:r>
            <a:r>
              <a:rPr lang="ja-JP" altLang="en-US" sz="1400"/>
              <a:t>脳底動脈閉塞患者</a:t>
            </a:r>
            <a:endParaRPr kumimoji="1" lang="ja-JP" altLang="en-US" sz="1400"/>
          </a:p>
        </p:txBody>
      </p:sp>
      <p:pic>
        <p:nvPicPr>
          <p:cNvPr id="10" name="図 9" descr="ダイアグラム&#10;&#10;自動的に生成された説明">
            <a:extLst>
              <a:ext uri="{FF2B5EF4-FFF2-40B4-BE49-F238E27FC236}">
                <a16:creationId xmlns:a16="http://schemas.microsoft.com/office/drawing/2014/main" id="{40F4773A-0CA9-E45B-2E25-5B42A5963BF1}"/>
              </a:ext>
            </a:extLst>
          </p:cNvPr>
          <p:cNvPicPr>
            <a:picLocks noChangeAspect="1"/>
          </p:cNvPicPr>
          <p:nvPr/>
        </p:nvPicPr>
        <p:blipFill>
          <a:blip r:embed="rId3"/>
          <a:stretch>
            <a:fillRect/>
          </a:stretch>
        </p:blipFill>
        <p:spPr>
          <a:xfrm>
            <a:off x="5384800" y="2584001"/>
            <a:ext cx="6715760" cy="4204600"/>
          </a:xfrm>
          <a:prstGeom prst="rect">
            <a:avLst/>
          </a:prstGeom>
        </p:spPr>
      </p:pic>
    </p:spTree>
    <p:extLst>
      <p:ext uri="{BB962C8B-B14F-4D97-AF65-F5344CB8AC3E}">
        <p14:creationId xmlns:p14="http://schemas.microsoft.com/office/powerpoint/2010/main" val="392096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03C54E-4923-BD55-76B8-0D836B3D44EA}"/>
              </a:ext>
            </a:extLst>
          </p:cNvPr>
          <p:cNvSpPr>
            <a:spLocks noGrp="1"/>
          </p:cNvSpPr>
          <p:nvPr>
            <p:ph type="title"/>
          </p:nvPr>
        </p:nvSpPr>
        <p:spPr/>
        <p:txBody>
          <a:bodyPr/>
          <a:lstStyle/>
          <a:p>
            <a:r>
              <a:rPr kumimoji="1" lang="ja-JP" altLang="en-US"/>
              <a:t>対象症例</a:t>
            </a:r>
          </a:p>
        </p:txBody>
      </p:sp>
      <p:sp>
        <p:nvSpPr>
          <p:cNvPr id="8" name="コンテンツ プレースホルダー 7">
            <a:extLst>
              <a:ext uri="{FF2B5EF4-FFF2-40B4-BE49-F238E27FC236}">
                <a16:creationId xmlns:a16="http://schemas.microsoft.com/office/drawing/2014/main" id="{84E178AA-2D84-D8DE-EC58-D68A1CBFAAF7}"/>
              </a:ext>
            </a:extLst>
          </p:cNvPr>
          <p:cNvSpPr>
            <a:spLocks noGrp="1"/>
          </p:cNvSpPr>
          <p:nvPr>
            <p:ph idx="1"/>
          </p:nvPr>
        </p:nvSpPr>
        <p:spPr>
          <a:xfrm>
            <a:off x="1371599" y="1573306"/>
            <a:ext cx="5701553" cy="5082034"/>
          </a:xfrm>
        </p:spPr>
        <p:txBody>
          <a:bodyPr>
            <a:normAutofit fontScale="62500" lnSpcReduction="20000"/>
          </a:bodyPr>
          <a:lstStyle/>
          <a:p>
            <a:r>
              <a:rPr lang="ja-JP" altLang="en-US" sz="4400"/>
              <a:t>対象症例数：</a:t>
            </a:r>
            <a:r>
              <a:rPr lang="en-US" altLang="ja-JP" sz="4400" dirty="0"/>
              <a:t>2313</a:t>
            </a:r>
            <a:r>
              <a:rPr lang="ja-JP" altLang="en-US" sz="4400"/>
              <a:t>例</a:t>
            </a:r>
            <a:r>
              <a:rPr lang="en-US" altLang="ja-JP" sz="4400" dirty="0"/>
              <a:t>(IVT</a:t>
            </a:r>
            <a:r>
              <a:rPr lang="ja-JP" altLang="en-US" sz="4400"/>
              <a:t>＋</a:t>
            </a:r>
            <a:r>
              <a:rPr lang="en-US" altLang="ja-JP" sz="4400" dirty="0"/>
              <a:t>EVT</a:t>
            </a:r>
            <a:r>
              <a:rPr lang="ja-JP" altLang="en-US" sz="4400"/>
              <a:t>群</a:t>
            </a:r>
            <a:r>
              <a:rPr lang="en-US" altLang="ja-JP" sz="4400" dirty="0"/>
              <a:t>:1160</a:t>
            </a:r>
            <a:r>
              <a:rPr lang="ja-JP" altLang="en-US" sz="4400"/>
              <a:t>例</a:t>
            </a:r>
            <a:r>
              <a:rPr lang="en-US" altLang="ja-JP" sz="4400" dirty="0"/>
              <a:t> EVT</a:t>
            </a:r>
            <a:r>
              <a:rPr lang="ja-JP" altLang="en-US" sz="4400"/>
              <a:t>単独群</a:t>
            </a:r>
            <a:r>
              <a:rPr lang="en-US" altLang="ja-JP" sz="4400" dirty="0"/>
              <a:t>:1153</a:t>
            </a:r>
            <a:r>
              <a:rPr lang="ja-JP" altLang="en-US" sz="4400"/>
              <a:t>例</a:t>
            </a:r>
            <a:r>
              <a:rPr lang="en-US" altLang="ja-JP" sz="4400" dirty="0"/>
              <a:t>)</a:t>
            </a:r>
          </a:p>
          <a:p>
            <a:r>
              <a:rPr lang="ja-JP" altLang="en-US" sz="4400"/>
              <a:t>症例内訳：年齢の中央値</a:t>
            </a:r>
            <a:r>
              <a:rPr lang="en-US" altLang="ja-JP" sz="4400" dirty="0"/>
              <a:t>71</a:t>
            </a:r>
            <a:r>
              <a:rPr lang="ja-JP" altLang="en-US" sz="4400"/>
              <a:t>歳</a:t>
            </a:r>
            <a:r>
              <a:rPr lang="en-US" altLang="ja-JP" sz="4400" dirty="0"/>
              <a:t>(</a:t>
            </a:r>
            <a:r>
              <a:rPr lang="ja-JP" altLang="en-US" sz="4400"/>
              <a:t>範囲：</a:t>
            </a:r>
            <a:r>
              <a:rPr lang="en-US" altLang="ja-JP" sz="4400" dirty="0"/>
              <a:t>62-77</a:t>
            </a:r>
            <a:r>
              <a:rPr lang="ja-JP" altLang="en-US" sz="4400"/>
              <a:t>歳</a:t>
            </a:r>
            <a:r>
              <a:rPr lang="en-US" altLang="ja-JP" sz="4400" dirty="0"/>
              <a:t>)</a:t>
            </a:r>
          </a:p>
          <a:p>
            <a:pPr lvl="1"/>
            <a:r>
              <a:rPr lang="ja-JP" altLang="en-US" sz="4400"/>
              <a:t>女性は</a:t>
            </a:r>
            <a:r>
              <a:rPr lang="en-US" altLang="ja-JP" sz="4400" dirty="0"/>
              <a:t>1025</a:t>
            </a:r>
            <a:r>
              <a:rPr lang="ja-JP" altLang="en-US" sz="4400"/>
              <a:t>例</a:t>
            </a:r>
            <a:r>
              <a:rPr lang="en-US" altLang="ja-JP" sz="4400" dirty="0"/>
              <a:t>(44%)</a:t>
            </a:r>
          </a:p>
          <a:p>
            <a:r>
              <a:rPr lang="en-US" altLang="ja-JP" sz="4400" dirty="0"/>
              <a:t>ICH</a:t>
            </a:r>
            <a:r>
              <a:rPr lang="ja-JP" altLang="en-US" sz="4400"/>
              <a:t>の有無によるベースライン特性</a:t>
            </a:r>
            <a:endParaRPr lang="en-US" altLang="ja-JP" sz="4400" dirty="0"/>
          </a:p>
          <a:p>
            <a:pPr lvl="1"/>
            <a:r>
              <a:rPr lang="ja-JP" altLang="en-US" sz="4400"/>
              <a:t>糖尿病の割合が高い</a:t>
            </a:r>
            <a:r>
              <a:rPr lang="en-US" altLang="ja-JP" sz="4400" dirty="0"/>
              <a:t>(22%vs 14%)</a:t>
            </a:r>
          </a:p>
          <a:p>
            <a:pPr lvl="1"/>
            <a:r>
              <a:rPr lang="ja-JP" altLang="en-US" sz="4400"/>
              <a:t>内頸動脈閉塞の割合が高い</a:t>
            </a:r>
            <a:r>
              <a:rPr lang="en-US" altLang="ja-JP" sz="4400" dirty="0"/>
              <a:t>(32%vs25%)</a:t>
            </a:r>
          </a:p>
          <a:p>
            <a:pPr lvl="1"/>
            <a:r>
              <a:rPr lang="ja-JP" altLang="en-US" sz="4400"/>
              <a:t>発症から動脈穿刺までの時間が長い</a:t>
            </a:r>
            <a:endParaRPr lang="en-US" altLang="ja-JP" sz="4400" dirty="0"/>
          </a:p>
          <a:p>
            <a:endParaRPr lang="en-US" altLang="ja-JP" dirty="0"/>
          </a:p>
        </p:txBody>
      </p:sp>
      <p:pic>
        <p:nvPicPr>
          <p:cNvPr id="12" name="図 11">
            <a:extLst>
              <a:ext uri="{FF2B5EF4-FFF2-40B4-BE49-F238E27FC236}">
                <a16:creationId xmlns:a16="http://schemas.microsoft.com/office/drawing/2014/main" id="{7B90BCF1-A839-9754-2708-0C89F8348AB1}"/>
              </a:ext>
            </a:extLst>
          </p:cNvPr>
          <p:cNvPicPr>
            <a:picLocks noChangeAspect="1"/>
          </p:cNvPicPr>
          <p:nvPr/>
        </p:nvPicPr>
        <p:blipFill>
          <a:blip r:embed="rId2"/>
          <a:stretch>
            <a:fillRect/>
          </a:stretch>
        </p:blipFill>
        <p:spPr>
          <a:xfrm>
            <a:off x="7437876" y="0"/>
            <a:ext cx="4367989" cy="6655340"/>
          </a:xfrm>
          <a:prstGeom prst="rect">
            <a:avLst/>
          </a:prstGeom>
        </p:spPr>
      </p:pic>
      <p:sp>
        <p:nvSpPr>
          <p:cNvPr id="16" name="フレーム 15">
            <a:extLst>
              <a:ext uri="{FF2B5EF4-FFF2-40B4-BE49-F238E27FC236}">
                <a16:creationId xmlns:a16="http://schemas.microsoft.com/office/drawing/2014/main" id="{E3C0D613-D837-5E65-1BFA-A600967457DA}"/>
              </a:ext>
            </a:extLst>
          </p:cNvPr>
          <p:cNvSpPr/>
          <p:nvPr/>
        </p:nvSpPr>
        <p:spPr>
          <a:xfrm>
            <a:off x="7663910" y="984143"/>
            <a:ext cx="4029561" cy="185980"/>
          </a:xfrm>
          <a:prstGeom prst="fram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FF0000"/>
              </a:solidFill>
            </a:endParaRPr>
          </a:p>
        </p:txBody>
      </p:sp>
      <p:sp>
        <p:nvSpPr>
          <p:cNvPr id="17" name="フレーム 16">
            <a:extLst>
              <a:ext uri="{FF2B5EF4-FFF2-40B4-BE49-F238E27FC236}">
                <a16:creationId xmlns:a16="http://schemas.microsoft.com/office/drawing/2014/main" id="{CFA83877-F340-8443-BA01-E16A7D3BE454}"/>
              </a:ext>
            </a:extLst>
          </p:cNvPr>
          <p:cNvSpPr/>
          <p:nvPr/>
        </p:nvSpPr>
        <p:spPr>
          <a:xfrm>
            <a:off x="7663909" y="2078710"/>
            <a:ext cx="4029561" cy="185980"/>
          </a:xfrm>
          <a:prstGeom prst="fram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FF0000"/>
              </a:solidFill>
            </a:endParaRPr>
          </a:p>
        </p:txBody>
      </p:sp>
      <p:sp>
        <p:nvSpPr>
          <p:cNvPr id="18" name="フレーム 17">
            <a:extLst>
              <a:ext uri="{FF2B5EF4-FFF2-40B4-BE49-F238E27FC236}">
                <a16:creationId xmlns:a16="http://schemas.microsoft.com/office/drawing/2014/main" id="{26A16EDE-12D0-2BA3-D8E1-F08EEACCBBE4}"/>
              </a:ext>
            </a:extLst>
          </p:cNvPr>
          <p:cNvSpPr/>
          <p:nvPr/>
        </p:nvSpPr>
        <p:spPr>
          <a:xfrm>
            <a:off x="7663909" y="5509527"/>
            <a:ext cx="4029561" cy="185980"/>
          </a:xfrm>
          <a:prstGeom prst="fram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FF0000"/>
              </a:solidFill>
            </a:endParaRPr>
          </a:p>
        </p:txBody>
      </p:sp>
      <p:sp>
        <p:nvSpPr>
          <p:cNvPr id="22" name="フレーム 21">
            <a:extLst>
              <a:ext uri="{FF2B5EF4-FFF2-40B4-BE49-F238E27FC236}">
                <a16:creationId xmlns:a16="http://schemas.microsoft.com/office/drawing/2014/main" id="{3DF65D83-D38D-D80E-C673-1F53404B86EF}"/>
              </a:ext>
            </a:extLst>
          </p:cNvPr>
          <p:cNvSpPr/>
          <p:nvPr/>
        </p:nvSpPr>
        <p:spPr>
          <a:xfrm>
            <a:off x="7663908" y="5811092"/>
            <a:ext cx="4029561" cy="728662"/>
          </a:xfrm>
          <a:prstGeom prst="frame">
            <a:avLst>
              <a:gd name="adj1" fmla="val 6618"/>
            </a:avLst>
          </a:prstGeom>
          <a:solidFill>
            <a:srgbClr val="FF0000"/>
          </a:solidFill>
          <a:ln w="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426544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6A5652-1ECB-74E0-FABC-7A696C5880BD}"/>
              </a:ext>
            </a:extLst>
          </p:cNvPr>
          <p:cNvSpPr>
            <a:spLocks noGrp="1"/>
          </p:cNvSpPr>
          <p:nvPr>
            <p:ph type="title"/>
          </p:nvPr>
        </p:nvSpPr>
        <p:spPr/>
        <p:txBody>
          <a:bodyPr/>
          <a:lstStyle/>
          <a:p>
            <a:r>
              <a:rPr kumimoji="1" lang="ja-JP" altLang="en-US"/>
              <a:t>結果</a:t>
            </a:r>
            <a:r>
              <a:rPr kumimoji="1" lang="en-US" altLang="ja-JP" dirty="0"/>
              <a:t>①</a:t>
            </a:r>
            <a:r>
              <a:rPr kumimoji="1" lang="ja-JP" altLang="en-US"/>
              <a:t>：出血頻度</a:t>
            </a:r>
          </a:p>
        </p:txBody>
      </p:sp>
      <p:sp>
        <p:nvSpPr>
          <p:cNvPr id="3" name="コンテンツ プレースホルダー 2">
            <a:extLst>
              <a:ext uri="{FF2B5EF4-FFF2-40B4-BE49-F238E27FC236}">
                <a16:creationId xmlns:a16="http://schemas.microsoft.com/office/drawing/2014/main" id="{1B8A8FE4-5AD5-940F-75BF-69E0FE25D7DC}"/>
              </a:ext>
            </a:extLst>
          </p:cNvPr>
          <p:cNvSpPr>
            <a:spLocks noGrp="1"/>
          </p:cNvSpPr>
          <p:nvPr>
            <p:ph idx="1"/>
          </p:nvPr>
        </p:nvSpPr>
        <p:spPr>
          <a:xfrm>
            <a:off x="1371601" y="1613647"/>
            <a:ext cx="4516966" cy="4926049"/>
          </a:xfrm>
        </p:spPr>
        <p:txBody>
          <a:bodyPr>
            <a:normAutofit fontScale="92500"/>
          </a:bodyPr>
          <a:lstStyle/>
          <a:p>
            <a:r>
              <a:rPr lang="en-US" altLang="ja-JP" sz="2800" dirty="0"/>
              <a:t>IVT</a:t>
            </a:r>
            <a:r>
              <a:rPr lang="ja-JP" altLang="en-US" sz="2800"/>
              <a:t>＋</a:t>
            </a:r>
            <a:r>
              <a:rPr lang="en-US" altLang="ja-JP" sz="2800" dirty="0"/>
              <a:t>EVT</a:t>
            </a:r>
            <a:r>
              <a:rPr lang="ja-JP" altLang="en-US" sz="2800"/>
              <a:t>群は</a:t>
            </a:r>
            <a:r>
              <a:rPr lang="en-US" altLang="ja-JP" sz="2800" dirty="0"/>
              <a:t>EVT</a:t>
            </a:r>
            <a:r>
              <a:rPr lang="ja-JP" altLang="en-US" sz="2800"/>
              <a:t>単独群と比較して</a:t>
            </a:r>
            <a:r>
              <a:rPr lang="en-US" altLang="ja-JP" sz="2800" dirty="0">
                <a:solidFill>
                  <a:schemeClr val="tx1"/>
                </a:solidFill>
              </a:rPr>
              <a:t>ICH</a:t>
            </a:r>
            <a:r>
              <a:rPr lang="ja-JP" altLang="en-US" sz="2800">
                <a:solidFill>
                  <a:schemeClr val="tx1"/>
                </a:solidFill>
              </a:rPr>
              <a:t>全体発症率が</a:t>
            </a:r>
            <a:r>
              <a:rPr lang="ja-JP" altLang="en-US" sz="2800">
                <a:solidFill>
                  <a:srgbClr val="FF0000"/>
                </a:solidFill>
              </a:rPr>
              <a:t>有意に増加</a:t>
            </a:r>
            <a:endParaRPr lang="en-US" altLang="ja-JP" sz="2800" dirty="0">
              <a:solidFill>
                <a:srgbClr val="FF0000"/>
              </a:solidFill>
            </a:endParaRPr>
          </a:p>
          <a:p>
            <a:r>
              <a:rPr kumimoji="1" lang="ja-JP" altLang="en-US" sz="2800"/>
              <a:t>症候性</a:t>
            </a:r>
            <a:r>
              <a:rPr kumimoji="1" lang="en-US" altLang="ja-JP" sz="2800" dirty="0"/>
              <a:t>ICH</a:t>
            </a:r>
            <a:r>
              <a:rPr kumimoji="1" lang="ja-JP" altLang="en-US" sz="2800"/>
              <a:t>に関しては</a:t>
            </a:r>
            <a:r>
              <a:rPr kumimoji="1" lang="ja-JP" altLang="en-US" sz="2800">
                <a:solidFill>
                  <a:srgbClr val="0070C0"/>
                </a:solidFill>
              </a:rPr>
              <a:t>統計学的有意差なし</a:t>
            </a:r>
            <a:endParaRPr kumimoji="1" lang="en-US" altLang="ja-JP" sz="2800" dirty="0">
              <a:solidFill>
                <a:srgbClr val="0070C0"/>
              </a:solidFill>
            </a:endParaRPr>
          </a:p>
          <a:p>
            <a:r>
              <a:rPr lang="ja-JP" altLang="en-US" sz="2800"/>
              <a:t>出血性梗塞</a:t>
            </a:r>
            <a:r>
              <a:rPr lang="en-US" altLang="ja-JP" sz="2800" dirty="0"/>
              <a:t>(HI)</a:t>
            </a:r>
            <a:r>
              <a:rPr lang="ja-JP" altLang="en-US" sz="2800"/>
              <a:t>単独では</a:t>
            </a:r>
            <a:r>
              <a:rPr lang="ja-JP" altLang="en-US" sz="2800">
                <a:solidFill>
                  <a:srgbClr val="0070C0"/>
                </a:solidFill>
              </a:rPr>
              <a:t>統計学的有意差なし</a:t>
            </a:r>
            <a:endParaRPr lang="en-US" altLang="ja-JP" sz="2800" dirty="0">
              <a:solidFill>
                <a:srgbClr val="0070C0"/>
              </a:solidFill>
            </a:endParaRPr>
          </a:p>
          <a:p>
            <a:r>
              <a:rPr kumimoji="1" lang="ja-JP" altLang="en-US" sz="2800"/>
              <a:t>実質内血腫</a:t>
            </a:r>
            <a:r>
              <a:rPr kumimoji="1" lang="en-US" altLang="ja-JP" sz="2800" dirty="0"/>
              <a:t>(PH1,PH2)</a:t>
            </a:r>
            <a:r>
              <a:rPr kumimoji="1" lang="ja-JP" altLang="en-US" sz="2800"/>
              <a:t>は</a:t>
            </a:r>
            <a:r>
              <a:rPr kumimoji="1" lang="en-US" altLang="ja-JP" sz="2800" dirty="0"/>
              <a:t>IVT</a:t>
            </a:r>
            <a:r>
              <a:rPr kumimoji="1" lang="ja-JP" altLang="en-US" sz="2800"/>
              <a:t>＋</a:t>
            </a:r>
            <a:r>
              <a:rPr kumimoji="1" lang="en-US" altLang="ja-JP" sz="2800" dirty="0"/>
              <a:t>EVT</a:t>
            </a:r>
            <a:r>
              <a:rPr kumimoji="1" lang="ja-JP" altLang="en-US" sz="2800"/>
              <a:t>群で</a:t>
            </a:r>
            <a:r>
              <a:rPr kumimoji="1" lang="ja-JP" altLang="en-US" sz="2800">
                <a:solidFill>
                  <a:srgbClr val="FF0000"/>
                </a:solidFill>
              </a:rPr>
              <a:t>有意に増加</a:t>
            </a:r>
            <a:endParaRPr kumimoji="1" lang="en-US" altLang="ja-JP" sz="2800" dirty="0">
              <a:solidFill>
                <a:srgbClr val="FF0000"/>
              </a:solidFill>
            </a:endParaRPr>
          </a:p>
          <a:p>
            <a:pPr marL="0" indent="0">
              <a:buNone/>
            </a:pPr>
            <a:r>
              <a:rPr lang="ja-JP" altLang="en-US" sz="2800">
                <a:solidFill>
                  <a:srgbClr val="00B050"/>
                </a:solidFill>
              </a:rPr>
              <a:t>▶︎</a:t>
            </a:r>
            <a:r>
              <a:rPr lang="en-US" altLang="ja-JP" sz="2800" dirty="0">
                <a:solidFill>
                  <a:srgbClr val="00B050"/>
                </a:solidFill>
              </a:rPr>
              <a:t>IVT</a:t>
            </a:r>
            <a:r>
              <a:rPr lang="ja-JP" altLang="en-US" sz="2800">
                <a:solidFill>
                  <a:srgbClr val="00B050"/>
                </a:solidFill>
              </a:rPr>
              <a:t>で増えたのは主に</a:t>
            </a:r>
            <a:r>
              <a:rPr lang="en-US" altLang="ja-JP" sz="2800" dirty="0">
                <a:solidFill>
                  <a:srgbClr val="00B050"/>
                </a:solidFill>
              </a:rPr>
              <a:t>PH</a:t>
            </a:r>
            <a:r>
              <a:rPr lang="ja-JP" altLang="en-US" sz="2800">
                <a:solidFill>
                  <a:srgbClr val="00B050"/>
                </a:solidFill>
              </a:rPr>
              <a:t>であり、</a:t>
            </a:r>
            <a:r>
              <a:rPr lang="en-US" altLang="ja-JP" sz="2800" dirty="0" err="1">
                <a:solidFill>
                  <a:srgbClr val="00B050"/>
                </a:solidFill>
              </a:rPr>
              <a:t>sICH</a:t>
            </a:r>
            <a:r>
              <a:rPr lang="ja-JP" altLang="en-US" sz="2800">
                <a:solidFill>
                  <a:srgbClr val="00B050"/>
                </a:solidFill>
              </a:rPr>
              <a:t>は増加していない</a:t>
            </a:r>
            <a:endParaRPr kumimoji="1" lang="ja-JP" altLang="en-US" sz="2800">
              <a:solidFill>
                <a:srgbClr val="00B050"/>
              </a:solidFill>
            </a:endParaRPr>
          </a:p>
        </p:txBody>
      </p:sp>
      <p:grpSp>
        <p:nvGrpSpPr>
          <p:cNvPr id="5" name="グループ化 4">
            <a:extLst>
              <a:ext uri="{FF2B5EF4-FFF2-40B4-BE49-F238E27FC236}">
                <a16:creationId xmlns:a16="http://schemas.microsoft.com/office/drawing/2014/main" id="{5405C3D4-3569-C44D-589E-648C0CC41584}"/>
              </a:ext>
            </a:extLst>
          </p:cNvPr>
          <p:cNvGrpSpPr/>
          <p:nvPr/>
        </p:nvGrpSpPr>
        <p:grpSpPr>
          <a:xfrm>
            <a:off x="5888566" y="1613647"/>
            <a:ext cx="6303434" cy="4829981"/>
            <a:chOff x="6042276" y="1709715"/>
            <a:chExt cx="6303434" cy="4829981"/>
          </a:xfrm>
        </p:grpSpPr>
        <p:pic>
          <p:nvPicPr>
            <p:cNvPr id="6" name="図 5">
              <a:extLst>
                <a:ext uri="{FF2B5EF4-FFF2-40B4-BE49-F238E27FC236}">
                  <a16:creationId xmlns:a16="http://schemas.microsoft.com/office/drawing/2014/main" id="{208D6E38-2D03-4CE6-D1C2-D54F578DDF2E}"/>
                </a:ext>
              </a:extLst>
            </p:cNvPr>
            <p:cNvPicPr>
              <a:picLocks noChangeAspect="1"/>
            </p:cNvPicPr>
            <p:nvPr/>
          </p:nvPicPr>
          <p:blipFill>
            <a:blip r:embed="rId3"/>
            <a:stretch>
              <a:fillRect/>
            </a:stretch>
          </p:blipFill>
          <p:spPr>
            <a:xfrm>
              <a:off x="6042276" y="1709715"/>
              <a:ext cx="6303434" cy="4829981"/>
            </a:xfrm>
            <a:prstGeom prst="rect">
              <a:avLst/>
            </a:prstGeom>
          </p:spPr>
        </p:pic>
        <p:grpSp>
          <p:nvGrpSpPr>
            <p:cNvPr id="4" name="グループ化 3">
              <a:extLst>
                <a:ext uri="{FF2B5EF4-FFF2-40B4-BE49-F238E27FC236}">
                  <a16:creationId xmlns:a16="http://schemas.microsoft.com/office/drawing/2014/main" id="{573E72B7-9F1A-8A25-838F-D353EF1EBE40}"/>
                </a:ext>
              </a:extLst>
            </p:cNvPr>
            <p:cNvGrpSpPr/>
            <p:nvPr/>
          </p:nvGrpSpPr>
          <p:grpSpPr>
            <a:xfrm>
              <a:off x="6042276" y="3009635"/>
              <a:ext cx="5752055" cy="1951010"/>
              <a:chOff x="6042276" y="3009635"/>
              <a:chExt cx="5752055" cy="1951010"/>
            </a:xfrm>
          </p:grpSpPr>
          <p:sp>
            <p:nvSpPr>
              <p:cNvPr id="7" name="フレーム 6">
                <a:extLst>
                  <a:ext uri="{FF2B5EF4-FFF2-40B4-BE49-F238E27FC236}">
                    <a16:creationId xmlns:a16="http://schemas.microsoft.com/office/drawing/2014/main" id="{A044EFE3-CFF0-5282-F5DF-D1AAF0703426}"/>
                  </a:ext>
                </a:extLst>
              </p:cNvPr>
              <p:cNvSpPr/>
              <p:nvPr/>
            </p:nvSpPr>
            <p:spPr>
              <a:xfrm>
                <a:off x="6042278" y="3009635"/>
                <a:ext cx="5752053" cy="185980"/>
              </a:xfrm>
              <a:prstGeom prst="fram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FF0000"/>
                  </a:solidFill>
                </a:endParaRPr>
              </a:p>
            </p:txBody>
          </p:sp>
          <p:sp>
            <p:nvSpPr>
              <p:cNvPr id="8" name="フレーム 7">
                <a:extLst>
                  <a:ext uri="{FF2B5EF4-FFF2-40B4-BE49-F238E27FC236}">
                    <a16:creationId xmlns:a16="http://schemas.microsoft.com/office/drawing/2014/main" id="{D73F097A-813F-C895-3D36-3EBFCED11E64}"/>
                  </a:ext>
                </a:extLst>
              </p:cNvPr>
              <p:cNvSpPr/>
              <p:nvPr/>
            </p:nvSpPr>
            <p:spPr>
              <a:xfrm>
                <a:off x="6042277" y="3223347"/>
                <a:ext cx="5752053" cy="1365338"/>
              </a:xfrm>
              <a:prstGeom prst="frame">
                <a:avLst>
                  <a:gd name="adj1" fmla="val 3367"/>
                </a:avLst>
              </a:prstGeom>
              <a:solidFill>
                <a:srgbClr val="0070C0"/>
              </a:solidFill>
              <a:ln w="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FF0000"/>
                  </a:solidFill>
                </a:endParaRPr>
              </a:p>
            </p:txBody>
          </p:sp>
          <p:sp>
            <p:nvSpPr>
              <p:cNvPr id="9" name="フレーム 8">
                <a:extLst>
                  <a:ext uri="{FF2B5EF4-FFF2-40B4-BE49-F238E27FC236}">
                    <a16:creationId xmlns:a16="http://schemas.microsoft.com/office/drawing/2014/main" id="{F1386FA4-3715-867D-E700-980AD7129C31}"/>
                  </a:ext>
                </a:extLst>
              </p:cNvPr>
              <p:cNvSpPr/>
              <p:nvPr/>
            </p:nvSpPr>
            <p:spPr>
              <a:xfrm>
                <a:off x="6042277" y="4588685"/>
                <a:ext cx="5752053" cy="185980"/>
              </a:xfrm>
              <a:prstGeom prst="fram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FF0000"/>
                  </a:solidFill>
                </a:endParaRPr>
              </a:p>
            </p:txBody>
          </p:sp>
          <p:sp>
            <p:nvSpPr>
              <p:cNvPr id="10" name="フレーム 9">
                <a:extLst>
                  <a:ext uri="{FF2B5EF4-FFF2-40B4-BE49-F238E27FC236}">
                    <a16:creationId xmlns:a16="http://schemas.microsoft.com/office/drawing/2014/main" id="{946A2E80-65B7-3F64-65CB-D6F3DDA1D966}"/>
                  </a:ext>
                </a:extLst>
              </p:cNvPr>
              <p:cNvSpPr/>
              <p:nvPr/>
            </p:nvSpPr>
            <p:spPr>
              <a:xfrm>
                <a:off x="6042276" y="4774665"/>
                <a:ext cx="5752053" cy="185980"/>
              </a:xfrm>
              <a:prstGeom prst="frame">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FF0000"/>
                  </a:solidFill>
                </a:endParaRPr>
              </a:p>
            </p:txBody>
          </p:sp>
        </p:grpSp>
      </p:grpSp>
      <p:sp>
        <p:nvSpPr>
          <p:cNvPr id="12" name="正方形/長方形 11">
            <a:extLst>
              <a:ext uri="{FF2B5EF4-FFF2-40B4-BE49-F238E27FC236}">
                <a16:creationId xmlns:a16="http://schemas.microsoft.com/office/drawing/2014/main" id="{CA94EAAD-BCB1-DE85-5E02-A525F62B5944}"/>
              </a:ext>
            </a:extLst>
          </p:cNvPr>
          <p:cNvSpPr/>
          <p:nvPr/>
        </p:nvSpPr>
        <p:spPr>
          <a:xfrm>
            <a:off x="1219200" y="1613647"/>
            <a:ext cx="4669365" cy="387275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28026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AF30A1-A105-FC7A-B1E5-15B76E2BD6AE}"/>
              </a:ext>
            </a:extLst>
          </p:cNvPr>
          <p:cNvSpPr>
            <a:spLocks noGrp="1"/>
          </p:cNvSpPr>
          <p:nvPr>
            <p:ph type="title"/>
          </p:nvPr>
        </p:nvSpPr>
        <p:spPr>
          <a:xfrm>
            <a:off x="1371600" y="685800"/>
            <a:ext cx="10462260" cy="1485900"/>
          </a:xfrm>
        </p:spPr>
        <p:txBody>
          <a:bodyPr/>
          <a:lstStyle/>
          <a:p>
            <a:r>
              <a:rPr kumimoji="1" lang="ja-JP" altLang="en-US"/>
              <a:t>結果②：</a:t>
            </a:r>
            <a:r>
              <a:rPr kumimoji="1" lang="en-US" altLang="ja-JP" dirty="0"/>
              <a:t>ICH subtype</a:t>
            </a:r>
            <a:r>
              <a:rPr kumimoji="1" lang="ja-JP" altLang="en-US"/>
              <a:t>と機能予後との関連</a:t>
            </a:r>
          </a:p>
        </p:txBody>
      </p:sp>
      <p:sp>
        <p:nvSpPr>
          <p:cNvPr id="7" name="コンテンツ プレースホルダー 6">
            <a:extLst>
              <a:ext uri="{FF2B5EF4-FFF2-40B4-BE49-F238E27FC236}">
                <a16:creationId xmlns:a16="http://schemas.microsoft.com/office/drawing/2014/main" id="{3EF5B992-2E5B-C0FD-AC8F-BF7A2D42A1AC}"/>
              </a:ext>
            </a:extLst>
          </p:cNvPr>
          <p:cNvSpPr>
            <a:spLocks noGrp="1"/>
          </p:cNvSpPr>
          <p:nvPr>
            <p:ph idx="1"/>
          </p:nvPr>
        </p:nvSpPr>
        <p:spPr>
          <a:xfrm>
            <a:off x="1371600" y="1398494"/>
            <a:ext cx="4724400" cy="5459506"/>
          </a:xfrm>
        </p:spPr>
        <p:txBody>
          <a:bodyPr>
            <a:noAutofit/>
          </a:bodyPr>
          <a:lstStyle/>
          <a:p>
            <a:r>
              <a:rPr lang="en-US" altLang="ja-JP" sz="2800" dirty="0"/>
              <a:t>ICH</a:t>
            </a:r>
            <a:r>
              <a:rPr lang="ja-JP" altLang="en-US" sz="2800"/>
              <a:t>なしの患者群と比較して、</a:t>
            </a:r>
            <a:r>
              <a:rPr lang="en-US" altLang="ja-JP" sz="2800" dirty="0"/>
              <a:t>ICH</a:t>
            </a:r>
            <a:r>
              <a:rPr lang="ja-JP" altLang="en-US" sz="2800"/>
              <a:t>全体、無症候性</a:t>
            </a:r>
            <a:r>
              <a:rPr lang="en-US" altLang="ja-JP" sz="2800" dirty="0"/>
              <a:t>ICH</a:t>
            </a:r>
            <a:r>
              <a:rPr lang="ja-JP" altLang="en-US" sz="2800"/>
              <a:t>、症候性</a:t>
            </a:r>
            <a:r>
              <a:rPr lang="en-US" altLang="ja-JP" sz="2800" dirty="0"/>
              <a:t>ICH</a:t>
            </a:r>
            <a:r>
              <a:rPr lang="ja-JP" altLang="en-US" sz="2800"/>
              <a:t>のいずれの群も不良な機能予後と有意に関連</a:t>
            </a:r>
            <a:endParaRPr lang="en-US" altLang="ja-JP" sz="2800" dirty="0"/>
          </a:p>
          <a:p>
            <a:pPr lvl="1"/>
            <a:r>
              <a:rPr lang="ja-JP" altLang="en-US" sz="2800">
                <a:solidFill>
                  <a:srgbClr val="FF0000"/>
                </a:solidFill>
              </a:rPr>
              <a:t>重症度に応じて予後は段階的に悪化</a:t>
            </a:r>
            <a:endParaRPr lang="en-US" altLang="ja-JP" sz="2800" dirty="0">
              <a:solidFill>
                <a:srgbClr val="FF0000"/>
              </a:solidFill>
            </a:endParaRPr>
          </a:p>
          <a:p>
            <a:pPr lvl="1"/>
            <a:r>
              <a:rPr kumimoji="1" lang="en-US" altLang="ja-JP" sz="2800" dirty="0"/>
              <a:t>HI1&lt;HI2&lt;PH1&lt;PH2(</a:t>
            </a:r>
            <a:r>
              <a:rPr kumimoji="1" lang="ja-JP" altLang="en-US" sz="2800"/>
              <a:t>最も予後不良</a:t>
            </a:r>
            <a:r>
              <a:rPr kumimoji="1" lang="en-US" altLang="ja-JP" sz="2800" dirty="0"/>
              <a:t>)</a:t>
            </a:r>
          </a:p>
          <a:p>
            <a:r>
              <a:rPr lang="ja-JP" altLang="en-US" sz="2800"/>
              <a:t>一方、</a:t>
            </a:r>
            <a:r>
              <a:rPr lang="en-US" altLang="ja-JP" sz="2800" dirty="0"/>
              <a:t>HI1</a:t>
            </a:r>
            <a:r>
              <a:rPr lang="ja-JP" altLang="en-US" sz="2800"/>
              <a:t>単独では</a:t>
            </a:r>
            <a:r>
              <a:rPr lang="ja-JP" altLang="en-US" sz="2800">
                <a:solidFill>
                  <a:srgbClr val="0070C0"/>
                </a:solidFill>
              </a:rPr>
              <a:t>有意な予後悪化はなし</a:t>
            </a:r>
            <a:endParaRPr kumimoji="1" lang="ja-JP" altLang="en-US" sz="2800">
              <a:solidFill>
                <a:srgbClr val="0070C0"/>
              </a:solidFill>
            </a:endParaRPr>
          </a:p>
        </p:txBody>
      </p:sp>
      <p:pic>
        <p:nvPicPr>
          <p:cNvPr id="8" name="コンテンツ プレースホルダー 4">
            <a:extLst>
              <a:ext uri="{FF2B5EF4-FFF2-40B4-BE49-F238E27FC236}">
                <a16:creationId xmlns:a16="http://schemas.microsoft.com/office/drawing/2014/main" id="{2BA49287-4846-BD8F-A059-3E2C91166CCD}"/>
              </a:ext>
            </a:extLst>
          </p:cNvPr>
          <p:cNvPicPr>
            <a:picLocks noChangeAspect="1"/>
          </p:cNvPicPr>
          <p:nvPr/>
        </p:nvPicPr>
        <p:blipFill>
          <a:blip r:embed="rId3"/>
          <a:stretch>
            <a:fillRect/>
          </a:stretch>
        </p:blipFill>
        <p:spPr>
          <a:xfrm>
            <a:off x="6096000" y="1398494"/>
            <a:ext cx="6059956" cy="5068846"/>
          </a:xfrm>
          <a:prstGeom prst="rect">
            <a:avLst/>
          </a:prstGeom>
        </p:spPr>
      </p:pic>
      <p:sp>
        <p:nvSpPr>
          <p:cNvPr id="3" name="正方形/長方形 2">
            <a:extLst>
              <a:ext uri="{FF2B5EF4-FFF2-40B4-BE49-F238E27FC236}">
                <a16:creationId xmlns:a16="http://schemas.microsoft.com/office/drawing/2014/main" id="{DCF5DB31-42EE-B203-10E3-18BB97C760A2}"/>
              </a:ext>
            </a:extLst>
          </p:cNvPr>
          <p:cNvSpPr/>
          <p:nvPr/>
        </p:nvSpPr>
        <p:spPr>
          <a:xfrm>
            <a:off x="6172200" y="3521574"/>
            <a:ext cx="5510960" cy="211596"/>
          </a:xfrm>
          <a:prstGeom prst="rect">
            <a:avLst/>
          </a:prstGeom>
          <a:noFill/>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74F2F98-AA1C-6BC5-2E3E-1E688231BE76}"/>
              </a:ext>
            </a:extLst>
          </p:cNvPr>
          <p:cNvSpPr txBox="1"/>
          <p:nvPr/>
        </p:nvSpPr>
        <p:spPr>
          <a:xfrm>
            <a:off x="6483927" y="2876998"/>
            <a:ext cx="925253" cy="253916"/>
          </a:xfrm>
          <a:prstGeom prst="rect">
            <a:avLst/>
          </a:prstGeom>
          <a:noFill/>
        </p:spPr>
        <p:txBody>
          <a:bodyPr wrap="none" rtlCol="0">
            <a:spAutoFit/>
          </a:bodyPr>
          <a:lstStyle/>
          <a:p>
            <a:r>
              <a:rPr kumimoji="1" lang="ja-JP" altLang="en-US" sz="1050">
                <a:latin typeface="MS Gothic" panose="020B0609070205080204" pitchFamily="49" charset="-128"/>
                <a:ea typeface="MS Gothic" panose="020B0609070205080204" pitchFamily="49" charset="-128"/>
              </a:rPr>
              <a:t>無症候性</a:t>
            </a:r>
            <a:r>
              <a:rPr kumimoji="1" lang="en-US" altLang="ja-JP" sz="1050" dirty="0">
                <a:latin typeface="MS Gothic" panose="020B0609070205080204" pitchFamily="49" charset="-128"/>
                <a:ea typeface="MS Gothic" panose="020B0609070205080204" pitchFamily="49" charset="-128"/>
              </a:rPr>
              <a:t>ICH</a:t>
            </a:r>
            <a:endParaRPr kumimoji="1" lang="ja-JP" altLang="en-US" sz="1050">
              <a:latin typeface="MS Gothic" panose="020B0609070205080204" pitchFamily="49" charset="-128"/>
              <a:ea typeface="MS Gothic" panose="020B0609070205080204" pitchFamily="49" charset="-128"/>
            </a:endParaRPr>
          </a:p>
        </p:txBody>
      </p:sp>
      <p:sp>
        <p:nvSpPr>
          <p:cNvPr id="6" name="テキスト ボックス 5">
            <a:extLst>
              <a:ext uri="{FF2B5EF4-FFF2-40B4-BE49-F238E27FC236}">
                <a16:creationId xmlns:a16="http://schemas.microsoft.com/office/drawing/2014/main" id="{448413FA-9C20-BEC9-5B9D-62E623AE8F19}"/>
              </a:ext>
            </a:extLst>
          </p:cNvPr>
          <p:cNvSpPr txBox="1"/>
          <p:nvPr/>
        </p:nvSpPr>
        <p:spPr>
          <a:xfrm>
            <a:off x="6483927" y="3082510"/>
            <a:ext cx="790601" cy="253916"/>
          </a:xfrm>
          <a:prstGeom prst="rect">
            <a:avLst/>
          </a:prstGeom>
          <a:noFill/>
        </p:spPr>
        <p:txBody>
          <a:bodyPr wrap="none" rtlCol="0">
            <a:spAutoFit/>
          </a:bodyPr>
          <a:lstStyle/>
          <a:p>
            <a:r>
              <a:rPr kumimoji="1" lang="ja-JP" altLang="en-US" sz="1050">
                <a:latin typeface="MS Gothic" panose="020B0609070205080204" pitchFamily="49" charset="-128"/>
                <a:ea typeface="MS Gothic" panose="020B0609070205080204" pitchFamily="49" charset="-128"/>
              </a:rPr>
              <a:t>症候性</a:t>
            </a:r>
            <a:r>
              <a:rPr kumimoji="1" lang="en-US" altLang="ja-JP" sz="1050" dirty="0">
                <a:latin typeface="MS Gothic" panose="020B0609070205080204" pitchFamily="49" charset="-128"/>
                <a:ea typeface="MS Gothic" panose="020B0609070205080204" pitchFamily="49" charset="-128"/>
              </a:rPr>
              <a:t>ICH</a:t>
            </a:r>
            <a:endParaRPr kumimoji="1" lang="ja-JP" altLang="en-US" sz="1050">
              <a:latin typeface="MS Gothic" panose="020B0609070205080204" pitchFamily="49" charset="-128"/>
              <a:ea typeface="MS Gothic" panose="020B0609070205080204" pitchFamily="49" charset="-128"/>
            </a:endParaRPr>
          </a:p>
        </p:txBody>
      </p:sp>
      <p:sp>
        <p:nvSpPr>
          <p:cNvPr id="9" name="正方形/長方形 8">
            <a:extLst>
              <a:ext uri="{FF2B5EF4-FFF2-40B4-BE49-F238E27FC236}">
                <a16:creationId xmlns:a16="http://schemas.microsoft.com/office/drawing/2014/main" id="{4C864782-C2B9-599A-B4C6-78FE7E988ED7}"/>
              </a:ext>
            </a:extLst>
          </p:cNvPr>
          <p:cNvSpPr/>
          <p:nvPr/>
        </p:nvSpPr>
        <p:spPr>
          <a:xfrm>
            <a:off x="6172200" y="2411844"/>
            <a:ext cx="5510960" cy="9144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B0CA904-8782-5B41-33A5-333D35EBF13D}"/>
              </a:ext>
            </a:extLst>
          </p:cNvPr>
          <p:cNvSpPr txBox="1"/>
          <p:nvPr/>
        </p:nvSpPr>
        <p:spPr>
          <a:xfrm>
            <a:off x="6551252" y="2431458"/>
            <a:ext cx="655949" cy="253916"/>
          </a:xfrm>
          <a:prstGeom prst="rect">
            <a:avLst/>
          </a:prstGeom>
          <a:noFill/>
        </p:spPr>
        <p:txBody>
          <a:bodyPr wrap="none" rtlCol="0">
            <a:spAutoFit/>
          </a:bodyPr>
          <a:lstStyle/>
          <a:p>
            <a:r>
              <a:rPr kumimoji="1" lang="en-US" altLang="ja-JP" sz="1050" dirty="0">
                <a:latin typeface="MS Gothic" panose="020B0609070205080204" pitchFamily="49" charset="-128"/>
                <a:ea typeface="MS Gothic" panose="020B0609070205080204" pitchFamily="49" charset="-128"/>
              </a:rPr>
              <a:t>ICH</a:t>
            </a:r>
            <a:r>
              <a:rPr kumimoji="1" lang="ja-JP" altLang="en-US" sz="1050">
                <a:latin typeface="MS Gothic" panose="020B0609070205080204" pitchFamily="49" charset="-128"/>
                <a:ea typeface="MS Gothic" panose="020B0609070205080204" pitchFamily="49" charset="-128"/>
              </a:rPr>
              <a:t>全体</a:t>
            </a:r>
          </a:p>
        </p:txBody>
      </p:sp>
      <p:sp>
        <p:nvSpPr>
          <p:cNvPr id="11" name="正方形/長方形 10">
            <a:extLst>
              <a:ext uri="{FF2B5EF4-FFF2-40B4-BE49-F238E27FC236}">
                <a16:creationId xmlns:a16="http://schemas.microsoft.com/office/drawing/2014/main" id="{D167C0AD-355C-2BF9-2A91-DE5A8DF0A967}"/>
              </a:ext>
            </a:extLst>
          </p:cNvPr>
          <p:cNvSpPr/>
          <p:nvPr/>
        </p:nvSpPr>
        <p:spPr>
          <a:xfrm>
            <a:off x="6172200" y="3728655"/>
            <a:ext cx="5510960" cy="9144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130EF30-67CA-2853-D3FF-711027F8C6BE}"/>
              </a:ext>
            </a:extLst>
          </p:cNvPr>
          <p:cNvSpPr txBox="1"/>
          <p:nvPr/>
        </p:nvSpPr>
        <p:spPr>
          <a:xfrm>
            <a:off x="6551252" y="2177542"/>
            <a:ext cx="655949" cy="253916"/>
          </a:xfrm>
          <a:prstGeom prst="rect">
            <a:avLst/>
          </a:prstGeom>
          <a:noFill/>
        </p:spPr>
        <p:txBody>
          <a:bodyPr wrap="none" rtlCol="0">
            <a:spAutoFit/>
          </a:bodyPr>
          <a:lstStyle/>
          <a:p>
            <a:r>
              <a:rPr kumimoji="1" lang="en-US" altLang="ja-JP" sz="1050" dirty="0">
                <a:latin typeface="MS Gothic" panose="020B0609070205080204" pitchFamily="49" charset="-128"/>
                <a:ea typeface="MS Gothic" panose="020B0609070205080204" pitchFamily="49" charset="-128"/>
              </a:rPr>
              <a:t>ICH</a:t>
            </a:r>
            <a:r>
              <a:rPr kumimoji="1" lang="ja-JP" altLang="en-US" sz="1050">
                <a:latin typeface="MS Gothic" panose="020B0609070205080204" pitchFamily="49" charset="-128"/>
                <a:ea typeface="MS Gothic" panose="020B0609070205080204" pitchFamily="49" charset="-128"/>
              </a:rPr>
              <a:t>なし</a:t>
            </a:r>
          </a:p>
        </p:txBody>
      </p:sp>
    </p:spTree>
    <p:extLst>
      <p:ext uri="{BB962C8B-B14F-4D97-AF65-F5344CB8AC3E}">
        <p14:creationId xmlns:p14="http://schemas.microsoft.com/office/powerpoint/2010/main" val="1440158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A38CC4-B4AE-FE2A-98AE-EEB06D49B818}"/>
              </a:ext>
            </a:extLst>
          </p:cNvPr>
          <p:cNvSpPr>
            <a:spLocks noGrp="1"/>
          </p:cNvSpPr>
          <p:nvPr>
            <p:ph type="title"/>
          </p:nvPr>
        </p:nvSpPr>
        <p:spPr/>
        <p:txBody>
          <a:bodyPr/>
          <a:lstStyle/>
          <a:p>
            <a:r>
              <a:rPr kumimoji="1" lang="ja-JP" altLang="en-US"/>
              <a:t>機能的自立率</a:t>
            </a:r>
            <a:r>
              <a:rPr kumimoji="1" lang="en-US" altLang="ja-JP" dirty="0"/>
              <a:t>(</a:t>
            </a:r>
            <a:r>
              <a:rPr kumimoji="1" lang="en-US" altLang="ja-JP" dirty="0" err="1"/>
              <a:t>mRS</a:t>
            </a:r>
            <a:r>
              <a:rPr kumimoji="1" lang="en-US" altLang="ja-JP" dirty="0"/>
              <a:t> 0-2)</a:t>
            </a:r>
            <a:endParaRPr kumimoji="1" lang="ja-JP" altLang="en-US"/>
          </a:p>
        </p:txBody>
      </p:sp>
      <p:sp>
        <p:nvSpPr>
          <p:cNvPr id="6" name="コンテンツ プレースホルダー 5">
            <a:extLst>
              <a:ext uri="{FF2B5EF4-FFF2-40B4-BE49-F238E27FC236}">
                <a16:creationId xmlns:a16="http://schemas.microsoft.com/office/drawing/2014/main" id="{15909F0E-B0E3-EB1D-E235-85E8EE46F84F}"/>
              </a:ext>
            </a:extLst>
          </p:cNvPr>
          <p:cNvSpPr>
            <a:spLocks noGrp="1"/>
          </p:cNvSpPr>
          <p:nvPr>
            <p:ph idx="1"/>
          </p:nvPr>
        </p:nvSpPr>
        <p:spPr>
          <a:xfrm>
            <a:off x="1371600" y="2286000"/>
            <a:ext cx="4724400" cy="3581400"/>
          </a:xfrm>
        </p:spPr>
        <p:txBody>
          <a:bodyPr>
            <a:normAutofit fontScale="92500" lnSpcReduction="10000"/>
          </a:bodyPr>
          <a:lstStyle/>
          <a:p>
            <a:r>
              <a:rPr lang="en-US" altLang="ja-JP" sz="2800" dirty="0"/>
              <a:t>90</a:t>
            </a:r>
            <a:r>
              <a:rPr lang="ja-JP" altLang="en-US" sz="2800"/>
              <a:t>日後の</a:t>
            </a:r>
            <a:r>
              <a:rPr lang="en-US" altLang="ja-JP" sz="2800" dirty="0"/>
              <a:t>mRS0-2</a:t>
            </a:r>
            <a:r>
              <a:rPr lang="ja-JP" altLang="en-US" sz="2800"/>
              <a:t>達成率は以下の通り</a:t>
            </a:r>
            <a:endParaRPr lang="en-US" altLang="ja-JP" sz="2800" dirty="0"/>
          </a:p>
          <a:p>
            <a:pPr lvl="1"/>
            <a:r>
              <a:rPr lang="en-US" altLang="ja-JP" sz="2800" dirty="0"/>
              <a:t>ICH</a:t>
            </a:r>
            <a:r>
              <a:rPr lang="ja-JP" altLang="en-US" sz="2800"/>
              <a:t>なし</a:t>
            </a:r>
            <a:r>
              <a:rPr lang="en-US" altLang="ja-JP" sz="2800" dirty="0"/>
              <a:t>:60%</a:t>
            </a:r>
          </a:p>
          <a:p>
            <a:pPr lvl="1"/>
            <a:r>
              <a:rPr lang="en-US" altLang="ja-JP" sz="2800" dirty="0"/>
              <a:t>HI1:51%</a:t>
            </a:r>
          </a:p>
          <a:p>
            <a:pPr lvl="1"/>
            <a:r>
              <a:rPr lang="en-US" altLang="ja-JP" sz="2800" dirty="0"/>
              <a:t>HI2:34%</a:t>
            </a:r>
          </a:p>
          <a:p>
            <a:pPr lvl="1"/>
            <a:r>
              <a:rPr lang="en-US" altLang="ja-JP" sz="2800" dirty="0"/>
              <a:t>PH1:23%</a:t>
            </a:r>
          </a:p>
          <a:p>
            <a:pPr lvl="1"/>
            <a:r>
              <a:rPr lang="en-US" altLang="ja-JP" sz="2800" dirty="0"/>
              <a:t>PH2:14%</a:t>
            </a:r>
          </a:p>
          <a:p>
            <a:pPr lvl="1"/>
            <a:r>
              <a:rPr lang="ja-JP" altLang="en-US" sz="2800"/>
              <a:t>その他の</a:t>
            </a:r>
            <a:r>
              <a:rPr lang="en-US" altLang="ja-JP" sz="2800" dirty="0"/>
              <a:t>ICH:22%</a:t>
            </a:r>
          </a:p>
          <a:p>
            <a:pPr lvl="1"/>
            <a:endParaRPr lang="ja-JP" altLang="en-US"/>
          </a:p>
        </p:txBody>
      </p:sp>
      <p:pic>
        <p:nvPicPr>
          <p:cNvPr id="7" name="図 6">
            <a:extLst>
              <a:ext uri="{FF2B5EF4-FFF2-40B4-BE49-F238E27FC236}">
                <a16:creationId xmlns:a16="http://schemas.microsoft.com/office/drawing/2014/main" id="{BB02B53A-A6D1-5242-7A0C-9EAB707E656F}"/>
              </a:ext>
            </a:extLst>
          </p:cNvPr>
          <p:cNvPicPr>
            <a:picLocks noChangeAspect="1"/>
          </p:cNvPicPr>
          <p:nvPr/>
        </p:nvPicPr>
        <p:blipFill>
          <a:blip r:embed="rId2"/>
          <a:stretch>
            <a:fillRect/>
          </a:stretch>
        </p:blipFill>
        <p:spPr>
          <a:xfrm>
            <a:off x="6096000" y="2171700"/>
            <a:ext cx="5870166" cy="4579007"/>
          </a:xfrm>
          <a:prstGeom prst="rect">
            <a:avLst/>
          </a:prstGeom>
        </p:spPr>
      </p:pic>
      <p:grpSp>
        <p:nvGrpSpPr>
          <p:cNvPr id="3" name="グループ化 2">
            <a:extLst>
              <a:ext uri="{FF2B5EF4-FFF2-40B4-BE49-F238E27FC236}">
                <a16:creationId xmlns:a16="http://schemas.microsoft.com/office/drawing/2014/main" id="{E384F32E-5D0C-87ED-B2C3-79A6032C2134}"/>
              </a:ext>
            </a:extLst>
          </p:cNvPr>
          <p:cNvGrpSpPr/>
          <p:nvPr/>
        </p:nvGrpSpPr>
        <p:grpSpPr>
          <a:xfrm>
            <a:off x="7460092" y="3438395"/>
            <a:ext cx="2193064" cy="2733805"/>
            <a:chOff x="7506391" y="3336010"/>
            <a:chExt cx="2193064" cy="2733805"/>
          </a:xfrm>
        </p:grpSpPr>
        <p:sp>
          <p:nvSpPr>
            <p:cNvPr id="8" name="フレーム 7">
              <a:extLst>
                <a:ext uri="{FF2B5EF4-FFF2-40B4-BE49-F238E27FC236}">
                  <a16:creationId xmlns:a16="http://schemas.microsoft.com/office/drawing/2014/main" id="{4BF570F5-EB4D-A664-D783-F47833FF9701}"/>
                </a:ext>
              </a:extLst>
            </p:cNvPr>
            <p:cNvSpPr/>
            <p:nvPr/>
          </p:nvSpPr>
          <p:spPr>
            <a:xfrm>
              <a:off x="7506393" y="3336010"/>
              <a:ext cx="831272" cy="363154"/>
            </a:xfrm>
            <a:prstGeom prst="fram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FF0000"/>
                </a:solidFill>
              </a:endParaRPr>
            </a:p>
          </p:txBody>
        </p:sp>
        <p:sp>
          <p:nvSpPr>
            <p:cNvPr id="9" name="フレーム 8">
              <a:extLst>
                <a:ext uri="{FF2B5EF4-FFF2-40B4-BE49-F238E27FC236}">
                  <a16:creationId xmlns:a16="http://schemas.microsoft.com/office/drawing/2014/main" id="{84131000-8066-057C-F8EA-7873749372FC}"/>
                </a:ext>
              </a:extLst>
            </p:cNvPr>
            <p:cNvSpPr/>
            <p:nvPr/>
          </p:nvSpPr>
          <p:spPr>
            <a:xfrm>
              <a:off x="7506393" y="3868577"/>
              <a:ext cx="551297" cy="297284"/>
            </a:xfrm>
            <a:prstGeom prst="fram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FF0000"/>
                </a:solidFill>
              </a:endParaRPr>
            </a:p>
          </p:txBody>
        </p:sp>
        <p:sp>
          <p:nvSpPr>
            <p:cNvPr id="10" name="フレーム 9">
              <a:extLst>
                <a:ext uri="{FF2B5EF4-FFF2-40B4-BE49-F238E27FC236}">
                  <a16:creationId xmlns:a16="http://schemas.microsoft.com/office/drawing/2014/main" id="{7F12335C-3FC2-DDCD-C540-3D9CF9AC9B27}"/>
                </a:ext>
              </a:extLst>
            </p:cNvPr>
            <p:cNvSpPr/>
            <p:nvPr/>
          </p:nvSpPr>
          <p:spPr>
            <a:xfrm>
              <a:off x="7506393" y="4348087"/>
              <a:ext cx="831272" cy="297283"/>
            </a:xfrm>
            <a:prstGeom prst="fram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FF0000"/>
                </a:solidFill>
              </a:endParaRPr>
            </a:p>
          </p:txBody>
        </p:sp>
        <p:sp>
          <p:nvSpPr>
            <p:cNvPr id="11" name="フレーム 10">
              <a:extLst>
                <a:ext uri="{FF2B5EF4-FFF2-40B4-BE49-F238E27FC236}">
                  <a16:creationId xmlns:a16="http://schemas.microsoft.com/office/drawing/2014/main" id="{21BB2EBD-B90B-A8B5-09F0-86FF47E758A9}"/>
                </a:ext>
              </a:extLst>
            </p:cNvPr>
            <p:cNvSpPr/>
            <p:nvPr/>
          </p:nvSpPr>
          <p:spPr>
            <a:xfrm>
              <a:off x="7506392" y="4827595"/>
              <a:ext cx="1305100" cy="244353"/>
            </a:xfrm>
            <a:prstGeom prst="fram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FF0000"/>
                </a:solidFill>
              </a:endParaRPr>
            </a:p>
          </p:txBody>
        </p:sp>
        <p:sp>
          <p:nvSpPr>
            <p:cNvPr id="12" name="フレーム 11">
              <a:extLst>
                <a:ext uri="{FF2B5EF4-FFF2-40B4-BE49-F238E27FC236}">
                  <a16:creationId xmlns:a16="http://schemas.microsoft.com/office/drawing/2014/main" id="{181AC32F-5B87-6EC9-78C7-51BFEAC998DE}"/>
                </a:ext>
              </a:extLst>
            </p:cNvPr>
            <p:cNvSpPr/>
            <p:nvPr/>
          </p:nvSpPr>
          <p:spPr>
            <a:xfrm>
              <a:off x="7506391" y="5254173"/>
              <a:ext cx="1911929" cy="297282"/>
            </a:xfrm>
            <a:prstGeom prst="fram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FF0000"/>
                </a:solidFill>
              </a:endParaRPr>
            </a:p>
          </p:txBody>
        </p:sp>
        <p:sp>
          <p:nvSpPr>
            <p:cNvPr id="13" name="フレーム 12">
              <a:extLst>
                <a:ext uri="{FF2B5EF4-FFF2-40B4-BE49-F238E27FC236}">
                  <a16:creationId xmlns:a16="http://schemas.microsoft.com/office/drawing/2014/main" id="{604C7C73-08FE-4C69-8714-86BFC674CE88}"/>
                </a:ext>
              </a:extLst>
            </p:cNvPr>
            <p:cNvSpPr/>
            <p:nvPr/>
          </p:nvSpPr>
          <p:spPr>
            <a:xfrm>
              <a:off x="7506391" y="5772533"/>
              <a:ext cx="2193064" cy="297282"/>
            </a:xfrm>
            <a:prstGeom prst="fram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FF0000"/>
                </a:solidFill>
              </a:endParaRPr>
            </a:p>
          </p:txBody>
        </p:sp>
      </p:grpSp>
    </p:spTree>
    <p:extLst>
      <p:ext uri="{BB962C8B-B14F-4D97-AF65-F5344CB8AC3E}">
        <p14:creationId xmlns:p14="http://schemas.microsoft.com/office/powerpoint/2010/main" val="2442283983"/>
      </p:ext>
    </p:extLst>
  </p:cSld>
  <p:clrMapOvr>
    <a:masterClrMapping/>
  </p:clrMapOvr>
</p:sld>
</file>

<file path=ppt/theme/theme1.xml><?xml version="1.0" encoding="utf-8"?>
<a:theme xmlns:a="http://schemas.openxmlformats.org/drawingml/2006/main" name="トリミング">
  <a:themeElements>
    <a:clrScheme name="トリミング">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トリミング">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トリミン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Crop</Template>
  <TotalTime>20250</TotalTime>
  <Words>1793</Words>
  <Application>Microsoft Macintosh PowerPoint</Application>
  <PresentationFormat>ワイド画面</PresentationFormat>
  <Paragraphs>155</Paragraphs>
  <Slides>14</Slides>
  <Notes>11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14</vt:i4>
      </vt:variant>
    </vt:vector>
  </HeadingPairs>
  <TitlesOfParts>
    <vt:vector size="18" baseType="lpstr">
      <vt:lpstr>MS Gothic</vt:lpstr>
      <vt:lpstr>游ゴシック</vt:lpstr>
      <vt:lpstr>Franklin Gothic Book</vt:lpstr>
      <vt:lpstr>トリミング</vt:lpstr>
      <vt:lpstr>PowerPoint プレゼンテーション</vt:lpstr>
      <vt:lpstr>背景</vt:lpstr>
      <vt:lpstr>本研究の目的</vt:lpstr>
      <vt:lpstr>研究デザイン</vt:lpstr>
      <vt:lpstr>研究対象(PICO)</vt:lpstr>
      <vt:lpstr>対象症例</vt:lpstr>
      <vt:lpstr>結果①：出血頻度</vt:lpstr>
      <vt:lpstr>結果②：ICH subtypeと機能予後との関連</vt:lpstr>
      <vt:lpstr>機能的自立率(mRS 0-2)</vt:lpstr>
      <vt:lpstr>死亡率(mRS 6)</vt:lpstr>
      <vt:lpstr>IVT効果を修飾する因子</vt:lpstr>
      <vt:lpstr>結論</vt:lpstr>
      <vt:lpstr>Limitations</vt:lpstr>
      <vt:lpstr>私見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太郎 田中</dc:creator>
  <cp:lastModifiedBy>太郎 田中</cp:lastModifiedBy>
  <cp:revision>39</cp:revision>
  <dcterms:created xsi:type="dcterms:W3CDTF">2025-12-19T09:21:07Z</dcterms:created>
  <dcterms:modified xsi:type="dcterms:W3CDTF">2026-01-05T13:28:35Z</dcterms:modified>
</cp:coreProperties>
</file>